
<file path=[Content_Types].xml><?xml version="1.0" encoding="utf-8"?>
<Types xmlns="http://schemas.openxmlformats.org/package/2006/content-types">
  <Default Extension="png" ContentType="image/png"/>
  <Default Extension="tmp" ContentType="image/png"/>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5"/>
  </p:notesMasterIdLst>
  <p:sldIdLst>
    <p:sldId id="313" r:id="rId2"/>
    <p:sldId id="329" r:id="rId3"/>
    <p:sldId id="282" r:id="rId4"/>
    <p:sldId id="286" r:id="rId5"/>
    <p:sldId id="284" r:id="rId6"/>
    <p:sldId id="289" r:id="rId7"/>
    <p:sldId id="287" r:id="rId8"/>
    <p:sldId id="290" r:id="rId9"/>
    <p:sldId id="320" r:id="rId10"/>
    <p:sldId id="328" r:id="rId11"/>
    <p:sldId id="324" r:id="rId12"/>
    <p:sldId id="319" r:id="rId13"/>
    <p:sldId id="321" r:id="rId14"/>
    <p:sldId id="326" r:id="rId15"/>
    <p:sldId id="311" r:id="rId16"/>
    <p:sldId id="316" r:id="rId17"/>
    <p:sldId id="317" r:id="rId18"/>
    <p:sldId id="293" r:id="rId19"/>
    <p:sldId id="325" r:id="rId20"/>
    <p:sldId id="322" r:id="rId21"/>
    <p:sldId id="323" r:id="rId22"/>
    <p:sldId id="315" r:id="rId23"/>
    <p:sldId id="300"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484" userDrawn="1">
          <p15:clr>
            <a:srgbClr val="A4A3A4"/>
          </p15:clr>
        </p15:guide>
        <p15:guide id="2" pos="2880">
          <p15:clr>
            <a:srgbClr val="A4A3A4"/>
          </p15:clr>
        </p15:guide>
        <p15:guide id="3" orient="horz" pos="2573" userDrawn="1">
          <p15:clr>
            <a:srgbClr val="A4A3A4"/>
          </p15:clr>
        </p15:guide>
        <p15:guide id="5" pos="385" userDrawn="1">
          <p15:clr>
            <a:srgbClr val="A4A3A4"/>
          </p15:clr>
        </p15:guide>
        <p15:guide id="6" pos="5375" userDrawn="1">
          <p15:clr>
            <a:srgbClr val="A4A3A4"/>
          </p15:clr>
        </p15:guide>
        <p15:guide id="7" pos="2767" userDrawn="1">
          <p15:clr>
            <a:srgbClr val="A4A3A4"/>
          </p15:clr>
        </p15:guide>
        <p15:guide id="8" pos="2993" userDrawn="1">
          <p15:clr>
            <a:srgbClr val="A4A3A4"/>
          </p15:clr>
        </p15:guide>
        <p15:guide id="9" orient="horz" pos="940" userDrawn="1">
          <p15:clr>
            <a:srgbClr val="A4A3A4"/>
          </p15:clr>
        </p15:guide>
        <p15:guide id="10" orient="horz" pos="1620" userDrawn="1">
          <p15:clr>
            <a:srgbClr val="A4A3A4"/>
          </p15:clr>
        </p15:guide>
        <p15:guide id="11" pos="1565" userDrawn="1">
          <p15:clr>
            <a:srgbClr val="A4A3A4"/>
          </p15:clr>
        </p15:guide>
        <p15:guide id="12" pos="1451" userDrawn="1">
          <p15:clr>
            <a:srgbClr val="A4A3A4"/>
          </p15:clr>
        </p15:guide>
        <p15:guide id="13" pos="1678" userDrawn="1">
          <p15:clr>
            <a:srgbClr val="A4A3A4"/>
          </p15:clr>
        </p15:guide>
        <p15:guide id="14" pos="4195" userDrawn="1">
          <p15:clr>
            <a:srgbClr val="A4A3A4"/>
          </p15:clr>
        </p15:guide>
        <p15:guide id="15" pos="4082" userDrawn="1">
          <p15:clr>
            <a:srgbClr val="A4A3A4"/>
          </p15:clr>
        </p15:guide>
        <p15:guide id="16" pos="4309" userDrawn="1">
          <p15:clr>
            <a:srgbClr val="A4A3A4"/>
          </p15:clr>
        </p15:guide>
        <p15:guide id="17" orient="horz" pos="2867" userDrawn="1">
          <p15:clr>
            <a:srgbClr val="A4A3A4"/>
          </p15:clr>
        </p15:guide>
        <p15:guide id="18" orient="horz" pos="373" userDrawn="1">
          <p15:clr>
            <a:srgbClr val="A4A3A4"/>
          </p15:clr>
        </p15:guide>
        <p15:guide id="19" orient="horz" pos="1756" userDrawn="1">
          <p15:clr>
            <a:srgbClr val="A4A3A4"/>
          </p15:clr>
        </p15:guide>
        <p15:guide id="20" orient="horz" pos="2300" userDrawn="1">
          <p15:clr>
            <a:srgbClr val="A4A3A4"/>
          </p15:clr>
        </p15:guide>
        <p15:guide id="21" orient="horz" pos="6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iel Bothen" initials="AB" lastIdx="1" clrIdx="0"/>
  <p:cmAuthor id="2" name="Frances Richardson" initials="FR" lastIdx="1" clrIdx="1"/>
  <p:cmAuthor id="3" name="Raj Chande" initials="RC" lastIdx="9" clrIdx="2">
    <p:extLst>
      <p:ext uri="{19B8F6BF-5375-455C-9EA6-DF929625EA0E}">
        <p15:presenceInfo xmlns:p15="http://schemas.microsoft.com/office/powerpoint/2012/main" userId="e448240fd1f88733" providerId="Windows Live"/>
      </p:ext>
    </p:extLst>
  </p:cmAuthor>
  <p:cmAuthor id="4" name="Antonio Silva" initials="AS" lastIdx="2" clrIdx="3">
    <p:extLst>
      <p:ext uri="{19B8F6BF-5375-455C-9EA6-DF929625EA0E}">
        <p15:presenceInfo xmlns:p15="http://schemas.microsoft.com/office/powerpoint/2012/main" userId="S::antonia.silva@behaviouralinsights.onmicrosoft.com::7c5d6ac2-9b38-4f3f-ae75-500ff12f6e97" providerId="AD"/>
      </p:ext>
    </p:extLst>
  </p:cmAuthor>
  <p:cmAuthor id="5" name="Eleanor Collerton" initials="EC" lastIdx="11" clrIdx="4">
    <p:extLst>
      <p:ext uri="{19B8F6BF-5375-455C-9EA6-DF929625EA0E}">
        <p15:presenceInfo xmlns:p15="http://schemas.microsoft.com/office/powerpoint/2012/main" userId="S::eleanor.collerton@office.bi.team::ac284eca-deff-4ec3-95bf-7bf15c58202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E2EA"/>
    <a:srgbClr val="4D4F53"/>
    <a:srgbClr val="FFA02F"/>
    <a:srgbClr val="E59AAA"/>
    <a:srgbClr val="0098DB"/>
    <a:srgbClr val="72CE9B"/>
    <a:srgbClr val="FADB63"/>
    <a:srgbClr val="A0CFEB"/>
    <a:srgbClr val="3139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3C75C9-2E1C-4F95-B1AA-29FD2649E573}">
  <a:tblStyle styleId="{9B3C75C9-2E1C-4F95-B1AA-29FD2649E57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79358" autoAdjust="0"/>
  </p:normalViewPr>
  <p:slideViewPr>
    <p:cSldViewPr snapToGrid="0">
      <p:cViewPr varScale="1">
        <p:scale>
          <a:sx n="142" d="100"/>
          <a:sy n="142" d="100"/>
        </p:scale>
        <p:origin x="340" y="84"/>
      </p:cViewPr>
      <p:guideLst>
        <p:guide orient="horz" pos="1484"/>
        <p:guide pos="2880"/>
        <p:guide orient="horz" pos="2573"/>
        <p:guide pos="385"/>
        <p:guide pos="5375"/>
        <p:guide pos="2767"/>
        <p:guide pos="2993"/>
        <p:guide orient="horz" pos="940"/>
        <p:guide orient="horz" pos="1620"/>
        <p:guide pos="1565"/>
        <p:guide pos="1451"/>
        <p:guide pos="1678"/>
        <p:guide pos="4195"/>
        <p:guide pos="4082"/>
        <p:guide pos="4309"/>
        <p:guide orient="horz" pos="2867"/>
        <p:guide orient="horz" pos="373"/>
        <p:guide orient="horz" pos="1756"/>
        <p:guide orient="horz" pos="2300"/>
        <p:guide orient="horz" pos="667"/>
      </p:guideLst>
    </p:cSldViewPr>
  </p:slideViewPr>
  <p:outlineViewPr>
    <p:cViewPr>
      <p:scale>
        <a:sx n="33" d="100"/>
        <a:sy n="33" d="100"/>
      </p:scale>
      <p:origin x="0" y="0"/>
    </p:cViewPr>
    <p:sldLst>
      <p:sld r:id="rId1" collapse="1"/>
    </p:sldLst>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448277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33"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park.iop.org/few-pupils-can-say-words-what-physical-quantity-measured-voltmeter"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34"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bestevidencescienceteaching.org/"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ducationendowmentfoundation.org.uk/evidence-summaries/teaching-learning-toolkit/peer-tutorin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phet.colorado.edu/en/simulation/circuit-construction-kit-dc-virtual-lab"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9"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s://educationendowmentfoundation.org.uk/public/files/Publications/Science/EEF_improving_secondary_science.pdf#page=31" TargetMode="External"/><Relationship Id="rId4" Type="http://schemas.openxmlformats.org/officeDocument/2006/relationships/hyperlink" Target="https://educationendowmentfoundation.org.uk/public/files/Publications/Science/EEF_improving_secondary_science.pdf#page=40"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7"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38"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spark.iop.org/many-students-think-electric-current-or-electric-charge-or-electricity-rather-energy-stored-battery"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6"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spark.iop.org/many-students-think-electric-current-or-electric-charge-or-electricity-rather-energy-stored-battery"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lvl="0" indent="0" algn="l" rtl="0">
              <a:spcBef>
                <a:spcPts val="0"/>
              </a:spcBef>
              <a:spcAft>
                <a:spcPts val="0"/>
              </a:spcAft>
              <a:buSzPct val="120000"/>
              <a:buFont typeface=".AppleSystemUIFont" charset="-120"/>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2550506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1000"/>
              </a:spcBef>
              <a:spcAft>
                <a:spcPts val="1000"/>
              </a:spcAft>
              <a:buClr>
                <a:schemeClr val="dk1"/>
              </a:buClr>
              <a:buSzPts val="1100"/>
              <a:buFont typeface="Arial"/>
              <a:buNone/>
            </a:pPr>
            <a:r>
              <a:rPr lang="en-GB" sz="1500" b="0" noProof="0" dirty="0">
                <a:solidFill>
                  <a:schemeClr val="dk1"/>
                </a:solidFill>
              </a:rPr>
              <a:t>Set up the rope demonstration with one student as in lesson 1. Then:</a:t>
            </a:r>
            <a:endParaRPr lang="en-GB" sz="1100" b="0" i="0" u="none" strike="noStrike" cap="none" noProof="0" dirty="0">
              <a:solidFill>
                <a:srgbClr val="000000"/>
              </a:solidFill>
              <a:effectLst/>
              <a:latin typeface="Arial"/>
              <a:ea typeface="Arial"/>
              <a:cs typeface="Arial"/>
              <a:sym typeface="Arial"/>
            </a:endParaRPr>
          </a:p>
          <a:p>
            <a:pPr rtl="0" fontAlgn="base"/>
            <a:r>
              <a:rPr lang="en-GB" sz="1100" b="0" i="0" u="none" strike="noStrike" cap="none" dirty="0">
                <a:solidFill>
                  <a:srgbClr val="000000"/>
                </a:solidFill>
                <a:effectLst/>
                <a:latin typeface="Arial"/>
                <a:ea typeface="Arial"/>
                <a:cs typeface="Arial"/>
                <a:sym typeface="Arial"/>
              </a:rPr>
              <a:t>Let’s draw on a section of the rope and say this is our example unit of charge. If the rope is speckled you can say that each speckle is an electron – lots of these (in fact, over a billion billion) are needed to make one Coulomb of charge!</a:t>
            </a:r>
          </a:p>
          <a:p>
            <a:pPr rtl="0" fontAlgn="base"/>
            <a:endParaRPr lang="en-GB" sz="1100" b="0" i="0" u="none" strike="noStrike" cap="none" dirty="0">
              <a:solidFill>
                <a:srgbClr val="000000"/>
              </a:solidFill>
              <a:effectLst/>
              <a:latin typeface="Arial"/>
              <a:ea typeface="Arial"/>
              <a:cs typeface="Arial"/>
              <a:sym typeface="Arial"/>
            </a:endParaRPr>
          </a:p>
          <a:p>
            <a:pPr rtl="0" fontAlgn="base"/>
            <a:r>
              <a:rPr lang="en-GB" sz="1100" b="0" i="0" u="none" strike="noStrike" cap="none" dirty="0">
                <a:solidFill>
                  <a:srgbClr val="000000"/>
                </a:solidFill>
                <a:effectLst/>
                <a:latin typeface="Arial"/>
                <a:ea typeface="Arial"/>
                <a:cs typeface="Arial"/>
                <a:sym typeface="Arial"/>
              </a:rPr>
              <a:t>If we want to know the potential difference between two points in the circuit either side of the battery (either side of the teacher), what we’re asking is: how much energy is transferred as each unit of charge (section of rope) moves from one side of the battery (teacher) to the other [model this]. </a:t>
            </a:r>
            <a:r>
              <a:rPr lang="en-GB" sz="1100" b="1" i="0" u="none" strike="noStrike" cap="none" dirty="0">
                <a:solidFill>
                  <a:srgbClr val="000000"/>
                </a:solidFill>
                <a:effectLst/>
                <a:latin typeface="Arial"/>
                <a:ea typeface="Arial"/>
                <a:cs typeface="Arial"/>
                <a:sym typeface="Arial"/>
              </a:rPr>
              <a:t>Energy is being transferred from the battery into the circuit </a:t>
            </a:r>
            <a:r>
              <a:rPr lang="en-GB" sz="1100" b="0" i="0" u="none" strike="noStrike" cap="none" dirty="0">
                <a:solidFill>
                  <a:srgbClr val="000000"/>
                </a:solidFill>
                <a:effectLst/>
                <a:latin typeface="Arial"/>
                <a:ea typeface="Arial"/>
                <a:cs typeface="Arial"/>
                <a:sym typeface="Arial"/>
              </a:rPr>
              <a:t>(the push from the teacher). </a:t>
            </a:r>
          </a:p>
          <a:p>
            <a:pPr marL="158750" indent="0" rtl="0" fontAlgn="base">
              <a:buNone/>
            </a:pPr>
            <a:endParaRPr lang="en-GB" sz="1100" b="0" i="0" u="none" strike="noStrike" cap="none" dirty="0">
              <a:solidFill>
                <a:srgbClr val="000000"/>
              </a:solidFill>
              <a:effectLst/>
              <a:latin typeface="Arial"/>
              <a:ea typeface="Arial"/>
              <a:cs typeface="Arial"/>
              <a:sym typeface="Arial"/>
            </a:endParaRPr>
          </a:p>
          <a:p>
            <a:pPr marL="158750" indent="0" rtl="0" fontAlgn="base">
              <a:buNone/>
            </a:pPr>
            <a:r>
              <a:rPr lang="en-GB" sz="1100" b="0" i="0" u="none" strike="noStrike" cap="none" dirty="0">
                <a:solidFill>
                  <a:srgbClr val="000000"/>
                </a:solidFill>
                <a:effectLst/>
                <a:latin typeface="Arial"/>
                <a:ea typeface="Arial"/>
                <a:cs typeface="Arial"/>
                <a:sym typeface="Arial"/>
              </a:rPr>
              <a:t>(</a:t>
            </a:r>
            <a:r>
              <a:rPr lang="en-GB" sz="1100" b="1" i="0" u="none" strike="noStrike" cap="none" dirty="0">
                <a:solidFill>
                  <a:srgbClr val="000000"/>
                </a:solidFill>
                <a:effectLst/>
                <a:latin typeface="Arial"/>
                <a:ea typeface="Arial"/>
                <a:cs typeface="Arial"/>
                <a:sym typeface="Arial"/>
              </a:rPr>
              <a:t>The teacher is supplying energy, not supplying rope! The rope is already there. </a:t>
            </a:r>
            <a:r>
              <a:rPr lang="en-GB" sz="1100" b="0" i="0" u="none" strike="noStrike" cap="none" dirty="0">
                <a:solidFill>
                  <a:srgbClr val="000000"/>
                </a:solidFill>
                <a:effectLst/>
                <a:latin typeface="Arial"/>
                <a:ea typeface="Arial"/>
                <a:cs typeface="Arial"/>
                <a:sym typeface="Arial"/>
              </a:rPr>
              <a:t>Why might the circuit stop working after a long time? </a:t>
            </a:r>
            <a:r>
              <a:rPr lang="en-GB" sz="1100" b="1" i="0" u="none" strike="noStrike" cap="none" dirty="0">
                <a:solidFill>
                  <a:srgbClr val="000000"/>
                </a:solidFill>
                <a:effectLst/>
                <a:latin typeface="Arial"/>
                <a:ea typeface="Arial"/>
                <a:cs typeface="Arial"/>
                <a:sym typeface="Arial"/>
              </a:rPr>
              <a:t>The teacher runs out of energy to supply – gets tired. </a:t>
            </a:r>
            <a:r>
              <a:rPr lang="en-GB" sz="1100" b="0" i="0" u="none" strike="noStrike" cap="none" dirty="0">
                <a:solidFill>
                  <a:srgbClr val="000000"/>
                </a:solidFill>
                <a:effectLst/>
                <a:latin typeface="Arial"/>
                <a:ea typeface="Arial"/>
                <a:cs typeface="Arial"/>
                <a:sym typeface="Arial"/>
              </a:rPr>
              <a:t>After a long time, a </a:t>
            </a:r>
            <a:r>
              <a:rPr lang="en-GB" sz="1100" b="1" i="0" u="none" strike="noStrike" cap="none" dirty="0">
                <a:solidFill>
                  <a:srgbClr val="000000"/>
                </a:solidFill>
                <a:effectLst/>
                <a:latin typeface="Arial"/>
                <a:ea typeface="Arial"/>
                <a:cs typeface="Arial"/>
                <a:sym typeface="Arial"/>
              </a:rPr>
              <a:t>battery runs out of energy.</a:t>
            </a:r>
            <a:r>
              <a:rPr lang="en-GB" sz="1100" b="0" i="0" u="none" strike="noStrike" cap="none" dirty="0">
                <a:solidFill>
                  <a:srgbClr val="000000"/>
                </a:solidFill>
                <a:effectLst/>
                <a:latin typeface="Arial"/>
                <a:ea typeface="Arial"/>
                <a:cs typeface="Arial"/>
                <a:sym typeface="Arial"/>
              </a:rPr>
              <a:t>) </a:t>
            </a:r>
          </a:p>
          <a:p>
            <a:pPr rtl="0" fontAlgn="base"/>
            <a:endParaRPr lang="en-GB" sz="1100" b="0" i="0" u="none" strike="noStrike" cap="none" dirty="0">
              <a:solidFill>
                <a:srgbClr val="000000"/>
              </a:solidFill>
              <a:effectLst/>
              <a:latin typeface="Arial"/>
              <a:ea typeface="Arial"/>
              <a:cs typeface="Arial"/>
              <a:sym typeface="Arial"/>
            </a:endParaRPr>
          </a:p>
          <a:p>
            <a:pPr rtl="0" fontAlgn="base"/>
            <a:r>
              <a:rPr lang="en-GB" sz="1100" b="0" i="0" u="none" strike="noStrike" cap="none" dirty="0">
                <a:solidFill>
                  <a:srgbClr val="000000"/>
                </a:solidFill>
                <a:effectLst/>
                <a:latin typeface="Arial"/>
                <a:ea typeface="Arial"/>
                <a:cs typeface="Arial"/>
                <a:sym typeface="Arial"/>
              </a:rPr>
              <a:t>We could also ask what the potential difference is between two points in the circuit either side of a bulb (either side of a student’s hand gripping the rope). What we’re asking is: how much energy is transferred as each unit of charge (section of rope) moves from one side of the bulb (student hand) to the other. </a:t>
            </a:r>
            <a:r>
              <a:rPr lang="en-GB" sz="1100" b="1" i="0" u="none" strike="noStrike" cap="none" dirty="0">
                <a:solidFill>
                  <a:srgbClr val="000000"/>
                </a:solidFill>
                <a:effectLst/>
                <a:latin typeface="Arial"/>
                <a:ea typeface="Arial"/>
                <a:cs typeface="Arial"/>
                <a:sym typeface="Arial"/>
              </a:rPr>
              <a:t>Energy is transferred out of the circuit to the bulb</a:t>
            </a:r>
            <a:r>
              <a:rPr lang="en-GB" sz="1100" b="0" i="0" u="none" strike="noStrike" cap="none" dirty="0">
                <a:solidFill>
                  <a:srgbClr val="000000"/>
                </a:solidFill>
                <a:effectLst/>
                <a:latin typeface="Arial"/>
                <a:ea typeface="Arial"/>
                <a:cs typeface="Arial"/>
                <a:sym typeface="Arial"/>
              </a:rPr>
              <a:t>, making it glow (represented by the student’s hand warming up).</a:t>
            </a:r>
          </a:p>
          <a:p>
            <a:pPr rtl="0" fontAlgn="base"/>
            <a:endParaRPr lang="en-GB" sz="1100" b="0" i="0" u="none" strike="noStrike" cap="none" dirty="0">
              <a:solidFill>
                <a:srgbClr val="000000"/>
              </a:solidFill>
              <a:effectLst/>
              <a:latin typeface="Arial"/>
              <a:ea typeface="Arial"/>
              <a:cs typeface="Arial"/>
              <a:sym typeface="Arial"/>
            </a:endParaRPr>
          </a:p>
          <a:p>
            <a:pPr rtl="0" fontAlgn="base"/>
            <a:r>
              <a:rPr lang="en-GB" sz="1100" b="1" i="0" u="none" strike="noStrike" cap="none" dirty="0">
                <a:solidFill>
                  <a:srgbClr val="000000"/>
                </a:solidFill>
                <a:effectLst/>
                <a:latin typeface="Arial"/>
                <a:ea typeface="Arial"/>
                <a:cs typeface="Arial"/>
                <a:sym typeface="Arial"/>
              </a:rPr>
              <a:t>The energy transferred out of the circuit is always the same as the energy transferred in by the battery.</a:t>
            </a:r>
          </a:p>
          <a:p>
            <a:pPr rtl="0" fontAlgn="base"/>
            <a:endParaRPr lang="en-GB" sz="1100" b="0" i="0" u="none" strike="noStrike" cap="none" noProof="0" dirty="0">
              <a:solidFill>
                <a:srgbClr val="000000"/>
              </a:solidFill>
              <a:effectLst/>
              <a:latin typeface="Arial"/>
              <a:ea typeface="Arial"/>
              <a:cs typeface="Arial"/>
              <a:sym typeface="Arial"/>
            </a:endParaRPr>
          </a:p>
          <a:p>
            <a:pPr marL="158750" indent="0" rtl="0" fontAlgn="base">
              <a:buNone/>
            </a:pPr>
            <a:r>
              <a:rPr lang="en-GB" sz="1100" b="0" i="0" u="none" strike="noStrike" cap="none" noProof="0" dirty="0">
                <a:solidFill>
                  <a:srgbClr val="000000"/>
                </a:solidFill>
                <a:effectLst/>
                <a:latin typeface="Arial"/>
                <a:ea typeface="Arial"/>
                <a:cs typeface="Arial"/>
                <a:sym typeface="Arial"/>
              </a:rPr>
              <a:t>Ask a second student to come up and grip the rope.</a:t>
            </a:r>
          </a:p>
          <a:p>
            <a:pPr rtl="0" fontAlgn="base"/>
            <a:r>
              <a:rPr lang="en-GB" sz="1100" b="0" i="0" u="none" strike="noStrike" cap="none" noProof="0" dirty="0">
                <a:solidFill>
                  <a:srgbClr val="000000"/>
                </a:solidFill>
                <a:effectLst/>
                <a:latin typeface="Arial"/>
                <a:ea typeface="Arial"/>
                <a:cs typeface="Arial"/>
                <a:sym typeface="Arial"/>
              </a:rPr>
              <a:t>How is energy transferred when there are different components? Here we have bulbs with different resistances.</a:t>
            </a:r>
            <a:r>
              <a:rPr lang="en-US" sz="1800" b="0" i="0" u="none" strike="noStrike" dirty="0">
                <a:solidFill>
                  <a:srgbClr val="70AD47"/>
                </a:solidFill>
                <a:effectLst/>
                <a:latin typeface="Arial" panose="020B0604020202020204" pitchFamily="34" charset="0"/>
              </a:rPr>
              <a:t> (Audibly instruct one student to grip more tightly and one student to grip less tightly. As the ‘battery’, try to keep the rope moving smoothly around the entire circuit: the rate should be slower than when there was one ‘bulb’, but the same everywhere. Tell students you are pushing just as hard as before)</a:t>
            </a:r>
            <a:r>
              <a:rPr lang="en-US" sz="1800" b="0" i="0" u="none" strike="noStrike" dirty="0">
                <a:solidFill>
                  <a:srgbClr val="000000"/>
                </a:solidFill>
                <a:effectLst/>
                <a:latin typeface="Arial" panose="020B0604020202020204" pitchFamily="34" charset="0"/>
              </a:rPr>
              <a:t>. </a:t>
            </a:r>
            <a:r>
              <a:rPr lang="en-GB" sz="1100" b="0" i="0" u="none" strike="noStrike" cap="none" noProof="0" dirty="0">
                <a:solidFill>
                  <a:srgbClr val="000000"/>
                </a:solidFill>
                <a:effectLst/>
                <a:latin typeface="Arial"/>
                <a:ea typeface="Arial"/>
                <a:cs typeface="Arial"/>
                <a:sym typeface="Arial"/>
              </a:rPr>
              <a:t> </a:t>
            </a:r>
            <a:r>
              <a:rPr lang="en-GB" sz="1100" b="1" i="0" u="none" strike="noStrike" cap="none" noProof="0" dirty="0">
                <a:solidFill>
                  <a:srgbClr val="000000"/>
                </a:solidFill>
                <a:effectLst/>
                <a:latin typeface="Arial"/>
                <a:ea typeface="Arial"/>
                <a:cs typeface="Arial"/>
                <a:sym typeface="Arial"/>
              </a:rPr>
              <a:t>What will happen to the current? How does it compare in the two bulbs? (link to previous lesson) </a:t>
            </a:r>
            <a:r>
              <a:rPr lang="en-US" sz="1800" b="1" i="0" u="none" strike="noStrike" dirty="0">
                <a:solidFill>
                  <a:srgbClr val="70AD47"/>
                </a:solidFill>
                <a:effectLst/>
                <a:latin typeface="Arial" panose="020B0604020202020204" pitchFamily="34" charset="0"/>
              </a:rPr>
              <a:t>- the current is slower than it was before, but it is the same in the two bulbs; it is the same everywhere in the circuit.</a:t>
            </a:r>
            <a:endParaRPr lang="en-GB" sz="1100" b="1" i="0" u="none" strike="noStrike" cap="none" noProof="0" dirty="0">
              <a:solidFill>
                <a:srgbClr val="000000"/>
              </a:solidFill>
              <a:effectLst/>
              <a:latin typeface="Arial"/>
              <a:ea typeface="Arial"/>
              <a:cs typeface="Arial"/>
              <a:sym typeface="Arial"/>
            </a:endParaRPr>
          </a:p>
          <a:p>
            <a:pPr rtl="0" fontAlgn="base"/>
            <a:endParaRPr lang="en-GB" sz="1100" b="1" i="0" u="none" strike="noStrike" cap="none" noProof="0" dirty="0">
              <a:solidFill>
                <a:srgbClr val="000000"/>
              </a:solidFill>
              <a:effectLst/>
              <a:latin typeface="Arial"/>
              <a:ea typeface="Arial"/>
              <a:cs typeface="Arial"/>
              <a:sym typeface="Arial"/>
            </a:endParaRPr>
          </a:p>
          <a:p>
            <a:pPr rtl="0" fontAlgn="base"/>
            <a:r>
              <a:rPr lang="en-GB" sz="1100" b="0" i="0" u="none" strike="noStrike" cap="none" noProof="0" dirty="0">
                <a:solidFill>
                  <a:srgbClr val="000000"/>
                </a:solidFill>
                <a:effectLst/>
                <a:latin typeface="Arial"/>
                <a:ea typeface="Arial"/>
                <a:cs typeface="Arial"/>
                <a:sym typeface="Arial"/>
              </a:rPr>
              <a:t>How will the level of brightness of the bulbs compare? Whose hand is warming up more – the student who is gripping hard, or the student who is gripping lightly? </a:t>
            </a:r>
            <a:r>
              <a:rPr lang="en-US" sz="1800" b="0" i="0" u="none" strike="noStrike" dirty="0">
                <a:solidFill>
                  <a:srgbClr val="000000"/>
                </a:solidFill>
                <a:effectLst/>
                <a:latin typeface="Arial" panose="020B0604020202020204" pitchFamily="34" charset="0"/>
              </a:rPr>
              <a:t> (</a:t>
            </a:r>
            <a:r>
              <a:rPr lang="en-US" sz="1800" b="0" i="0" u="none" strike="noStrike" dirty="0">
                <a:solidFill>
                  <a:srgbClr val="70AD47"/>
                </a:solidFill>
                <a:effectLst/>
                <a:latin typeface="Arial" panose="020B0604020202020204" pitchFamily="34" charset="0"/>
              </a:rPr>
              <a:t>The student who is gripping hard)</a:t>
            </a:r>
            <a:r>
              <a:rPr lang="en-GB" sz="1100" b="0" i="0" u="none" strike="noStrike" cap="none" noProof="0" dirty="0">
                <a:solidFill>
                  <a:srgbClr val="000000"/>
                </a:solidFill>
                <a:effectLst/>
                <a:latin typeface="Arial"/>
                <a:ea typeface="Arial"/>
                <a:cs typeface="Arial"/>
                <a:sym typeface="Arial"/>
              </a:rPr>
              <a:t> So where is </a:t>
            </a:r>
            <a:r>
              <a:rPr lang="en-GB" sz="1100" b="1" i="0" u="none" strike="noStrike" cap="none" noProof="0" dirty="0">
                <a:solidFill>
                  <a:srgbClr val="000000"/>
                </a:solidFill>
                <a:effectLst/>
                <a:latin typeface="Arial"/>
                <a:ea typeface="Arial"/>
                <a:cs typeface="Arial"/>
                <a:sym typeface="Arial"/>
              </a:rPr>
              <a:t>more </a:t>
            </a:r>
            <a:r>
              <a:rPr lang="en-GB" sz="1100" b="0" i="0" u="none" strike="noStrike" cap="none" noProof="0" dirty="0">
                <a:solidFill>
                  <a:srgbClr val="000000"/>
                </a:solidFill>
                <a:effectLst/>
                <a:latin typeface="Arial"/>
                <a:ea typeface="Arial"/>
                <a:cs typeface="Arial"/>
                <a:sym typeface="Arial"/>
              </a:rPr>
              <a:t>energy being transferred?</a:t>
            </a:r>
            <a:r>
              <a:rPr lang="en-US" sz="1800" b="0" i="0" u="none" strike="noStrike" dirty="0">
                <a:solidFill>
                  <a:srgbClr val="70AD47"/>
                </a:solidFill>
                <a:effectLst/>
                <a:latin typeface="Arial" panose="020B0604020202020204" pitchFamily="34" charset="0"/>
              </a:rPr>
              <a:t> (At the bulb with the highest resistance)</a:t>
            </a:r>
            <a:endParaRPr lang="en-GB" sz="1100" b="0" i="0" u="none" strike="noStrike" cap="none" noProof="0" dirty="0">
              <a:solidFill>
                <a:srgbClr val="000000"/>
              </a:solidFill>
              <a:effectLst/>
              <a:latin typeface="Arial"/>
              <a:ea typeface="Arial"/>
              <a:cs typeface="Arial"/>
              <a:sym typeface="Arial"/>
            </a:endParaRPr>
          </a:p>
          <a:p>
            <a:pPr rtl="0" fontAlgn="base"/>
            <a:endParaRPr lang="en-GB" sz="1100" b="0" i="0" u="none" strike="noStrike" cap="none" noProof="0" dirty="0">
              <a:solidFill>
                <a:srgbClr val="000000"/>
              </a:solidFill>
              <a:effectLst/>
              <a:latin typeface="Arial"/>
              <a:ea typeface="Arial"/>
              <a:cs typeface="Arial"/>
              <a:sym typeface="Arial"/>
            </a:endParaRPr>
          </a:p>
          <a:p>
            <a:pPr rtl="0" fontAlgn="base"/>
            <a:r>
              <a:rPr lang="en-GB" sz="1100" b="0" i="0" u="none" strike="noStrike" cap="none" noProof="0" dirty="0">
                <a:solidFill>
                  <a:srgbClr val="000000"/>
                </a:solidFill>
                <a:effectLst/>
                <a:latin typeface="Arial"/>
                <a:ea typeface="Arial"/>
                <a:cs typeface="Arial"/>
                <a:sym typeface="Arial"/>
              </a:rPr>
              <a:t>Conclusion: </a:t>
            </a:r>
            <a:r>
              <a:rPr lang="en-GB" sz="1100" b="1" i="0" u="none" strike="noStrike" cap="none" noProof="0" dirty="0">
                <a:solidFill>
                  <a:srgbClr val="000000"/>
                </a:solidFill>
                <a:effectLst/>
                <a:latin typeface="Arial"/>
                <a:ea typeface="Arial"/>
                <a:cs typeface="Arial"/>
                <a:sym typeface="Arial"/>
              </a:rPr>
              <a:t>potential difference supplied by the battery is split between components. </a:t>
            </a:r>
            <a:r>
              <a:rPr lang="en-GB" sz="1100" b="0" i="0" u="none" strike="noStrike" cap="none" noProof="0" dirty="0">
                <a:solidFill>
                  <a:srgbClr val="000000"/>
                </a:solidFill>
                <a:effectLst/>
                <a:latin typeface="Arial"/>
                <a:ea typeface="Arial"/>
                <a:cs typeface="Arial"/>
                <a:sym typeface="Arial"/>
              </a:rPr>
              <a:t>More energy is transferred where there is higher resistance because a </a:t>
            </a:r>
            <a:r>
              <a:rPr lang="en-GB" sz="1100" b="1" i="0" u="none" strike="noStrike" cap="none" noProof="0" dirty="0">
                <a:solidFill>
                  <a:srgbClr val="000000"/>
                </a:solidFill>
                <a:effectLst/>
                <a:latin typeface="Arial"/>
                <a:ea typeface="Arial"/>
                <a:cs typeface="Arial"/>
                <a:sym typeface="Arial"/>
              </a:rPr>
              <a:t>greater resistance to the push needs to be overcome.</a:t>
            </a:r>
          </a:p>
          <a:p>
            <a:pPr marL="158750" indent="0" rtl="0" fontAlgn="base">
              <a:buNone/>
            </a:pPr>
            <a:endParaRPr lang="en-GB" sz="1100" b="1" i="0" u="none" strike="noStrike" cap="none" noProof="0" dirty="0">
              <a:solidFill>
                <a:srgbClr val="000000"/>
              </a:solidFill>
              <a:effectLst/>
              <a:latin typeface="Arial"/>
              <a:ea typeface="Arial"/>
              <a:cs typeface="Arial"/>
              <a:sym typeface="Arial"/>
            </a:endParaRPr>
          </a:p>
          <a:p>
            <a:pPr marL="158750" indent="0" rtl="0" fontAlgn="base">
              <a:buNone/>
            </a:pPr>
            <a:r>
              <a:rPr lang="en-GB" sz="1100" b="0" i="0" u="none" strike="noStrike" cap="none" noProof="0" dirty="0">
                <a:solidFill>
                  <a:srgbClr val="000000"/>
                </a:solidFill>
                <a:effectLst/>
                <a:latin typeface="Arial"/>
                <a:ea typeface="Arial"/>
                <a:cs typeface="Arial"/>
                <a:sym typeface="Arial"/>
              </a:rPr>
              <a:t>RESEARCH</a:t>
            </a:r>
            <a:r>
              <a:rPr lang="en-GB" sz="1100" b="0" i="0" u="none" strike="noStrike" cap="none" baseline="0" noProof="0" dirty="0">
                <a:solidFill>
                  <a:srgbClr val="000000"/>
                </a:solidFill>
                <a:effectLst/>
                <a:latin typeface="Arial"/>
                <a:ea typeface="Arial"/>
                <a:cs typeface="Arial"/>
                <a:sym typeface="Arial"/>
              </a:rPr>
              <a:t> NOTES:</a:t>
            </a:r>
          </a:p>
          <a:p>
            <a:pPr marL="158750" marR="0" lvl="0" indent="0" algn="l" defTabSz="914400" rtl="0" eaLnBrk="1" fontAlgn="base" latinLnBrk="0" hangingPunct="1">
              <a:lnSpc>
                <a:spcPct val="100000"/>
              </a:lnSpc>
              <a:spcBef>
                <a:spcPts val="0"/>
              </a:spcBef>
              <a:spcAft>
                <a:spcPts val="0"/>
              </a:spcAft>
              <a:buClr>
                <a:srgbClr val="000000"/>
              </a:buClr>
              <a:buSzPts val="1100"/>
              <a:buFont typeface="Arial"/>
              <a:buNone/>
              <a:tabLst/>
              <a:defRPr/>
            </a:pPr>
            <a:r>
              <a:rPr lang="en-GB" sz="1100" u="sng" dirty="0">
                <a:solidFill>
                  <a:srgbClr val="395294"/>
                </a:solidFill>
                <a:effectLst/>
                <a:latin typeface="Arial" panose="020B0604020202020204" pitchFamily="34" charset="0"/>
                <a:ea typeface="Arial" panose="020B0604020202020204" pitchFamily="34" charset="0"/>
              </a:rPr>
              <a:t>6a. Language of science</a:t>
            </a:r>
            <a:r>
              <a:rPr lang="en-GB" sz="1100" dirty="0">
                <a:solidFill>
                  <a:srgbClr val="395294"/>
                </a:solidFill>
                <a:effectLst/>
                <a:latin typeface="Arial" panose="020B0604020202020204" pitchFamily="34" charset="0"/>
                <a:ea typeface="Arial" panose="020B0604020202020204" pitchFamily="34" charset="0"/>
              </a:rPr>
              <a:t>: Carefully select the vocabulary to teach and focus on the most tricky words </a:t>
            </a:r>
            <a:r>
              <a:rPr lang="en-GB" sz="1100" dirty="0">
                <a:effectLst/>
                <a:latin typeface="Arial" panose="020B0604020202020204" pitchFamily="34" charset="0"/>
                <a:ea typeface="Arial" panose="020B0604020202020204" pitchFamily="34" charset="0"/>
              </a:rPr>
              <a:t>– be careful to consistently refer to potential difference rather than voltage </a:t>
            </a:r>
            <a:r>
              <a:rPr lang="en-GB" sz="11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https://educationendowmentfoundation.org.uk/public/files/Publications/Science/EEF_improving_secondary_science.pdf#page=33</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p>
          <a:p>
            <a:pPr marL="158750" indent="0" rtl="0" fontAlgn="base">
              <a:buNone/>
            </a:pPr>
            <a:endParaRPr lang="en-GB" sz="1100" b="0" i="0" u="none" strike="noStrike" cap="none" noProof="0" dirty="0">
              <a:solidFill>
                <a:srgbClr val="000000"/>
              </a:solidFill>
              <a:effectLst/>
              <a:latin typeface="Arial"/>
              <a:ea typeface="Arial"/>
              <a:cs typeface="Arial"/>
              <a:sym typeface="Arial"/>
            </a:endParaRPr>
          </a:p>
          <a:p>
            <a:pPr marL="0" lvl="0" indent="0" algn="l" rtl="0">
              <a:lnSpc>
                <a:spcPct val="115000"/>
              </a:lnSpc>
              <a:spcBef>
                <a:spcPts val="1000"/>
              </a:spcBef>
              <a:spcAft>
                <a:spcPts val="1000"/>
              </a:spcAft>
              <a:buClr>
                <a:schemeClr val="dk1"/>
              </a:buClr>
              <a:buSzPts val="1100"/>
              <a:buFont typeface="Arial"/>
              <a:buNone/>
            </a:pPr>
            <a:endParaRPr lang="en-GB" sz="1500" b="0" noProof="0" dirty="0">
              <a:solidFill>
                <a:schemeClr val="dk1"/>
              </a:solidFill>
            </a:endParaRPr>
          </a:p>
        </p:txBody>
      </p:sp>
    </p:spTree>
    <p:extLst>
      <p:ext uri="{BB962C8B-B14F-4D97-AF65-F5344CB8AC3E}">
        <p14:creationId xmlns:p14="http://schemas.microsoft.com/office/powerpoint/2010/main" val="3794027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GB" sz="1100" b="0" i="0" u="none" strike="noStrike" cap="none" noProof="0" dirty="0">
                <a:solidFill>
                  <a:srgbClr val="000000"/>
                </a:solidFill>
                <a:effectLst/>
                <a:latin typeface="Arial"/>
                <a:ea typeface="Arial"/>
                <a:cs typeface="Arial"/>
                <a:sym typeface="Arial"/>
              </a:rPr>
              <a:t>Potential difference is the energy transfer that takes place between two points in a circuit, per unit of charge – remember, the charge is what is moving around.</a:t>
            </a: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endParaRPr lang="en-GB" sz="1100" b="0" i="0" u="none" strike="noStrike" cap="none" noProof="0" dirty="0">
              <a:solidFill>
                <a:srgbClr val="000000"/>
              </a:solidFill>
              <a:effectLst/>
              <a:latin typeface="Arial"/>
              <a:ea typeface="Arial"/>
              <a:cs typeface="Arial"/>
              <a:sym typeface="Arial"/>
            </a:endParaRP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GB" sz="1100" b="0" i="0" u="none" strike="noStrike" cap="none" noProof="0" dirty="0">
                <a:solidFill>
                  <a:srgbClr val="000000"/>
                </a:solidFill>
                <a:effectLst/>
                <a:latin typeface="Arial"/>
                <a:ea typeface="Arial"/>
                <a:cs typeface="Arial"/>
                <a:sym typeface="Arial"/>
              </a:rPr>
              <a:t>In the rope model, a unit of charge (or 1 Coulomb) is represented by a section of rope. </a:t>
            </a:r>
            <a:r>
              <a:rPr lang="en-GB" sz="1100" b="0" i="0" u="none" strike="noStrike" cap="none" dirty="0">
                <a:solidFill>
                  <a:srgbClr val="000000"/>
                </a:solidFill>
                <a:effectLst/>
                <a:latin typeface="Arial"/>
                <a:ea typeface="Arial"/>
                <a:cs typeface="Arial"/>
                <a:sym typeface="Arial"/>
              </a:rPr>
              <a:t>And the potential difference is the amount of energy transfer that takes place as a section of rope moves from one point in the circuit to another</a:t>
            </a:r>
            <a:r>
              <a:rPr lang="en-GB" sz="1100" b="0" i="0" u="none" strike="noStrike" cap="none" noProof="0" dirty="0">
                <a:solidFill>
                  <a:srgbClr val="000000"/>
                </a:solidFill>
                <a:effectLst/>
                <a:latin typeface="Arial"/>
                <a:ea typeface="Arial"/>
                <a:cs typeface="Arial"/>
                <a:sym typeface="Arial"/>
              </a:rPr>
              <a:t>– so to measure it we need to sample two points.</a:t>
            </a: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endParaRPr lang="en-GB" sz="1100" b="0" i="0" u="none" strike="noStrike" cap="none" noProof="0" dirty="0">
              <a:solidFill>
                <a:srgbClr val="000000"/>
              </a:solidFill>
              <a:effectLst/>
              <a:latin typeface="Arial"/>
              <a:ea typeface="Arial"/>
              <a:cs typeface="Arial"/>
              <a:sym typeface="Arial"/>
            </a:endParaRP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GB" sz="1100" b="1" i="0" u="none" strike="noStrike" cap="none" noProof="0" dirty="0">
                <a:solidFill>
                  <a:srgbClr val="000000"/>
                </a:solidFill>
                <a:effectLst/>
                <a:latin typeface="Arial"/>
                <a:ea typeface="Arial"/>
                <a:cs typeface="Arial"/>
                <a:sym typeface="Arial"/>
              </a:rPr>
              <a:t>The word ‘potential’ reminds us that energy can be transferred, and the word ‘difference’ reminds us to compare two points.</a:t>
            </a: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endParaRPr lang="en-GB" sz="1100" b="0" i="0" u="none" strike="noStrike" cap="none" noProof="0" dirty="0">
              <a:solidFill>
                <a:srgbClr val="000000"/>
              </a:solidFill>
              <a:effectLst/>
              <a:latin typeface="Arial"/>
              <a:ea typeface="Arial"/>
              <a:cs typeface="Arial"/>
              <a:sym typeface="Arial"/>
            </a:endParaRP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GB" sz="1100" b="0" i="0" u="none" strike="noStrike" cap="none" noProof="0" dirty="0">
                <a:solidFill>
                  <a:srgbClr val="000000"/>
                </a:solidFill>
                <a:effectLst/>
                <a:latin typeface="Arial"/>
                <a:ea typeface="Arial"/>
                <a:cs typeface="Arial"/>
                <a:sym typeface="Arial"/>
              </a:rPr>
              <a:t>RESEARCH NOTES:</a:t>
            </a: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GB" sz="1800" u="sng" dirty="0">
                <a:solidFill>
                  <a:srgbClr val="FF00FF"/>
                </a:solidFill>
                <a:effectLst/>
                <a:latin typeface="Arial" panose="020B0604020202020204" pitchFamily="34" charset="0"/>
                <a:ea typeface="Arial" panose="020B0604020202020204" pitchFamily="34" charset="0"/>
              </a:rPr>
              <a:t>Misconceptions research on IOP Spark</a:t>
            </a:r>
            <a:r>
              <a:rPr lang="en-GB" sz="1800" dirty="0">
                <a:solidFill>
                  <a:srgbClr val="FF00FF"/>
                </a:solidFill>
                <a:effectLst/>
                <a:latin typeface="Arial" panose="020B0604020202020204" pitchFamily="34" charset="0"/>
                <a:ea typeface="Arial" panose="020B0604020202020204" pitchFamily="34" charset="0"/>
              </a:rPr>
              <a:t>: </a:t>
            </a:r>
            <a:r>
              <a:rPr lang="en-GB" sz="1800" dirty="0">
                <a:effectLst/>
                <a:latin typeface="Arial" panose="020B0604020202020204" pitchFamily="34" charset="0"/>
                <a:ea typeface="Arial" panose="020B0604020202020204" pitchFamily="34" charset="0"/>
              </a:rPr>
              <a:t>Few pupils can say in words what the physical quantity measured by a voltmeter is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https://spark.iop.org/few-pupils-can-say-words-what-physical-quantity-measured-voltmeter</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lvl="0" indent="0" algn="l" rtl="0">
              <a:lnSpc>
                <a:spcPct val="115000"/>
              </a:lnSpc>
              <a:spcBef>
                <a:spcPts val="1000"/>
              </a:spcBef>
              <a:spcAft>
                <a:spcPts val="1000"/>
              </a:spcAft>
              <a:buClr>
                <a:schemeClr val="dk1"/>
              </a:buClr>
              <a:buSzPts val="1100"/>
              <a:buFont typeface="Arial"/>
              <a:buNone/>
            </a:pPr>
            <a:endParaRPr lang="en-GB" sz="1500" b="0" noProof="0" dirty="0">
              <a:solidFill>
                <a:schemeClr val="dk1"/>
              </a:solidFill>
            </a:endParaRPr>
          </a:p>
        </p:txBody>
      </p:sp>
    </p:spTree>
    <p:extLst>
      <p:ext uri="{BB962C8B-B14F-4D97-AF65-F5344CB8AC3E}">
        <p14:creationId xmlns:p14="http://schemas.microsoft.com/office/powerpoint/2010/main" val="86392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1000"/>
              </a:spcBef>
              <a:spcAft>
                <a:spcPts val="1000"/>
              </a:spcAft>
              <a:buClr>
                <a:schemeClr val="dk1"/>
              </a:buClr>
              <a:buSzPts val="1100"/>
              <a:buFont typeface="Arial"/>
              <a:buNone/>
            </a:pPr>
            <a:r>
              <a:rPr lang="en" sz="1500" dirty="0">
                <a:solidFill>
                  <a:schemeClr val="dk1"/>
                </a:solidFill>
              </a:rPr>
              <a:t>Students should copy the definition and symbol.</a:t>
            </a:r>
          </a:p>
          <a:p>
            <a:pPr marL="0" lvl="0" indent="0" algn="l" rtl="0">
              <a:lnSpc>
                <a:spcPct val="115000"/>
              </a:lnSpc>
              <a:spcBef>
                <a:spcPts val="1000"/>
              </a:spcBef>
              <a:spcAft>
                <a:spcPts val="1000"/>
              </a:spcAft>
              <a:buClr>
                <a:schemeClr val="dk1"/>
              </a:buClr>
              <a:buSzPts val="1100"/>
              <a:buFont typeface="Arial"/>
              <a:buNone/>
            </a:pPr>
            <a:endParaRPr lang="en" sz="150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dirty="0">
                <a:solidFill>
                  <a:schemeClr val="dk1"/>
                </a:solidFill>
              </a:rPr>
              <a:t>Students should be shown your school’s voltmeters</a:t>
            </a:r>
          </a:p>
          <a:p>
            <a:pPr marL="0" lvl="0" indent="0" algn="l" rtl="0">
              <a:lnSpc>
                <a:spcPct val="115000"/>
              </a:lnSpc>
              <a:spcBef>
                <a:spcPts val="1000"/>
              </a:spcBef>
              <a:spcAft>
                <a:spcPts val="1000"/>
              </a:spcAft>
              <a:buClr>
                <a:schemeClr val="dk1"/>
              </a:buClr>
              <a:buSzPts val="1100"/>
              <a:buFont typeface="Arial"/>
              <a:buNone/>
            </a:pPr>
            <a:endParaRPr lang="en" sz="1500" dirty="0">
              <a:solidFill>
                <a:schemeClr val="dk1"/>
              </a:solidFill>
            </a:endParaRP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 sz="1500" dirty="0">
                <a:solidFill>
                  <a:schemeClr val="dk1"/>
                </a:solidFill>
              </a:rPr>
              <a:t>Make sure to link the words </a:t>
            </a:r>
            <a:r>
              <a:rPr lang="en" sz="1500" b="1" dirty="0">
                <a:solidFill>
                  <a:schemeClr val="dk1"/>
                </a:solidFill>
              </a:rPr>
              <a:t>volts </a:t>
            </a:r>
            <a:r>
              <a:rPr lang="en" sz="1500" b="0" dirty="0">
                <a:solidFill>
                  <a:schemeClr val="dk1"/>
                </a:solidFill>
              </a:rPr>
              <a:t>and </a:t>
            </a:r>
            <a:r>
              <a:rPr lang="en" sz="1500" b="1" dirty="0">
                <a:solidFill>
                  <a:schemeClr val="dk1"/>
                </a:solidFill>
              </a:rPr>
              <a:t>voltmeter – </a:t>
            </a:r>
            <a:r>
              <a:rPr lang="en" sz="1500" b="0" dirty="0">
                <a:solidFill>
                  <a:schemeClr val="dk1"/>
                </a:solidFill>
              </a:rPr>
              <a:t>“Potential difference is measured in volts, in the same way that current is measured in __________ (amps)” – pause for students to answer – “A </a:t>
            </a:r>
            <a:r>
              <a:rPr lang="en" sz="1500" b="1" dirty="0">
                <a:solidFill>
                  <a:schemeClr val="dk1"/>
                </a:solidFill>
              </a:rPr>
              <a:t>volt-meter </a:t>
            </a:r>
            <a:r>
              <a:rPr lang="en" sz="1500" b="0" dirty="0">
                <a:solidFill>
                  <a:schemeClr val="dk1"/>
                </a:solidFill>
              </a:rPr>
              <a:t>is what measures volts; it is a component which </a:t>
            </a:r>
            <a:r>
              <a:rPr lang="en" sz="1500" b="1" dirty="0">
                <a:solidFill>
                  <a:schemeClr val="dk1"/>
                </a:solidFill>
              </a:rPr>
              <a:t>measures potential difference</a:t>
            </a:r>
            <a:r>
              <a:rPr lang="en" sz="1500" b="0" dirty="0">
                <a:solidFill>
                  <a:schemeClr val="dk1"/>
                </a:solidFill>
              </a:rPr>
              <a:t>”</a:t>
            </a:r>
            <a:endParaRPr lang="en" sz="150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endParaRPr lang="en" sz="150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endParaRPr lang="en" sz="150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2400" b="0" i="0" dirty="0">
                <a:solidFill>
                  <a:schemeClr val="dk1"/>
                </a:solidFill>
              </a:rPr>
              <a:t>RESEARCH NOTES:</a:t>
            </a:r>
            <a:endParaRPr lang="it-IT" sz="1050" dirty="0">
              <a:effectLst/>
            </a:endParaRP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GB" sz="1100" u="sng" dirty="0">
                <a:solidFill>
                  <a:srgbClr val="395294"/>
                </a:solidFill>
                <a:effectLst/>
                <a:latin typeface="Arial" panose="020B0604020202020204" pitchFamily="34" charset="0"/>
                <a:ea typeface="Arial" panose="020B0604020202020204" pitchFamily="34" charset="0"/>
              </a:rPr>
              <a:t>6b. Language of science</a:t>
            </a:r>
            <a:r>
              <a:rPr lang="en-GB" sz="1100" dirty="0">
                <a:solidFill>
                  <a:srgbClr val="395294"/>
                </a:solidFill>
                <a:effectLst/>
                <a:latin typeface="Arial" panose="020B0604020202020204" pitchFamily="34" charset="0"/>
                <a:ea typeface="Arial" panose="020B0604020202020204" pitchFamily="34" charset="0"/>
              </a:rPr>
              <a:t>: Show the links between words and their composite parts </a:t>
            </a:r>
            <a:r>
              <a:rPr lang="en-GB" sz="1100" dirty="0">
                <a:effectLst/>
                <a:latin typeface="Arial" panose="020B0604020202020204" pitchFamily="34" charset="0"/>
                <a:ea typeface="Arial" panose="020B0604020202020204" pitchFamily="34" charset="0"/>
              </a:rPr>
              <a:t>– potential referring to capacity to transfer energy, difference reminding us that it compares two points. Also, volt-meter meaning measurer of volts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https://educationendowmentfoundation.org.uk/public/files/Publications/Science/EEF_improving_secondary_science.pdf#page=34</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lvl="0" indent="0" algn="l" rtl="0">
              <a:lnSpc>
                <a:spcPct val="115000"/>
              </a:lnSpc>
              <a:spcBef>
                <a:spcPts val="1000"/>
              </a:spcBef>
              <a:spcAft>
                <a:spcPts val="1000"/>
              </a:spcAft>
              <a:buClr>
                <a:schemeClr val="dk1"/>
              </a:buClr>
              <a:buSzPts val="1100"/>
              <a:buFont typeface="Arial"/>
              <a:buNone/>
            </a:pPr>
            <a:endParaRPr lang="en-GB" sz="1100" u="sng" dirty="0">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1004060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1000"/>
              </a:spcBef>
              <a:spcAft>
                <a:spcPts val="1000"/>
              </a:spcAft>
              <a:buClr>
                <a:schemeClr val="dk1"/>
              </a:buClr>
              <a:buSzPts val="1100"/>
              <a:buFont typeface="Arial"/>
              <a:buNone/>
            </a:pPr>
            <a:r>
              <a:rPr lang="en" sz="1500" dirty="0">
                <a:solidFill>
                  <a:schemeClr val="dk1"/>
                </a:solidFill>
              </a:rPr>
              <a:t>Pens down, eyes on teacher.</a:t>
            </a:r>
          </a:p>
          <a:p>
            <a:pPr marL="0" lvl="0" indent="0" algn="l" rtl="0">
              <a:lnSpc>
                <a:spcPct val="115000"/>
              </a:lnSpc>
              <a:spcBef>
                <a:spcPts val="1000"/>
              </a:spcBef>
              <a:spcAft>
                <a:spcPts val="1000"/>
              </a:spcAft>
              <a:buClr>
                <a:schemeClr val="dk1"/>
              </a:buClr>
              <a:buSzPts val="1100"/>
              <a:buFont typeface="Arial"/>
              <a:buNone/>
            </a:pPr>
            <a:endParaRPr lang="en" sz="150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The potential difference between two points tells us how much energy is transferred by the charged particles travelling those two points.</a:t>
            </a:r>
          </a:p>
          <a:p>
            <a:pPr marL="0" lvl="0" indent="0" algn="l" rtl="0">
              <a:lnSpc>
                <a:spcPct val="115000"/>
              </a:lnSpc>
              <a:spcBef>
                <a:spcPts val="1000"/>
              </a:spcBef>
              <a:spcAft>
                <a:spcPts val="1000"/>
              </a:spcAft>
              <a:buClr>
                <a:schemeClr val="dk1"/>
              </a:buClr>
              <a:buSzPts val="1100"/>
              <a:buFont typeface="Arial"/>
              <a:buNone/>
            </a:pPr>
            <a:endParaRPr lang="en" sz="1500" b="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In the rope loop model,</a:t>
            </a:r>
            <a:r>
              <a:rPr lang="en" sz="1500" b="0" baseline="0" dirty="0">
                <a:solidFill>
                  <a:schemeClr val="dk1"/>
                </a:solidFill>
              </a:rPr>
              <a:t> energy was </a:t>
            </a:r>
            <a:r>
              <a:rPr lang="en" sz="1500" b="0" dirty="0">
                <a:solidFill>
                  <a:schemeClr val="dk1"/>
                </a:solidFill>
              </a:rPr>
              <a:t>tranferred</a:t>
            </a:r>
            <a:r>
              <a:rPr lang="en" sz="1500" b="0" baseline="0" dirty="0">
                <a:solidFill>
                  <a:schemeClr val="dk1"/>
                </a:solidFill>
              </a:rPr>
              <a:t> as the rope moved. In an electric circuit, energy is transferred as electrons flow.</a:t>
            </a:r>
            <a:endParaRPr lang="en" sz="1500" b="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endParaRPr lang="en" sz="1500" b="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However this only makes sense if we are comparing two points – so a voltmeter must be connected with one wire connecting to each point we are comparing.</a:t>
            </a:r>
          </a:p>
          <a:p>
            <a:pPr marL="0" lvl="0" indent="0" algn="l" rtl="0">
              <a:lnSpc>
                <a:spcPct val="115000"/>
              </a:lnSpc>
              <a:spcBef>
                <a:spcPts val="1000"/>
              </a:spcBef>
              <a:spcAft>
                <a:spcPts val="1000"/>
              </a:spcAft>
              <a:buClr>
                <a:schemeClr val="dk1"/>
              </a:buClr>
              <a:buSzPts val="1100"/>
              <a:buFont typeface="Arial"/>
              <a:buNone/>
            </a:pPr>
            <a:endParaRPr lang="en" sz="1500" b="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If we want to measure the potential difference across a bulb, we need to connect the voltmeter to </a:t>
            </a:r>
            <a:r>
              <a:rPr lang="en" sz="1500" b="1" dirty="0">
                <a:solidFill>
                  <a:schemeClr val="dk1"/>
                </a:solidFill>
              </a:rPr>
              <a:t>either side of the bulb.</a:t>
            </a:r>
            <a:endParaRPr lang="en" sz="1500" b="0" dirty="0">
              <a:solidFill>
                <a:schemeClr val="dk1"/>
              </a:solidFill>
            </a:endParaRPr>
          </a:p>
        </p:txBody>
      </p:sp>
    </p:spTree>
    <p:extLst>
      <p:ext uri="{BB962C8B-B14F-4D97-AF65-F5344CB8AC3E}">
        <p14:creationId xmlns:p14="http://schemas.microsoft.com/office/powerpoint/2010/main" val="2969684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As a circuit diagram, we can see that the connection of the voltmeter is </a:t>
            </a:r>
            <a:r>
              <a:rPr lang="en" sz="1500" b="1" dirty="0">
                <a:solidFill>
                  <a:schemeClr val="dk1"/>
                </a:solidFill>
              </a:rPr>
              <a:t>across the bulb </a:t>
            </a:r>
            <a:r>
              <a:rPr lang="en" sz="1500" b="0" dirty="0">
                <a:solidFill>
                  <a:schemeClr val="dk1"/>
                </a:solidFill>
              </a:rPr>
              <a:t>– connecting to either side of it.</a:t>
            </a:r>
          </a:p>
          <a:p>
            <a:pPr marL="0" lvl="0" indent="0" algn="l" rtl="0">
              <a:lnSpc>
                <a:spcPct val="115000"/>
              </a:lnSpc>
              <a:spcBef>
                <a:spcPts val="1000"/>
              </a:spcBef>
              <a:spcAft>
                <a:spcPts val="1000"/>
              </a:spcAft>
              <a:buClr>
                <a:schemeClr val="dk1"/>
              </a:buClr>
              <a:buSzPts val="1100"/>
              <a:buFont typeface="Arial"/>
              <a:buNone/>
            </a:pPr>
            <a:endParaRPr lang="en" sz="1500" b="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b="1" dirty="0">
                <a:solidFill>
                  <a:schemeClr val="dk1"/>
                </a:solidFill>
              </a:rPr>
              <a:t>How is this different to measuring current?</a:t>
            </a:r>
          </a:p>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What instrument did we use to measure current – ammeter.</a:t>
            </a:r>
          </a:p>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This was placed </a:t>
            </a:r>
            <a:r>
              <a:rPr lang="en" sz="1500" b="1" dirty="0">
                <a:solidFill>
                  <a:schemeClr val="dk1"/>
                </a:solidFill>
              </a:rPr>
              <a:t>in the main loop</a:t>
            </a:r>
            <a:r>
              <a:rPr lang="en" sz="1500" b="0" dirty="0">
                <a:solidFill>
                  <a:schemeClr val="dk1"/>
                </a:solidFill>
              </a:rPr>
              <a:t> with current going </a:t>
            </a:r>
            <a:r>
              <a:rPr lang="en" sz="1500" b="1" dirty="0">
                <a:solidFill>
                  <a:schemeClr val="dk1"/>
                </a:solidFill>
              </a:rPr>
              <a:t>through </a:t>
            </a:r>
            <a:r>
              <a:rPr lang="en" sz="1500" b="0" dirty="0">
                <a:solidFill>
                  <a:schemeClr val="dk1"/>
                </a:solidFill>
              </a:rPr>
              <a:t>it, because it was </a:t>
            </a:r>
            <a:r>
              <a:rPr lang="en" sz="1500" b="1" dirty="0">
                <a:solidFill>
                  <a:schemeClr val="dk1"/>
                </a:solidFill>
              </a:rPr>
              <a:t>measuring the amount of charge flowing through one point.</a:t>
            </a:r>
          </a:p>
        </p:txBody>
      </p:sp>
    </p:spTree>
    <p:extLst>
      <p:ext uri="{BB962C8B-B14F-4D97-AF65-F5344CB8AC3E}">
        <p14:creationId xmlns:p14="http://schemas.microsoft.com/office/powerpoint/2010/main" val="4069547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600"/>
              </a:spcBef>
              <a:spcAft>
                <a:spcPts val="0"/>
              </a:spcAft>
              <a:buNone/>
            </a:pPr>
            <a:r>
              <a:rPr lang="en-GB" sz="1400" b="1" i="0" dirty="0"/>
              <a:t>Exercise 1 adapted from </a:t>
            </a:r>
            <a:r>
              <a:rPr lang="en-GB" sz="1100" b="0" i="0" u="sng" strike="noStrike" cap="none" dirty="0">
                <a:solidFill>
                  <a:srgbClr val="000000"/>
                </a:solidFill>
                <a:effectLst/>
                <a:latin typeface="Arial"/>
                <a:ea typeface="Arial"/>
                <a:cs typeface="Arial"/>
                <a:sym typeface="Arial"/>
                <a:hlinkClick r:id="rId3"/>
              </a:rPr>
              <a:t>www.BestEvidenceScienceTeaching.org</a:t>
            </a:r>
            <a:r>
              <a:rPr lang="en-GB" sz="1400" b="1" i="0" dirty="0"/>
              <a:t> BEST resources.</a:t>
            </a:r>
          </a:p>
        </p:txBody>
      </p:sp>
    </p:spTree>
    <p:extLst>
      <p:ext uri="{BB962C8B-B14F-4D97-AF65-F5344CB8AC3E}">
        <p14:creationId xmlns:p14="http://schemas.microsoft.com/office/powerpoint/2010/main" val="1384606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b="1" dirty="0"/>
              <a:t>Instructions for peer marking:</a:t>
            </a:r>
          </a:p>
          <a:p>
            <a:pPr marL="158750" indent="0">
              <a:buNone/>
            </a:pPr>
            <a:r>
              <a:rPr lang="en-GB" b="0" dirty="0"/>
              <a:t>If the order is wrong, number the sentences in the right order.</a:t>
            </a:r>
          </a:p>
          <a:p>
            <a:pPr marL="158750" indent="0">
              <a:buNone/>
            </a:pPr>
            <a:r>
              <a:rPr lang="en-GB" b="0" dirty="0"/>
              <a:t>If there is an incorrect statement, mark it with a cross and write a sentence explaining why it is wrong.</a:t>
            </a:r>
          </a:p>
          <a:p>
            <a:pPr marL="158750" indent="0">
              <a:buNone/>
            </a:pPr>
            <a:endParaRPr lang="en-GB" b="1" dirty="0"/>
          </a:p>
          <a:p>
            <a:pPr marL="158750" indent="0">
              <a:buNone/>
            </a:pPr>
            <a:r>
              <a:rPr lang="en-GB" b="1" dirty="0"/>
              <a:t>Questioning:</a:t>
            </a:r>
          </a:p>
          <a:p>
            <a:pPr marL="158750" indent="0">
              <a:buNone/>
            </a:pPr>
            <a:r>
              <a:rPr lang="en-GB" b="0" dirty="0"/>
              <a:t>Why is the first incorrect statement wrong?</a:t>
            </a:r>
          </a:p>
          <a:p>
            <a:pPr marL="158750" indent="0">
              <a:buNone/>
            </a:pPr>
            <a:r>
              <a:rPr lang="en-GB" b="0" dirty="0"/>
              <a:t>Why is the second incorrect statement wrong?</a:t>
            </a:r>
          </a:p>
          <a:p>
            <a:pPr marL="158750" indent="0">
              <a:buNone/>
            </a:pPr>
            <a:endParaRPr lang="en-GB" b="1" dirty="0"/>
          </a:p>
          <a:p>
            <a:pPr marL="158750" indent="0">
              <a:buNone/>
            </a:pPr>
            <a:r>
              <a:rPr lang="en-GB" b="1" dirty="0"/>
              <a:t>Misconceptions</a:t>
            </a:r>
          </a:p>
          <a:p>
            <a:pPr marL="158750" indent="0">
              <a:buNone/>
            </a:pPr>
            <a:r>
              <a:rPr lang="en-GB" b="0" dirty="0"/>
              <a:t>-The battery is indeed a chemical store, but is NOT full of electricity – it stores ENERGY which is used to make CURRENT flow. This phenomenon collectively is called ELECTRICITY (in scientific language, electricity is not a specific substance or thing).</a:t>
            </a:r>
          </a:p>
          <a:p>
            <a:pPr marL="158750" indent="0">
              <a:buNone/>
            </a:pPr>
            <a:endParaRPr lang="en-GB" b="0" dirty="0"/>
          </a:p>
          <a:p>
            <a:pPr marL="158750" indent="0">
              <a:buNone/>
            </a:pPr>
            <a:r>
              <a:rPr lang="en-GB" b="0" dirty="0"/>
              <a:t>-’The charge moves from the battery to the bulb’. This response indicates students holding the ‘donation model’, in which electrons carry ‘something’ from the battery to the bulb. In fact, the </a:t>
            </a:r>
            <a:r>
              <a:rPr lang="en-GB" b="1" dirty="0"/>
              <a:t>movement of charge </a:t>
            </a:r>
            <a:r>
              <a:rPr lang="en-GB" b="0" dirty="0"/>
              <a:t>leads to a transfer of energy. In the rope model demonstration, the rope wasn’t carrying anything – it had energy when it was moving, and this was transferred by friction. This happened </a:t>
            </a:r>
            <a:r>
              <a:rPr lang="en-GB" b="1" dirty="0"/>
              <a:t>instantly </a:t>
            </a:r>
            <a:r>
              <a:rPr lang="en-GB" b="0" dirty="0"/>
              <a:t> - we didn’t have to wait for the rope to get round from the teacher to the student for warming to happen.</a:t>
            </a:r>
          </a:p>
          <a:p>
            <a:pPr marL="158750" indent="0">
              <a:buNone/>
            </a:pPr>
            <a:r>
              <a:rPr lang="en-GB" b="0" dirty="0"/>
              <a:t> </a:t>
            </a:r>
          </a:p>
          <a:p>
            <a:pPr marL="158750" indent="0">
              <a:buNone/>
            </a:pPr>
            <a:r>
              <a:rPr lang="en-GB" b="0" dirty="0"/>
              <a:t>RESEARCH NOTES:</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EEF Teaching and Learning Toolkit, Peer Tutoring</a:t>
            </a:r>
            <a:r>
              <a:rPr lang="en-GB" sz="1100" b="0" i="0" u="sng" strike="noStrike" cap="none" baseline="0" dirty="0">
                <a:solidFill>
                  <a:srgbClr val="000000"/>
                </a:solidFill>
                <a:effectLst/>
                <a:latin typeface="Arial"/>
                <a:ea typeface="Arial"/>
                <a:cs typeface="Arial"/>
                <a:sym typeface="Arial"/>
              </a:rPr>
              <a:t> strand</a:t>
            </a:r>
            <a:r>
              <a:rPr lang="en-GB" sz="1100" b="0" i="0" u="none" strike="noStrike" cap="none" dirty="0">
                <a:solidFill>
                  <a:srgbClr val="000000"/>
                </a:solidFill>
                <a:effectLst/>
                <a:latin typeface="Arial"/>
                <a:ea typeface="Arial"/>
                <a:cs typeface="Arial"/>
                <a:sym typeface="Arial"/>
              </a:rPr>
              <a:t>: The introduction of peer tutoring approaches appears to have a positive impact on learning</a:t>
            </a:r>
            <a:r>
              <a:rPr lang="it-IT" dirty="0">
                <a:effectLst/>
              </a:rPr>
              <a:t>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https://educationendowmentfoundation.org.uk/evidence-summaries/teaching-learning-toolkit/peer-tutoring/</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158750" indent="0">
              <a:buNone/>
            </a:pPr>
            <a:endParaRPr lang="en-GB" b="1" u="sng" dirty="0"/>
          </a:p>
        </p:txBody>
      </p:sp>
    </p:spTree>
    <p:extLst>
      <p:ext uri="{BB962C8B-B14F-4D97-AF65-F5344CB8AC3E}">
        <p14:creationId xmlns:p14="http://schemas.microsoft.com/office/powerpoint/2010/main" val="4253212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dirty="0" err="1"/>
              <a:t>AfL</a:t>
            </a:r>
            <a:r>
              <a:rPr lang="en-GB" dirty="0"/>
              <a:t>: Once students have marked and fed back to each other teacher could assess using hands-up: “Who got everything right? Who wasn’t sure how to explain why ammeter and voltmeter are connected as they are?” etc.</a:t>
            </a:r>
          </a:p>
        </p:txBody>
      </p:sp>
    </p:spTree>
    <p:extLst>
      <p:ext uri="{BB962C8B-B14F-4D97-AF65-F5344CB8AC3E}">
        <p14:creationId xmlns:p14="http://schemas.microsoft.com/office/powerpoint/2010/main" val="10760918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p:txBody>
      </p:sp>
    </p:spTree>
    <p:extLst>
      <p:ext uri="{BB962C8B-B14F-4D97-AF65-F5344CB8AC3E}">
        <p14:creationId xmlns:p14="http://schemas.microsoft.com/office/powerpoint/2010/main" val="1981489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600"/>
              </a:spcBef>
              <a:spcAft>
                <a:spcPts val="0"/>
              </a:spcAft>
              <a:buNone/>
            </a:pPr>
            <a:r>
              <a:rPr lang="en-GB" sz="1600" i="1" dirty="0"/>
              <a:t>The practical should be demonstrated before being performed by students. </a:t>
            </a:r>
            <a:r>
              <a:rPr lang="en-GB" sz="1600" i="1" dirty="0" err="1"/>
              <a:t>PhET</a:t>
            </a:r>
            <a:r>
              <a:rPr lang="en-GB" sz="1600" i="1" dirty="0"/>
              <a:t> is an excellent way to do this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https://phet.colorado.edu/en/simulation/circuit-construction-kit-dc-virtual-lab</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lvl="0" indent="0" algn="l" rtl="0">
              <a:lnSpc>
                <a:spcPct val="115000"/>
              </a:lnSpc>
              <a:spcBef>
                <a:spcPts val="600"/>
              </a:spcBef>
              <a:spcAft>
                <a:spcPts val="0"/>
              </a:spcAft>
              <a:buNone/>
            </a:pPr>
            <a:endParaRPr lang="en-GB" sz="1600" i="0" dirty="0"/>
          </a:p>
          <a:p>
            <a:pPr marL="0" lvl="0" indent="0" algn="l" rtl="0">
              <a:lnSpc>
                <a:spcPct val="115000"/>
              </a:lnSpc>
              <a:spcBef>
                <a:spcPts val="600"/>
              </a:spcBef>
              <a:spcAft>
                <a:spcPts val="0"/>
              </a:spcAft>
              <a:buNone/>
            </a:pPr>
            <a:r>
              <a:rPr lang="en-GB" sz="1600" b="1" i="0" dirty="0"/>
              <a:t>Be careful to point out that we are using a voltmeter + 2 extra wires, rather than a voltmeter which includes the wires as in the simulation.</a:t>
            </a:r>
          </a:p>
        </p:txBody>
      </p:sp>
    </p:spTree>
    <p:extLst>
      <p:ext uri="{BB962C8B-B14F-4D97-AF65-F5344CB8AC3E}">
        <p14:creationId xmlns:p14="http://schemas.microsoft.com/office/powerpoint/2010/main" val="1867358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1764689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100" b="1" i="0" u="none" strike="noStrike" cap="none" dirty="0">
                <a:solidFill>
                  <a:srgbClr val="000000"/>
                </a:solidFill>
                <a:effectLst/>
                <a:latin typeface="Arial"/>
                <a:ea typeface="Arial"/>
                <a:cs typeface="Arial"/>
                <a:sym typeface="Arial"/>
              </a:rPr>
              <a:t>Practical: </a:t>
            </a:r>
            <a:r>
              <a:rPr lang="en-GB" sz="1100" b="0" i="0" u="none" strike="noStrike" cap="none" dirty="0">
                <a:solidFill>
                  <a:srgbClr val="000000"/>
                </a:solidFill>
                <a:effectLst/>
                <a:latin typeface="Arial"/>
                <a:ea typeface="Arial"/>
                <a:cs typeface="Arial"/>
                <a:sym typeface="Arial"/>
              </a:rPr>
              <a:t>Build a circuit containing a battery and 2 bulbs and measure the potential difference across each component. Students to explain, in terms of energy, why the potential difference of the battery is shared across the two bulbs.</a:t>
            </a:r>
            <a:endParaRPr lang="it-IT" sz="1100" b="0" i="0" u="none" strike="noStrike" cap="none" dirty="0">
              <a:solidFill>
                <a:srgbClr val="000000"/>
              </a:solidFill>
              <a:effectLst/>
              <a:latin typeface="Arial"/>
              <a:ea typeface="Arial"/>
              <a:cs typeface="Arial"/>
              <a:sym typeface="Arial"/>
            </a:endParaRPr>
          </a:p>
          <a:p>
            <a:r>
              <a:rPr lang="en-GB" sz="1100" b="0" i="0" u="none" strike="noStrike" cap="none" dirty="0">
                <a:solidFill>
                  <a:srgbClr val="000000"/>
                </a:solidFill>
                <a:effectLst/>
                <a:latin typeface="Arial"/>
                <a:ea typeface="Arial"/>
                <a:cs typeface="Arial"/>
                <a:sym typeface="Arial"/>
              </a:rPr>
              <a:t>5 minutes before the end of the activity all students to stop what they are doing and tidy up equipment.</a:t>
            </a:r>
            <a:endParaRPr lang="it-IT" sz="1100" b="0" i="0" u="none" strike="noStrike" cap="none" dirty="0">
              <a:solidFill>
                <a:srgbClr val="000000"/>
              </a:solidFill>
              <a:effectLst/>
              <a:latin typeface="Arial"/>
              <a:ea typeface="Arial"/>
              <a:cs typeface="Arial"/>
              <a:sym typeface="Arial"/>
            </a:endParaRPr>
          </a:p>
          <a:p>
            <a:pPr marL="0" lvl="0" indent="0" algn="l" rtl="0">
              <a:lnSpc>
                <a:spcPct val="115000"/>
              </a:lnSpc>
              <a:spcBef>
                <a:spcPts val="600"/>
              </a:spcBef>
              <a:spcAft>
                <a:spcPts val="0"/>
              </a:spcAft>
              <a:buNone/>
            </a:pPr>
            <a:endParaRPr lang="en-GB" sz="1100" i="1" dirty="0"/>
          </a:p>
          <a:p>
            <a:pPr marL="0" lvl="0" indent="0" algn="l" rtl="0">
              <a:lnSpc>
                <a:spcPct val="115000"/>
              </a:lnSpc>
              <a:spcBef>
                <a:spcPts val="600"/>
              </a:spcBef>
              <a:spcAft>
                <a:spcPts val="0"/>
              </a:spcAft>
              <a:buNone/>
            </a:pPr>
            <a:endParaRPr lang="en-GB" sz="1100" i="1" dirty="0"/>
          </a:p>
          <a:p>
            <a:pPr marL="0" lvl="0" indent="0" algn="l" rtl="0">
              <a:lnSpc>
                <a:spcPct val="115000"/>
              </a:lnSpc>
              <a:spcBef>
                <a:spcPts val="600"/>
              </a:spcBef>
              <a:spcAft>
                <a:spcPts val="0"/>
              </a:spcAft>
              <a:buNone/>
            </a:pPr>
            <a:r>
              <a:rPr lang="en-GB" sz="1100" i="1" dirty="0"/>
              <a:t>The practical should be demonstrated before being performed by students. </a:t>
            </a:r>
            <a:r>
              <a:rPr lang="en-GB" sz="1100" i="1" dirty="0" err="1"/>
              <a:t>PhET</a:t>
            </a:r>
            <a:r>
              <a:rPr lang="en-GB" sz="1100" i="1" dirty="0"/>
              <a:t> is an excellent way to do this –</a:t>
            </a:r>
          </a:p>
          <a:p>
            <a:pPr marL="0" lvl="0" indent="0" algn="l" rtl="0">
              <a:lnSpc>
                <a:spcPct val="115000"/>
              </a:lnSpc>
              <a:spcBef>
                <a:spcPts val="600"/>
              </a:spcBef>
              <a:spcAft>
                <a:spcPts val="0"/>
              </a:spcAft>
              <a:buNone/>
            </a:pPr>
            <a:r>
              <a:rPr lang="en-GB" sz="1100" i="0" dirty="0"/>
              <a:t>https://</a:t>
            </a:r>
            <a:r>
              <a:rPr lang="en-GB" sz="1100" i="0" dirty="0" err="1"/>
              <a:t>phet.colorado.edu</a:t>
            </a:r>
            <a:r>
              <a:rPr lang="en-GB" sz="1100" i="0" dirty="0"/>
              <a:t>/</a:t>
            </a:r>
            <a:r>
              <a:rPr lang="en-GB" sz="1100" i="0" dirty="0" err="1"/>
              <a:t>en</a:t>
            </a:r>
            <a:r>
              <a:rPr lang="en-GB" sz="1100" i="0" dirty="0"/>
              <a:t>/simulation/circuit-construction-kit-dc-virtual-lab</a:t>
            </a:r>
          </a:p>
          <a:p>
            <a:pPr marL="0" lvl="0" indent="0" algn="l" rtl="0">
              <a:lnSpc>
                <a:spcPct val="115000"/>
              </a:lnSpc>
              <a:spcBef>
                <a:spcPts val="600"/>
              </a:spcBef>
              <a:spcAft>
                <a:spcPts val="0"/>
              </a:spcAft>
              <a:buNone/>
            </a:pPr>
            <a:endParaRPr lang="it-IT" sz="1100" i="0" dirty="0">
              <a:effectLst/>
            </a:endParaRPr>
          </a:p>
          <a:p>
            <a:pPr marL="0" lvl="0" indent="0" algn="l" rtl="0">
              <a:lnSpc>
                <a:spcPct val="115000"/>
              </a:lnSpc>
              <a:spcBef>
                <a:spcPts val="600"/>
              </a:spcBef>
              <a:spcAft>
                <a:spcPts val="0"/>
              </a:spcAft>
              <a:buNone/>
            </a:pPr>
            <a:r>
              <a:rPr lang="en-GB" sz="1400" b="1" i="0" dirty="0"/>
              <a:t>RESEARCH NOTES</a:t>
            </a:r>
          </a:p>
          <a:p>
            <a:pPr marL="0" lvl="0" indent="0" algn="l" rtl="0">
              <a:lnSpc>
                <a:spcPct val="115000"/>
              </a:lnSpc>
              <a:spcBef>
                <a:spcPts val="600"/>
              </a:spcBef>
              <a:spcAft>
                <a:spcPts val="0"/>
              </a:spcAft>
              <a:buNone/>
            </a:pPr>
            <a:r>
              <a:rPr lang="en-GB" sz="1100" b="0" i="0" u="sng" strike="noStrike" cap="none" dirty="0">
                <a:solidFill>
                  <a:srgbClr val="000000"/>
                </a:solidFill>
                <a:effectLst/>
                <a:latin typeface="Arial"/>
                <a:ea typeface="Arial"/>
                <a:cs typeface="Arial"/>
                <a:sym typeface="Arial"/>
              </a:rPr>
              <a:t>5b.</a:t>
            </a:r>
            <a:r>
              <a:rPr lang="en-GB" sz="1100" b="0" i="0" u="sng" strike="noStrike" cap="none" baseline="0" dirty="0">
                <a:solidFill>
                  <a:srgbClr val="000000"/>
                </a:solidFill>
                <a:effectLst/>
                <a:latin typeface="Arial"/>
                <a:ea typeface="Arial"/>
                <a:cs typeface="Arial"/>
                <a:sym typeface="Arial"/>
              </a:rPr>
              <a:t> </a:t>
            </a:r>
            <a:r>
              <a:rPr lang="en-GB" sz="1100" b="0" i="0" u="sng" strike="noStrike" cap="none" dirty="0">
                <a:solidFill>
                  <a:srgbClr val="000000"/>
                </a:solidFill>
                <a:effectLst/>
                <a:latin typeface="Arial"/>
                <a:ea typeface="Arial"/>
                <a:cs typeface="Arial"/>
                <a:sym typeface="Arial"/>
              </a:rPr>
              <a:t>Practical work</a:t>
            </a:r>
            <a:r>
              <a:rPr lang="en-GB" sz="1100" b="0" i="0" u="none" strike="noStrike" cap="none" dirty="0">
                <a:solidFill>
                  <a:srgbClr val="000000"/>
                </a:solidFill>
                <a:effectLst/>
                <a:latin typeface="Arial"/>
                <a:ea typeface="Arial"/>
                <a:cs typeface="Arial"/>
                <a:sym typeface="Arial"/>
              </a:rPr>
              <a:t>: Sequence practical activities with other learning – For practical activities that aim to improve understanding of scientific theory, you may have to help pupils to make links between the practical activity and the underlying scientific ideas.</a:t>
            </a:r>
          </a:p>
          <a:p>
            <a:pPr marL="0" lvl="0" indent="0" algn="l" rtl="0">
              <a:lnSpc>
                <a:spcPct val="115000"/>
              </a:lnSpc>
              <a:spcBef>
                <a:spcPts val="600"/>
              </a:spcBef>
              <a:spcAft>
                <a:spcPts val="0"/>
              </a:spcAft>
              <a:buNone/>
            </a:pP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https://educationendowmentfoundation.org.uk/public/files/Publications/Science/EEF_improving_secondary_science.pdf#page=29</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lvl="0" indent="0" algn="l" rtl="0">
              <a:lnSpc>
                <a:spcPct val="115000"/>
              </a:lnSpc>
              <a:spcBef>
                <a:spcPts val="600"/>
              </a:spcBef>
              <a:spcAft>
                <a:spcPts val="0"/>
              </a:spcAft>
              <a:buNone/>
            </a:pPr>
            <a:endParaRPr lang="en-GB" sz="800" b="0" i="0" u="none" strike="noStrike" cap="none" dirty="0">
              <a:solidFill>
                <a:srgbClr val="000000"/>
              </a:solidFill>
              <a:effectLst/>
              <a:latin typeface="Arial"/>
              <a:ea typeface="Arial" panose="020B0604020202020204" pitchFamily="34" charset="0"/>
              <a:cs typeface="Arial"/>
              <a:sym typeface="Arial"/>
            </a:endParaRPr>
          </a:p>
          <a:p>
            <a:pPr marL="0" marR="0" lvl="0" indent="0" algn="l" defTabSz="914400" rtl="0" eaLnBrk="1" fontAlgn="auto" latinLnBrk="0" hangingPunct="1">
              <a:lnSpc>
                <a:spcPct val="115000"/>
              </a:lnSpc>
              <a:spcBef>
                <a:spcPts val="600"/>
              </a:spcBef>
              <a:spcAft>
                <a:spcPts val="0"/>
              </a:spcAft>
              <a:buClr>
                <a:srgbClr val="000000"/>
              </a:buClr>
              <a:buSzPts val="1100"/>
              <a:buFont typeface="Arial"/>
              <a:buNone/>
              <a:tabLst/>
              <a:defRPr/>
            </a:pPr>
            <a:r>
              <a:rPr lang="en-GB" sz="1100" u="sng" dirty="0">
                <a:solidFill>
                  <a:srgbClr val="724286"/>
                </a:solidFill>
                <a:effectLst/>
                <a:latin typeface="Arial" panose="020B0604020202020204" pitchFamily="34" charset="0"/>
                <a:ea typeface="Arial" panose="020B0604020202020204" pitchFamily="34" charset="0"/>
              </a:rPr>
              <a:t>7c. Feedback</a:t>
            </a:r>
            <a:r>
              <a:rPr lang="en-GB" sz="1100" dirty="0">
                <a:solidFill>
                  <a:srgbClr val="724286"/>
                </a:solidFill>
                <a:effectLst/>
                <a:latin typeface="Arial" panose="020B0604020202020204" pitchFamily="34" charset="0"/>
                <a:ea typeface="Arial" panose="020B0604020202020204" pitchFamily="34" charset="0"/>
              </a:rPr>
              <a:t>: Provide feedback and comments rather than marks </a:t>
            </a:r>
            <a:r>
              <a:rPr lang="en-GB" sz="1100" dirty="0">
                <a:effectLst/>
                <a:latin typeface="Arial" panose="020B0604020202020204" pitchFamily="34" charset="0"/>
                <a:ea typeface="Arial" panose="020B0604020202020204" pitchFamily="34" charset="0"/>
              </a:rPr>
              <a:t>– While you are looking at pupils’ work, try to find common mistakes which lots of pupils make,</a:t>
            </a:r>
            <a:r>
              <a:rPr lang="en-GB" sz="1100" dirty="0">
                <a:effectLst/>
                <a:latin typeface="Calibri" panose="020F0502020204030204" pitchFamily="34" charset="0"/>
                <a:ea typeface="Arial" panose="020B0604020202020204" pitchFamily="34" charset="0"/>
              </a:rPr>
              <a:t> </a:t>
            </a:r>
            <a:r>
              <a:rPr lang="en-GB" sz="1100" dirty="0">
                <a:effectLst/>
                <a:latin typeface="Arial" panose="020B0604020202020204" pitchFamily="34" charset="0"/>
                <a:ea typeface="Arial" panose="020B0604020202020204" pitchFamily="34" charset="0"/>
              </a:rPr>
              <a:t>then feed back on these to the whole class.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https://educationendowmentfoundation.org.uk/public/files/Publications/Science/EEF_improving_secondary_science.pdf#page=40</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lvl="0" indent="0" algn="l" rtl="0">
              <a:lnSpc>
                <a:spcPct val="115000"/>
              </a:lnSpc>
              <a:spcBef>
                <a:spcPts val="600"/>
              </a:spcBef>
              <a:spcAft>
                <a:spcPts val="0"/>
              </a:spcAft>
              <a:buNone/>
            </a:pPr>
            <a:endParaRPr lang="en-GB" sz="11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15000"/>
              </a:lnSpc>
              <a:spcBef>
                <a:spcPts val="600"/>
              </a:spcBef>
              <a:spcAft>
                <a:spcPts val="0"/>
              </a:spcAft>
              <a:buClr>
                <a:srgbClr val="000000"/>
              </a:buClr>
              <a:buSzPts val="1100"/>
              <a:buFont typeface="Arial"/>
              <a:buNone/>
              <a:tabLst/>
              <a:defRPr/>
            </a:pPr>
            <a:r>
              <a:rPr lang="en-GB" sz="1400" b="0" i="0" u="sng" strike="noStrike" cap="none" dirty="0">
                <a:solidFill>
                  <a:srgbClr val="000000"/>
                </a:solidFill>
                <a:effectLst/>
                <a:latin typeface="Arial"/>
                <a:ea typeface="Arial"/>
                <a:cs typeface="Arial"/>
                <a:sym typeface="Arial"/>
              </a:rPr>
              <a:t>5c. Practical work</a:t>
            </a:r>
            <a:r>
              <a:rPr lang="en-GB" sz="1400" b="0" i="0" u="none" strike="noStrike" cap="none" dirty="0">
                <a:solidFill>
                  <a:srgbClr val="000000"/>
                </a:solidFill>
                <a:effectLst/>
                <a:latin typeface="Arial"/>
                <a:ea typeface="Arial"/>
                <a:cs typeface="Arial"/>
                <a:sym typeface="Arial"/>
              </a:rPr>
              <a:t>: Use a variety of approaches to practical science - Virtual experiments should not replace the real thing, but they can support it </a:t>
            </a:r>
            <a:r>
              <a:rPr lang="en-GB" sz="1100" b="0" i="0" u="sng" strike="noStrike" cap="none" dirty="0">
                <a:solidFill>
                  <a:srgbClr val="000000"/>
                </a:solidFill>
                <a:effectLst/>
                <a:latin typeface="Arial"/>
                <a:ea typeface="Arial"/>
                <a:cs typeface="Arial"/>
                <a:sym typeface="Arial"/>
                <a:hlinkClick r:id="rId5"/>
              </a:rPr>
              <a:t>https://educationendowmentfoundation.org.uk/public/files/Publications/Science/EEF_improving_secondary_science.pdf#page=31</a:t>
            </a:r>
            <a:r>
              <a:rPr lang="en-GB" sz="1100" b="0" i="0" u="none" strike="noStrike" cap="none" dirty="0">
                <a:solidFill>
                  <a:srgbClr val="000000"/>
                </a:solidFill>
                <a:effectLst/>
                <a:latin typeface="Arial"/>
                <a:ea typeface="Arial"/>
                <a:cs typeface="Arial"/>
                <a:sym typeface="Arial"/>
              </a:rPr>
              <a:t> </a:t>
            </a:r>
          </a:p>
          <a:p>
            <a:pPr marL="0" lvl="0" indent="0" algn="l" rtl="0">
              <a:lnSpc>
                <a:spcPct val="115000"/>
              </a:lnSpc>
              <a:spcBef>
                <a:spcPts val="600"/>
              </a:spcBef>
              <a:spcAft>
                <a:spcPts val="0"/>
              </a:spcAft>
              <a:buNone/>
            </a:pPr>
            <a:r>
              <a:rPr lang="it-IT" sz="1800" dirty="0">
                <a:effectLst/>
              </a:rPr>
              <a:t> </a:t>
            </a:r>
            <a:endParaRPr lang="en-GB" sz="1400" b="1" i="0" dirty="0"/>
          </a:p>
          <a:p>
            <a:pPr marL="0" lvl="0" indent="0" algn="l" rtl="0">
              <a:lnSpc>
                <a:spcPct val="115000"/>
              </a:lnSpc>
              <a:spcBef>
                <a:spcPts val="600"/>
              </a:spcBef>
              <a:spcAft>
                <a:spcPts val="0"/>
              </a:spcAft>
              <a:buNone/>
            </a:pPr>
            <a:endParaRPr lang="en-GB" sz="1100" i="0" dirty="0"/>
          </a:p>
          <a:p>
            <a:pPr marL="158750" indent="0">
              <a:buNone/>
            </a:pPr>
            <a:endParaRPr lang="en-GB" dirty="0"/>
          </a:p>
        </p:txBody>
      </p:sp>
    </p:spTree>
    <p:extLst>
      <p:ext uri="{BB962C8B-B14F-4D97-AF65-F5344CB8AC3E}">
        <p14:creationId xmlns:p14="http://schemas.microsoft.com/office/powerpoint/2010/main" val="279746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sz="1100" b="0" i="0" u="none" strike="noStrike" cap="none" dirty="0">
                <a:solidFill>
                  <a:srgbClr val="000000"/>
                </a:solidFill>
                <a:effectLst/>
                <a:latin typeface="Arial"/>
                <a:ea typeface="Arial"/>
                <a:cs typeface="Arial"/>
                <a:sym typeface="Arial"/>
              </a:rPr>
              <a:t>While students are answering the questions the teacher should circulate the room and monitor student responses, giving verbal feedback where appropriate.</a:t>
            </a:r>
            <a:r>
              <a:rPr lang="it-IT" dirty="0">
                <a:effectLst/>
              </a:rPr>
              <a:t> </a:t>
            </a:r>
            <a:endParaRPr lang="en-GB" dirty="0"/>
          </a:p>
          <a:p>
            <a:pPr marL="158750" indent="0">
              <a:buNone/>
            </a:pPr>
            <a:endParaRPr lang="en-GB" dirty="0"/>
          </a:p>
          <a:p>
            <a:pPr marL="158750" indent="0">
              <a:buNone/>
            </a:pPr>
            <a:r>
              <a:rPr lang="en-GB" dirty="0"/>
              <a:t>Students should have found that a. and b. give (approximately) the same result. This is to be expected based on this discussion on energy in the first half of the lesson: the energy input from the battery is equal to the energy dissipated by the bulbs.</a:t>
            </a:r>
          </a:p>
          <a:p>
            <a:pPr marL="158750" indent="0">
              <a:buNone/>
            </a:pPr>
            <a:endParaRPr lang="en-GB" dirty="0"/>
          </a:p>
          <a:p>
            <a:pPr marL="158750" indent="0">
              <a:buNone/>
            </a:pPr>
            <a:r>
              <a:rPr lang="en-GB" dirty="0"/>
              <a:t>d) The potential difference reading across the wire should be 0 (or thereabouts). This is because no energy is dissipated in the wire (because it has a very low resistance – recall from lesson 4).</a:t>
            </a:r>
          </a:p>
          <a:p>
            <a:pPr marL="158750" indent="0">
              <a:buNone/>
            </a:pPr>
            <a:endParaRPr lang="en-GB" dirty="0"/>
          </a:p>
          <a:p>
            <a:pPr marL="158750" indent="0">
              <a:buNone/>
            </a:pPr>
            <a:r>
              <a:rPr lang="en-GB" b="1" dirty="0"/>
              <a:t>Ask students whether the readings from the two bulbs was different. If so, which one had the greatest resistance? How do we know? </a:t>
            </a:r>
            <a:r>
              <a:rPr lang="en-GB" b="0" dirty="0"/>
              <a:t>(Greater PD means greater resistance – more work is done per unit charge to overcome the resistance to current)</a:t>
            </a:r>
          </a:p>
          <a:p>
            <a:pPr marL="158750" indent="0">
              <a:buNone/>
            </a:pPr>
            <a:endParaRPr lang="en-GB" b="0"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b="0" i="0" dirty="0"/>
              <a:t>RESEARCH NOTES:</a:t>
            </a:r>
          </a:p>
          <a:p>
            <a:pPr marL="158750" indent="0">
              <a:lnSpc>
                <a:spcPct val="107000"/>
              </a:lnSpc>
              <a:spcAft>
                <a:spcPts val="800"/>
              </a:spcAft>
              <a:buNone/>
            </a:pPr>
            <a:r>
              <a:rPr lang="en-GB" sz="1800" u="sng" dirty="0">
                <a:solidFill>
                  <a:srgbClr val="7BBC5C"/>
                </a:solidFill>
                <a:effectLst/>
                <a:latin typeface="Arial" panose="020B0604020202020204" pitchFamily="34" charset="0"/>
                <a:ea typeface="Arial" panose="020B0604020202020204" pitchFamily="34" charset="0"/>
              </a:rPr>
              <a:t>4d. Memory</a:t>
            </a:r>
            <a:r>
              <a:rPr lang="en-GB" sz="1800" dirty="0">
                <a:solidFill>
                  <a:srgbClr val="7BBC5C"/>
                </a:solidFill>
                <a:effectLst/>
                <a:latin typeface="Arial" panose="020B0604020202020204" pitchFamily="34" charset="0"/>
                <a:ea typeface="Arial" panose="020B0604020202020204" pitchFamily="34" charset="0"/>
              </a:rPr>
              <a:t>: Encourage pupils to elaborate on what they have learnt </a:t>
            </a:r>
            <a:r>
              <a:rPr lang="en-GB" sz="1800" dirty="0">
                <a:effectLst/>
                <a:latin typeface="Arial" panose="020B0604020202020204" pitchFamily="34" charset="0"/>
                <a:ea typeface="Arial" panose="020B0604020202020204" pitchFamily="34" charset="0"/>
              </a:rPr>
              <a:t>– Students should see that potential difference of bulbs equals potential difference of battery. Using the definition of potential difference they can explain this in terms of conservation of energy, linking to previous learning</a:t>
            </a:r>
            <a:r>
              <a:rPr lang="en-GB" sz="1800" b="1" dirty="0">
                <a:effectLst/>
                <a:latin typeface="Arial" panose="020B0604020202020204" pitchFamily="34" charset="0"/>
                <a:ea typeface="Arial" panose="020B0604020202020204" pitchFamily="34" charset="0"/>
              </a:rPr>
              <a:t>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https://educationendowmentfoundation.org.uk/public/files/Publications/Science/EEF_improving_secondary_science.pdf#page=27</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158750" indent="0">
              <a:buNone/>
            </a:pPr>
            <a:endParaRPr lang="en-GB" b="1" dirty="0"/>
          </a:p>
        </p:txBody>
      </p:sp>
    </p:spTree>
    <p:extLst>
      <p:ext uri="{BB962C8B-B14F-4D97-AF65-F5344CB8AC3E}">
        <p14:creationId xmlns:p14="http://schemas.microsoft.com/office/powerpoint/2010/main" val="4008902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r>
              <a:rPr lang="es-MX" dirty="0"/>
              <a:t>Review learning objectives</a:t>
            </a:r>
          </a:p>
        </p:txBody>
      </p:sp>
    </p:spTree>
    <p:extLst>
      <p:ext uri="{BB962C8B-B14F-4D97-AF65-F5344CB8AC3E}">
        <p14:creationId xmlns:p14="http://schemas.microsoft.com/office/powerpoint/2010/main" val="3266966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sz="1500" dirty="0">
                <a:latin typeface="+mn-lt"/>
              </a:rPr>
              <a:t>This could also be given as an exit ticket (included on worksheet).</a:t>
            </a:r>
          </a:p>
          <a:p>
            <a:pPr marL="158750" indent="0">
              <a:buNone/>
            </a:pPr>
            <a:endParaRPr lang="en-US" sz="1500" dirty="0">
              <a:latin typeface="+mn-lt"/>
            </a:endParaRPr>
          </a:p>
          <a:p>
            <a:pPr marL="158750" indent="0">
              <a:buNone/>
            </a:pPr>
            <a:r>
              <a:rPr lang="en-US" sz="1500" dirty="0">
                <a:latin typeface="+mn-lt"/>
              </a:rPr>
              <a:t>Correct answers:</a:t>
            </a:r>
          </a:p>
          <a:p>
            <a:pPr marL="158750" indent="0">
              <a:buNone/>
            </a:pPr>
            <a:r>
              <a:rPr lang="en-US" sz="1500" b="1" dirty="0">
                <a:latin typeface="+mn-lt"/>
              </a:rPr>
              <a:t>F (as charge is not stored in the battery)</a:t>
            </a:r>
          </a:p>
          <a:p>
            <a:pPr marL="158750" indent="0">
              <a:buNone/>
            </a:pPr>
            <a:r>
              <a:rPr lang="en-US" sz="1500" b="1" dirty="0">
                <a:latin typeface="+mn-lt"/>
              </a:rPr>
              <a:t>T</a:t>
            </a:r>
          </a:p>
          <a:p>
            <a:pPr marL="158750" indent="0">
              <a:buNone/>
            </a:pPr>
            <a:r>
              <a:rPr lang="en-US" sz="1500" b="1" dirty="0">
                <a:latin typeface="+mn-lt"/>
              </a:rPr>
              <a:t>F (as the battery does not produce or emit current)</a:t>
            </a:r>
          </a:p>
          <a:p>
            <a:pPr marL="158750" indent="0">
              <a:buNone/>
            </a:pPr>
            <a:r>
              <a:rPr lang="en-US" sz="1500" b="1" dirty="0">
                <a:latin typeface="+mn-lt"/>
              </a:rPr>
              <a:t>T</a:t>
            </a:r>
          </a:p>
          <a:p>
            <a:pPr marL="158750" indent="0">
              <a:buNone/>
            </a:pPr>
            <a:r>
              <a:rPr lang="en-US" sz="1500" b="1" dirty="0">
                <a:latin typeface="+mn-lt"/>
              </a:rPr>
              <a:t>F (this is a meaningless statement)</a:t>
            </a:r>
          </a:p>
          <a:p>
            <a:pPr marL="158750" indent="0">
              <a:buNone/>
            </a:pPr>
            <a:endParaRPr lang="en-US" sz="1500" b="1" dirty="0">
              <a:latin typeface="+mn-lt"/>
            </a:endParaRPr>
          </a:p>
          <a:p>
            <a:pPr marL="158750" indent="0">
              <a:lnSpc>
                <a:spcPct val="107000"/>
              </a:lnSpc>
              <a:spcAft>
                <a:spcPts val="800"/>
              </a:spcAft>
              <a:buNone/>
            </a:pPr>
            <a:r>
              <a:rPr lang="en-GB" sz="1800" u="sng" dirty="0">
                <a:solidFill>
                  <a:srgbClr val="724286"/>
                </a:solidFill>
                <a:effectLst/>
                <a:latin typeface="Arial" panose="020B0604020202020204" pitchFamily="34" charset="0"/>
                <a:ea typeface="Arial" panose="020B0604020202020204" pitchFamily="34" charset="0"/>
              </a:rPr>
              <a:t>7a. Feedback</a:t>
            </a:r>
            <a:r>
              <a:rPr lang="en-GB" sz="1800" dirty="0">
                <a:solidFill>
                  <a:srgbClr val="724286"/>
                </a:solidFill>
                <a:effectLst/>
                <a:latin typeface="Arial" panose="020B0604020202020204" pitchFamily="34" charset="0"/>
                <a:ea typeface="Arial" panose="020B0604020202020204" pitchFamily="34" charset="0"/>
              </a:rPr>
              <a:t>: Find out what your pupils understand </a:t>
            </a:r>
            <a:r>
              <a:rPr lang="en-GB" sz="1800" dirty="0">
                <a:effectLst/>
                <a:latin typeface="Arial" panose="020B0604020202020204" pitchFamily="34" charset="0"/>
                <a:ea typeface="Times New Roman" panose="02020603050405020304" pitchFamily="18" charset="0"/>
              </a:rPr>
              <a:t>- It is important that you build up an accurate picture of the current understanding of all your pupils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https://educationendowmentfoundation.org.uk/public/files/Publications/Science/EEF_improving_secondary_science.pdf#page=38</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158750" indent="0">
              <a:buNone/>
            </a:pPr>
            <a:endParaRPr lang="en-US" sz="1500" b="0" u="none" dirty="0">
              <a:latin typeface="+mn-lt"/>
            </a:endParaRPr>
          </a:p>
          <a:p>
            <a:pPr marL="158750" indent="0">
              <a:buNone/>
            </a:pPr>
            <a:r>
              <a:rPr lang="en-GB" sz="1100" b="0" i="0" u="sng" strike="noStrike" cap="none" dirty="0">
                <a:solidFill>
                  <a:srgbClr val="000000"/>
                </a:solidFill>
                <a:effectLst/>
                <a:latin typeface="Arial"/>
                <a:ea typeface="Arial"/>
                <a:cs typeface="Arial"/>
                <a:sym typeface="Arial"/>
              </a:rPr>
              <a:t>Misconceptions research on IOP Spark:</a:t>
            </a:r>
            <a:endParaRPr lang="en-US" sz="1500" b="0" u="sng" dirty="0">
              <a:latin typeface="+mn-lt"/>
            </a:endParaRPr>
          </a:p>
          <a:p>
            <a:pPr marL="457200" indent="-298450"/>
            <a:r>
              <a:rPr lang="en-GB" sz="1100" b="0" i="0" u="none" strike="noStrike" cap="none" dirty="0">
                <a:solidFill>
                  <a:srgbClr val="000000"/>
                </a:solidFill>
                <a:effectLst/>
                <a:latin typeface="Arial"/>
                <a:ea typeface="Arial"/>
                <a:cs typeface="Arial"/>
                <a:sym typeface="Arial"/>
              </a:rPr>
              <a:t>Many students think that electric current or electric charge (or ‘electricity’), rather than energy, is stored in a battery</a:t>
            </a:r>
            <a:r>
              <a:rPr lang="it-IT" sz="1600" dirty="0">
                <a:effectLst/>
              </a:rPr>
              <a:t> </a:t>
            </a:r>
            <a:r>
              <a:rPr lang="en-GB" sz="1100" b="0" i="0" u="none" strike="noStrike" cap="none" dirty="0">
                <a:solidFill>
                  <a:srgbClr val="000000"/>
                </a:solidFill>
                <a:effectLst/>
                <a:latin typeface="Arial"/>
                <a:ea typeface="Arial"/>
                <a:cs typeface="Arial"/>
                <a:sym typeface="Arial"/>
                <a:hlinkClick r:id="rId4"/>
              </a:rPr>
              <a:t>https://spark.iop.org/many-students-think-electric-current-or-electric-charge-or-electricity-rather-energy-stored-battery</a:t>
            </a:r>
            <a:r>
              <a:rPr lang="en-GB" sz="1100" b="0" i="0" u="none" strike="noStrike" cap="none" dirty="0">
                <a:solidFill>
                  <a:srgbClr val="000000"/>
                </a:solidFill>
                <a:effectLst/>
                <a:latin typeface="Arial"/>
                <a:ea typeface="Arial"/>
                <a:cs typeface="Arial"/>
                <a:sym typeface="Arial"/>
              </a:rPr>
              <a:t> </a:t>
            </a:r>
          </a:p>
        </p:txBody>
      </p:sp>
    </p:spTree>
    <p:extLst>
      <p:ext uri="{BB962C8B-B14F-4D97-AF65-F5344CB8AC3E}">
        <p14:creationId xmlns:p14="http://schemas.microsoft.com/office/powerpoint/2010/main" val="157741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This slide contains everything you need to know to prepare for the lesson. </a:t>
            </a:r>
          </a:p>
        </p:txBody>
      </p:sp>
    </p:spTree>
    <p:extLst>
      <p:ext uri="{BB962C8B-B14F-4D97-AF65-F5344CB8AC3E}">
        <p14:creationId xmlns:p14="http://schemas.microsoft.com/office/powerpoint/2010/main" val="125555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610026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lvl="0" indent="0" algn="l" rtl="0">
              <a:spcBef>
                <a:spcPts val="0"/>
              </a:spcBef>
              <a:spcAft>
                <a:spcPts val="0"/>
              </a:spcAft>
              <a:buSzPct val="120000"/>
              <a:buFont typeface=".AppleSystemUIFont" charset="-120"/>
              <a:buNone/>
            </a:pPr>
            <a:endParaRPr lang="en-US" sz="15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948753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SzPct val="120000"/>
              <a:buFont typeface="ArialMT" charset="0"/>
              <a:buNone/>
            </a:pPr>
            <a:r>
              <a:rPr lang="en-US" sz="1600" b="0" i="0" u="none" strike="noStrike" cap="none" dirty="0">
                <a:solidFill>
                  <a:srgbClr val="000000"/>
                </a:solidFill>
                <a:effectLst/>
                <a:latin typeface="Arial"/>
                <a:cs typeface="Arial"/>
                <a:sym typeface="Arial"/>
              </a:rPr>
              <a:t>RESEARCH NOTES:</a:t>
            </a:r>
          </a:p>
          <a:p>
            <a:pPr marL="158750" marR="0" lvl="0" indent="0" algn="l" defTabSz="914400" rtl="0" eaLnBrk="1" fontAlgn="auto" latinLnBrk="0" hangingPunct="1">
              <a:lnSpc>
                <a:spcPct val="100000"/>
              </a:lnSpc>
              <a:spcBef>
                <a:spcPts val="0"/>
              </a:spcBef>
              <a:spcAft>
                <a:spcPts val="0"/>
              </a:spcAft>
              <a:buClr>
                <a:srgbClr val="000000"/>
              </a:buClr>
              <a:buSzPct val="120000"/>
              <a:buFont typeface="ArialMT" charset="0"/>
              <a:buNone/>
              <a:tabLst/>
              <a:defRPr/>
            </a:pPr>
            <a:r>
              <a:rPr lang="en-GB" sz="1600" b="0" i="0" u="sng" strike="noStrike" cap="none" dirty="0">
                <a:solidFill>
                  <a:srgbClr val="000000"/>
                </a:solidFill>
                <a:effectLst/>
                <a:latin typeface="Arial"/>
                <a:ea typeface="Arial"/>
                <a:cs typeface="Arial"/>
                <a:sym typeface="Arial"/>
              </a:rPr>
              <a:t>4b. Memory</a:t>
            </a:r>
            <a:r>
              <a:rPr lang="en-GB" sz="1600" b="0" i="0" u="none" strike="noStrike" cap="none" dirty="0">
                <a:solidFill>
                  <a:srgbClr val="000000"/>
                </a:solidFill>
                <a:effectLst/>
                <a:latin typeface="Arial"/>
                <a:ea typeface="Arial"/>
                <a:cs typeface="Arial"/>
                <a:sym typeface="Arial"/>
              </a:rPr>
              <a:t>: Revisit knowledge after a gap to help pupils retain it in their long-term memory </a:t>
            </a:r>
            <a:r>
              <a:rPr lang="en-GB" sz="1600" b="0" i="0" u="sng" strike="noStrike" cap="none" dirty="0">
                <a:solidFill>
                  <a:srgbClr val="000000"/>
                </a:solidFill>
                <a:effectLst/>
                <a:latin typeface="Arial"/>
                <a:ea typeface="Arial"/>
                <a:cs typeface="Arial"/>
                <a:sym typeface="Arial"/>
                <a:hlinkClick r:id="rId3"/>
              </a:rPr>
              <a:t>https://</a:t>
            </a:r>
            <a:r>
              <a:rPr lang="en-GB" sz="1600" b="0" i="0" u="sng" strike="noStrike" cap="none">
                <a:solidFill>
                  <a:srgbClr val="000000"/>
                </a:solidFill>
                <a:effectLst/>
                <a:latin typeface="Arial"/>
                <a:ea typeface="Arial"/>
                <a:cs typeface="Arial"/>
                <a:sym typeface="Arial"/>
                <a:hlinkClick r:id="rId3"/>
              </a:rPr>
              <a:t>educationendowmentfoundation.org.uk/public/files/Publications/Science/EEF_improving_secondary_science.pdf#page=26</a:t>
            </a:r>
            <a:r>
              <a:rPr lang="en-GB" sz="1600" b="0" i="0" u="none" strike="noStrike" cap="none">
                <a:solidFill>
                  <a:srgbClr val="000000"/>
                </a:solidFill>
                <a:effectLst/>
                <a:latin typeface="Arial"/>
                <a:ea typeface="Arial"/>
                <a:cs typeface="Arial"/>
                <a:sym typeface="Arial"/>
              </a:rPr>
              <a:t> </a:t>
            </a:r>
            <a:endParaRPr lang="en-GB" sz="1500" dirty="0"/>
          </a:p>
        </p:txBody>
      </p:sp>
    </p:spTree>
    <p:extLst>
      <p:ext uri="{BB962C8B-B14F-4D97-AF65-F5344CB8AC3E}">
        <p14:creationId xmlns:p14="http://schemas.microsoft.com/office/powerpoint/2010/main" val="320907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endParaRPr lang="es-MX" dirty="0"/>
          </a:p>
        </p:txBody>
      </p:sp>
    </p:spTree>
    <p:extLst>
      <p:ext uri="{BB962C8B-B14F-4D97-AF65-F5344CB8AC3E}">
        <p14:creationId xmlns:p14="http://schemas.microsoft.com/office/powerpoint/2010/main" val="2459626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a:p>
        </p:txBody>
      </p:sp>
    </p:spTree>
    <p:extLst>
      <p:ext uri="{BB962C8B-B14F-4D97-AF65-F5344CB8AC3E}">
        <p14:creationId xmlns:p14="http://schemas.microsoft.com/office/powerpoint/2010/main" val="3329954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Think-pair-share</a:t>
            </a:r>
          </a:p>
          <a:p>
            <a:pPr marL="0" lvl="0" indent="0" algn="l" rtl="0">
              <a:lnSpc>
                <a:spcPct val="115000"/>
              </a:lnSpc>
              <a:spcBef>
                <a:spcPts val="1000"/>
              </a:spcBef>
              <a:spcAft>
                <a:spcPts val="1000"/>
              </a:spcAft>
              <a:buClr>
                <a:schemeClr val="dk1"/>
              </a:buClr>
              <a:buSzPts val="1100"/>
              <a:buFont typeface="Arial"/>
              <a:buNone/>
            </a:pPr>
            <a:endParaRPr lang="en" sz="1500" b="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b="0" dirty="0">
                <a:solidFill>
                  <a:schemeClr val="dk1"/>
                </a:solidFill>
              </a:rPr>
              <a:t>Electrons </a:t>
            </a:r>
            <a:r>
              <a:rPr lang="en" sz="1500" b="0" i="1" dirty="0">
                <a:solidFill>
                  <a:schemeClr val="dk1"/>
                </a:solidFill>
              </a:rPr>
              <a:t>do not </a:t>
            </a:r>
            <a:r>
              <a:rPr lang="en" sz="1500" b="0" i="0" dirty="0">
                <a:solidFill>
                  <a:schemeClr val="dk1"/>
                </a:solidFill>
              </a:rPr>
              <a:t>come out of the battery – this is a common misconception – they are already in the circuit (just as rope does not come out of the teacher!)</a:t>
            </a:r>
          </a:p>
          <a:p>
            <a:pPr marL="0" lvl="0" indent="0" algn="l" rtl="0">
              <a:lnSpc>
                <a:spcPct val="115000"/>
              </a:lnSpc>
              <a:spcBef>
                <a:spcPts val="1000"/>
              </a:spcBef>
              <a:spcAft>
                <a:spcPts val="1000"/>
              </a:spcAft>
              <a:buClr>
                <a:schemeClr val="dk1"/>
              </a:buClr>
              <a:buSzPts val="1100"/>
              <a:buFont typeface="Arial"/>
              <a:buNone/>
            </a:pPr>
            <a:endParaRPr lang="en" sz="1500" b="0" i="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GB" sz="1500" b="0" i="0" noProof="0" dirty="0">
                <a:solidFill>
                  <a:schemeClr val="dk1"/>
                </a:solidFill>
              </a:rPr>
              <a:t>So what causes current to flow? </a:t>
            </a:r>
            <a:r>
              <a:rPr lang="en-GB" sz="1100" b="0" i="0" u="none" strike="noStrike" cap="none" noProof="0" dirty="0">
                <a:solidFill>
                  <a:srgbClr val="000000"/>
                </a:solidFill>
                <a:effectLst/>
                <a:latin typeface="Arial"/>
                <a:ea typeface="Arial"/>
                <a:cs typeface="Arial"/>
                <a:sym typeface="Arial"/>
              </a:rPr>
              <a:t>The battery provides energy. This energy makes the electrons (charged particles) that are already in the circuit flow. And energy is transferred to components when the electrons pass through them.</a:t>
            </a:r>
            <a:endParaRPr lang="en-GB" sz="1500" b="0" i="0" noProof="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endParaRPr lang="en" sz="1500" b="0" i="0" dirty="0">
              <a:solidFill>
                <a:schemeClr val="dk1"/>
              </a:solidFill>
            </a:endParaRPr>
          </a:p>
          <a:p>
            <a:pPr marL="0" lvl="0" indent="0" algn="l" rtl="0">
              <a:lnSpc>
                <a:spcPct val="115000"/>
              </a:lnSpc>
              <a:spcBef>
                <a:spcPts val="1000"/>
              </a:spcBef>
              <a:spcAft>
                <a:spcPts val="1000"/>
              </a:spcAft>
              <a:buClr>
                <a:schemeClr val="dk1"/>
              </a:buClr>
              <a:buSzPts val="1100"/>
              <a:buFont typeface="Arial"/>
              <a:buNone/>
            </a:pPr>
            <a:r>
              <a:rPr lang="en" sz="1500" b="0" i="0" dirty="0">
                <a:solidFill>
                  <a:schemeClr val="dk1"/>
                </a:solidFill>
              </a:rPr>
              <a:t>RESEARCH NOTES:</a:t>
            </a:r>
          </a:p>
          <a:p>
            <a:pPr marL="0" marR="0" lvl="0" indent="0" algn="l" defTabSz="914400" rtl="0" eaLnBrk="1" fontAlgn="auto" latinLnBrk="0" hangingPunct="1">
              <a:lnSpc>
                <a:spcPct val="115000"/>
              </a:lnSpc>
              <a:spcBef>
                <a:spcPts val="1000"/>
              </a:spcBef>
              <a:spcAft>
                <a:spcPts val="1000"/>
              </a:spcAft>
              <a:buClr>
                <a:schemeClr val="dk1"/>
              </a:buClr>
              <a:buSzPts val="1100"/>
              <a:buFont typeface="Arial"/>
              <a:buNone/>
              <a:tabLst/>
              <a:defRPr/>
            </a:pPr>
            <a:r>
              <a:rPr lang="en-GB" sz="1100" b="0" i="0" u="sng" strike="noStrike" cap="none" dirty="0">
                <a:solidFill>
                  <a:srgbClr val="000000"/>
                </a:solidFill>
                <a:effectLst/>
                <a:latin typeface="Arial"/>
                <a:ea typeface="Arial"/>
                <a:cs typeface="Arial"/>
                <a:sym typeface="Arial"/>
              </a:rPr>
              <a:t>Misconceptions research on IOP Spark:</a:t>
            </a:r>
            <a:r>
              <a:rPr lang="en-GB" sz="1100" b="0" i="0" u="none" strike="noStrike" cap="none" dirty="0">
                <a:solidFill>
                  <a:srgbClr val="000000"/>
                </a:solidFill>
                <a:effectLst/>
                <a:latin typeface="Arial"/>
                <a:ea typeface="Arial"/>
                <a:cs typeface="Arial"/>
                <a:sym typeface="Arial"/>
              </a:rPr>
              <a:t> Many students think that electric current or electric charge (or ‘electricity’), rather than energy, is stored in a battery</a:t>
            </a:r>
            <a:r>
              <a:rPr lang="it-IT" sz="1600" dirty="0">
                <a:effectLst/>
              </a:rPr>
              <a:t>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https://spark.iop.org/many-students-think-electric-current-or-electric-charge-or-electricity-rather-energy-stored-battery</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p>
          <a:p>
            <a:pPr marL="0" lvl="0" indent="0" algn="l" rtl="0">
              <a:lnSpc>
                <a:spcPct val="115000"/>
              </a:lnSpc>
              <a:spcBef>
                <a:spcPts val="1000"/>
              </a:spcBef>
              <a:spcAft>
                <a:spcPts val="1000"/>
              </a:spcAft>
              <a:buClr>
                <a:schemeClr val="dk1"/>
              </a:buClr>
              <a:buSzPts val="1100"/>
              <a:buFont typeface="Arial"/>
              <a:buNone/>
            </a:pPr>
            <a:endParaRPr lang="en" sz="1500" b="1" u="sng" dirty="0">
              <a:solidFill>
                <a:schemeClr val="dk1"/>
              </a:solidFill>
            </a:endParaRPr>
          </a:p>
        </p:txBody>
      </p:sp>
    </p:spTree>
    <p:extLst>
      <p:ext uri="{BB962C8B-B14F-4D97-AF65-F5344CB8AC3E}">
        <p14:creationId xmlns:p14="http://schemas.microsoft.com/office/powerpoint/2010/main" val="2644125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14"/>
        <p:cNvGrpSpPr/>
        <p:nvPr/>
      </p:nvGrpSpPr>
      <p:grpSpPr>
        <a:xfrm>
          <a:off x="0" y="0"/>
          <a:ext cx="0" cy="0"/>
          <a:chOff x="0" y="0"/>
          <a:chExt cx="0" cy="0"/>
        </a:xfrm>
      </p:grpSpPr>
      <p:sp>
        <p:nvSpPr>
          <p:cNvPr id="15" name="Google Shape;15;p3"/>
          <p:cNvSpPr/>
          <p:nvPr/>
        </p:nvSpPr>
        <p:spPr>
          <a:xfrm>
            <a:off x="0" y="48099"/>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accent3"/>
          </a:solidFill>
          <a:ln>
            <a:noFill/>
          </a:ln>
        </p:spPr>
      </p:sp>
      <p:sp>
        <p:nvSpPr>
          <p:cNvPr id="17" name="Google Shape;17;p3"/>
          <p:cNvSpPr txBox="1">
            <a:spLocks noGrp="1"/>
          </p:cNvSpPr>
          <p:nvPr>
            <p:ph type="title"/>
          </p:nvPr>
        </p:nvSpPr>
        <p:spPr>
          <a:xfrm>
            <a:off x="311700" y="539725"/>
            <a:ext cx="8520600" cy="1282500"/>
          </a:xfrm>
          <a:prstGeom prst="rect">
            <a:avLst/>
          </a:prstGeom>
        </p:spPr>
        <p:txBody>
          <a:bodyPr spcFirstLastPara="1" wrap="square" lIns="91425" tIns="91425" rIns="91425" bIns="91425" anchor="t"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8" name="Google Shape;18;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29" name="Google Shape;29;p5"/>
          <p:cNvSpPr txBox="1">
            <a:spLocks noGrp="1"/>
          </p:cNvSpPr>
          <p:nvPr>
            <p:ph type="body" idx="1"/>
          </p:nvPr>
        </p:nvSpPr>
        <p:spPr>
          <a:xfrm>
            <a:off x="311700" y="1505700"/>
            <a:ext cx="3999900" cy="3076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0" name="Google Shape;30;p5"/>
          <p:cNvSpPr txBox="1">
            <a:spLocks noGrp="1"/>
          </p:cNvSpPr>
          <p:nvPr>
            <p:ph type="body" idx="2"/>
          </p:nvPr>
        </p:nvSpPr>
        <p:spPr>
          <a:xfrm>
            <a:off x="4832400" y="1505700"/>
            <a:ext cx="3999900" cy="3076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1" name="Google Shape;31;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7"/>
          <p:cNvSpPr txBox="1">
            <a:spLocks noGrp="1"/>
          </p:cNvSpPr>
          <p:nvPr>
            <p:ph type="title"/>
          </p:nvPr>
        </p:nvSpPr>
        <p:spPr>
          <a:xfrm>
            <a:off x="311725" y="500925"/>
            <a:ext cx="3127500" cy="18291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9" name="Google Shape;39;p7"/>
          <p:cNvSpPr txBox="1">
            <a:spLocks noGrp="1"/>
          </p:cNvSpPr>
          <p:nvPr>
            <p:ph type="body" idx="1"/>
          </p:nvPr>
        </p:nvSpPr>
        <p:spPr>
          <a:xfrm>
            <a:off x="311700" y="2390650"/>
            <a:ext cx="3127500" cy="22980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40" name="Google Shape;40;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9"/>
          <p:cNvSpPr txBox="1">
            <a:spLocks noGrp="1"/>
          </p:cNvSpPr>
          <p:nvPr>
            <p:ph type="title"/>
          </p:nvPr>
        </p:nvSpPr>
        <p:spPr>
          <a:xfrm>
            <a:off x="311300" y="500925"/>
            <a:ext cx="3704400" cy="20496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47" name="Google Shape;47;p9"/>
          <p:cNvSpPr txBox="1">
            <a:spLocks noGrp="1"/>
          </p:cNvSpPr>
          <p:nvPr>
            <p:ph type="subTitle" idx="1"/>
          </p:nvPr>
        </p:nvSpPr>
        <p:spPr>
          <a:xfrm>
            <a:off x="304800" y="2626725"/>
            <a:ext cx="3704400" cy="9267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a:endParaRPr/>
          </a:p>
        </p:txBody>
      </p:sp>
      <p:sp>
        <p:nvSpPr>
          <p:cNvPr id="48" name="Google Shape;48;p9"/>
          <p:cNvSpPr txBox="1">
            <a:spLocks noGrp="1"/>
          </p:cNvSpPr>
          <p:nvPr>
            <p:ph type="body" idx="2"/>
          </p:nvPr>
        </p:nvSpPr>
        <p:spPr>
          <a:xfrm>
            <a:off x="4879025" y="500925"/>
            <a:ext cx="3954000" cy="4111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9" name="Google Shape;49;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a:spLocks noGrp="1"/>
          </p:cNvSpPr>
          <p:nvPr>
            <p:ph type="body" idx="1"/>
          </p:nvPr>
        </p:nvSpPr>
        <p:spPr>
          <a:xfrm>
            <a:off x="311700" y="4521400"/>
            <a:ext cx="7979400" cy="4605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a:endParaRPr/>
          </a:p>
        </p:txBody>
      </p:sp>
      <p:sp>
        <p:nvSpPr>
          <p:cNvPr id="53" name="Google Shape;5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54"/>
        <p:cNvGrpSpPr/>
        <p:nvPr/>
      </p:nvGrpSpPr>
      <p:grpSpPr>
        <a:xfrm>
          <a:off x="0" y="0"/>
          <a:ext cx="0" cy="0"/>
          <a:chOff x="0" y="0"/>
          <a:chExt cx="0" cy="0"/>
        </a:xfrm>
      </p:grpSpPr>
      <p:sp>
        <p:nvSpPr>
          <p:cNvPr id="55" name="Google Shape;55;p11"/>
          <p:cNvSpPr txBox="1">
            <a:spLocks noGrp="1"/>
          </p:cNvSpPr>
          <p:nvPr>
            <p:ph type="title" hasCustomPrompt="1"/>
          </p:nvPr>
        </p:nvSpPr>
        <p:spPr>
          <a:xfrm>
            <a:off x="311750" y="831175"/>
            <a:ext cx="5334900" cy="12447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a:spLocks noGrp="1"/>
          </p:cNvSpPr>
          <p:nvPr>
            <p:ph type="body" idx="1"/>
          </p:nvPr>
        </p:nvSpPr>
        <p:spPr>
          <a:xfrm>
            <a:off x="311700" y="2121425"/>
            <a:ext cx="5334900" cy="9426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aradigm">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marL="914400" lvl="1"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marL="1371600" lvl="2"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marL="1828800" lvl="3"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marL="2286000" lvl="4"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marL="2743200" lvl="5"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marL="3200400" lvl="6"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marL="3657600" lvl="7"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marL="4114800" lvl="8" indent="-298450">
              <a:lnSpc>
                <a:spcPct val="115000"/>
              </a:lnSpc>
              <a:spcBef>
                <a:spcPts val="1600"/>
              </a:spcBef>
              <a:spcAft>
                <a:spcPts val="1600"/>
              </a:spcAft>
              <a:buClr>
                <a:schemeClr val="dk2"/>
              </a:buClr>
              <a:buSzPts val="1100"/>
              <a:buFont typeface="Roboto"/>
              <a:buChar char="■"/>
              <a:defRPr sz="1100">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3" r:id="rId3"/>
    <p:sldLayoutId id="2147483655" r:id="rId4"/>
    <p:sldLayoutId id="2147483656" r:id="rId5"/>
    <p:sldLayoutId id="2147483657" r:id="rId6"/>
    <p:sldLayoutId id="214748365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tiff"/><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phet.colorado.edu/en/simulation/circuit-construction-kit-dc-virtual-lab"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34"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docs.google.com/forms/d/e/1FAIpQLSev3pgjp5nTDRPgPF1e0OvEuCC-2bzdm9gOhx6-UnfxRCM24g/viewfor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Google Shape;70;p14"/>
          <p:cNvSpPr txBox="1">
            <a:spLocks/>
          </p:cNvSpPr>
          <p:nvPr/>
        </p:nvSpPr>
        <p:spPr>
          <a:xfrm>
            <a:off x="611188" y="2143918"/>
            <a:ext cx="3781425" cy="855663"/>
          </a:xfrm>
          <a:prstGeom prst="rect">
            <a:avLst/>
          </a:prstGeom>
          <a:solidFill>
            <a:schemeClr val="bg2"/>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chemeClr val="tx2"/>
                </a:solidFill>
                <a:latin typeface="+mn-lt"/>
                <a:ea typeface="Futura Medium" charset="0"/>
                <a:cs typeface="Futura Medium" charset="0"/>
              </a:rPr>
              <a:t>POTENTIAL DIFFERENCE AND ENERGY</a:t>
            </a:r>
            <a:endParaRPr lang="en-US" sz="1600" b="1" spc="300" dirty="0">
              <a:solidFill>
                <a:schemeClr val="tx2"/>
              </a:solidFill>
              <a:latin typeface="+mn-lt"/>
              <a:ea typeface="Futura Medium" charset="0"/>
              <a:cs typeface="Futura Medium" charset="0"/>
            </a:endParaRPr>
          </a:p>
        </p:txBody>
      </p:sp>
    </p:spTree>
    <p:extLst>
      <p:ext uri="{BB962C8B-B14F-4D97-AF65-F5344CB8AC3E}">
        <p14:creationId xmlns:p14="http://schemas.microsoft.com/office/powerpoint/2010/main" val="3905065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05638" y="315139"/>
            <a:ext cx="3754554" cy="553998"/>
          </a:xfrm>
          <a:prstGeom prst="rect">
            <a:avLst/>
          </a:prstGeom>
        </p:spPr>
        <p:txBody>
          <a:bodyPr wrap="none">
            <a:spAutoFit/>
          </a:bodyPr>
          <a:lstStyle/>
          <a:p>
            <a:pPr lvl="0">
              <a:defRPr/>
            </a:pPr>
            <a:r>
              <a:rPr lang="en-US" sz="3000" b="1" dirty="0">
                <a:solidFill>
                  <a:schemeClr val="accent1"/>
                </a:solidFill>
                <a:latin typeface="+mn-lt"/>
                <a:ea typeface="Futura Medium" charset="0"/>
                <a:cs typeface="Futura Medium" charset="0"/>
              </a:rPr>
              <a:t>Potential difference</a:t>
            </a:r>
            <a:endParaRPr lang="es-MX" sz="3000" b="1" dirty="0">
              <a:solidFill>
                <a:schemeClr val="accent1"/>
              </a:solidFill>
              <a:latin typeface="+mn-lt"/>
            </a:endParaRPr>
          </a:p>
        </p:txBody>
      </p:sp>
      <p:pic>
        <p:nvPicPr>
          <p:cNvPr id="3" name="Picture 2">
            <a:extLst>
              <a:ext uri="{FF2B5EF4-FFF2-40B4-BE49-F238E27FC236}">
                <a16:creationId xmlns:a16="http://schemas.microsoft.com/office/drawing/2014/main" xmlns="" id="{B68367AE-7968-F244-ADD9-EFD8E7749296}"/>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1816166"/>
            <a:ext cx="9144000" cy="1563137"/>
          </a:xfrm>
          <a:prstGeom prst="rect">
            <a:avLst/>
          </a:prstGeom>
        </p:spPr>
      </p:pic>
    </p:spTree>
    <p:extLst>
      <p:ext uri="{BB962C8B-B14F-4D97-AF65-F5344CB8AC3E}">
        <p14:creationId xmlns:p14="http://schemas.microsoft.com/office/powerpoint/2010/main" val="3289786924"/>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05638" y="315139"/>
            <a:ext cx="5230919" cy="553998"/>
          </a:xfrm>
          <a:prstGeom prst="rect">
            <a:avLst/>
          </a:prstGeom>
        </p:spPr>
        <p:txBody>
          <a:bodyPr wrap="none">
            <a:spAutoFit/>
          </a:bodyPr>
          <a:lstStyle/>
          <a:p>
            <a:pPr lvl="0">
              <a:defRPr/>
            </a:pPr>
            <a:r>
              <a:rPr lang="en-US" sz="3000" b="1" dirty="0">
                <a:solidFill>
                  <a:schemeClr val="accent1"/>
                </a:solidFill>
                <a:latin typeface="+mn-lt"/>
                <a:ea typeface="Futura Medium" charset="0"/>
                <a:cs typeface="Futura Medium" charset="0"/>
              </a:rPr>
              <a:t>What is stored in a battery?</a:t>
            </a:r>
            <a:endParaRPr lang="es-MX" sz="3000" b="1" dirty="0">
              <a:solidFill>
                <a:schemeClr val="accent1"/>
              </a:solidFill>
              <a:latin typeface="+mn-lt"/>
            </a:endParaRPr>
          </a:p>
        </p:txBody>
      </p:sp>
      <p:sp>
        <p:nvSpPr>
          <p:cNvPr id="3" name="Rectangle 2">
            <a:extLst>
              <a:ext uri="{FF2B5EF4-FFF2-40B4-BE49-F238E27FC236}">
                <a16:creationId xmlns:a16="http://schemas.microsoft.com/office/drawing/2014/main" xmlns="" id="{D210D3AD-5A52-7140-88C9-FDB37537CB98}"/>
              </a:ext>
            </a:extLst>
          </p:cNvPr>
          <p:cNvSpPr/>
          <p:nvPr/>
        </p:nvSpPr>
        <p:spPr>
          <a:xfrm>
            <a:off x="1164639" y="1028506"/>
            <a:ext cx="6877926" cy="3939540"/>
          </a:xfrm>
          <a:prstGeom prst="rect">
            <a:avLst/>
          </a:prstGeom>
          <a:ln w="38100">
            <a:solidFill>
              <a:schemeClr val="accent1"/>
            </a:solidFill>
          </a:ln>
        </p:spPr>
        <p:txBody>
          <a:bodyPr wrap="square">
            <a:spAutoFit/>
          </a:bodyPr>
          <a:lstStyle/>
          <a:p>
            <a:pPr marL="342900" indent="-342900">
              <a:spcBef>
                <a:spcPts val="600"/>
              </a:spcBef>
              <a:buFont typeface="Arial" panose="020B0604020202020204" pitchFamily="34" charset="0"/>
              <a:buChar char="•"/>
            </a:pPr>
            <a:r>
              <a:rPr lang="en-US" sz="2000" dirty="0">
                <a:solidFill>
                  <a:srgbClr val="4D4F53"/>
                </a:solidFill>
              </a:rPr>
              <a:t>A battery contains a store of </a:t>
            </a:r>
            <a:r>
              <a:rPr lang="en-US" sz="2000" b="1" u="sng" dirty="0">
                <a:solidFill>
                  <a:srgbClr val="4D4F53"/>
                </a:solidFill>
              </a:rPr>
              <a:t>energy</a:t>
            </a:r>
            <a:r>
              <a:rPr lang="en-US" sz="2000" b="1" dirty="0">
                <a:solidFill>
                  <a:srgbClr val="4D4F53"/>
                </a:solidFill>
              </a:rPr>
              <a:t>.</a:t>
            </a:r>
            <a:endParaRPr lang="en-US" sz="2000" dirty="0">
              <a:solidFill>
                <a:srgbClr val="4D4F53"/>
              </a:solidFill>
            </a:endParaRPr>
          </a:p>
          <a:p>
            <a:pPr marL="342900" indent="-342900">
              <a:spcBef>
                <a:spcPts val="600"/>
              </a:spcBef>
              <a:buFont typeface="Arial" panose="020B0604020202020204" pitchFamily="34" charset="0"/>
              <a:buChar char="•"/>
            </a:pPr>
            <a:r>
              <a:rPr lang="en-US" sz="2000" b="1" u="sng" dirty="0">
                <a:solidFill>
                  <a:srgbClr val="4D4F53"/>
                </a:solidFill>
              </a:rPr>
              <a:t>The battery transfers energy into the circuit</a:t>
            </a:r>
            <a:r>
              <a:rPr lang="en-US" sz="2000" dirty="0">
                <a:solidFill>
                  <a:srgbClr val="4D4F53"/>
                </a:solidFill>
              </a:rPr>
              <a:t>: it pushes charged particles (electrons) around the circuit.</a:t>
            </a:r>
          </a:p>
          <a:p>
            <a:pPr marL="342900" indent="-342900">
              <a:spcBef>
                <a:spcPts val="600"/>
              </a:spcBef>
              <a:buFont typeface="Arial" panose="020B0604020202020204" pitchFamily="34" charset="0"/>
              <a:buChar char="•"/>
            </a:pPr>
            <a:r>
              <a:rPr lang="en-US" sz="2000" dirty="0">
                <a:solidFill>
                  <a:srgbClr val="4D4F53"/>
                </a:solidFill>
              </a:rPr>
              <a:t>As the charge moves through other components energy is transferred out of the circuit.</a:t>
            </a:r>
          </a:p>
          <a:p>
            <a:pPr marL="342900" indent="-342900">
              <a:spcBef>
                <a:spcPts val="600"/>
              </a:spcBef>
              <a:buFont typeface="Arial" panose="020B0604020202020204" pitchFamily="34" charset="0"/>
              <a:buChar char="•"/>
            </a:pPr>
            <a:r>
              <a:rPr lang="en-US" sz="2000" b="1" u="sng" dirty="0">
                <a:solidFill>
                  <a:srgbClr val="4D4F53"/>
                </a:solidFill>
              </a:rPr>
              <a:t>Potential difference </a:t>
            </a:r>
            <a:r>
              <a:rPr lang="en-US" sz="2000" dirty="0">
                <a:solidFill>
                  <a:srgbClr val="4D4F53"/>
                </a:solidFill>
              </a:rPr>
              <a:t>is the energy transferred as 1 coulomb of charge moves between two points in a circuit.</a:t>
            </a:r>
          </a:p>
          <a:p>
            <a:pPr>
              <a:spcBef>
                <a:spcPts val="600"/>
              </a:spcBef>
            </a:pPr>
            <a:endParaRPr lang="en-US" sz="2000" dirty="0">
              <a:solidFill>
                <a:srgbClr val="4D4F53"/>
              </a:solidFill>
            </a:endParaRPr>
          </a:p>
          <a:p>
            <a:pPr>
              <a:spcBef>
                <a:spcPts val="600"/>
              </a:spcBef>
            </a:pPr>
            <a:endParaRPr lang="en-US" sz="2000" dirty="0">
              <a:solidFill>
                <a:srgbClr val="4D4F53"/>
              </a:solidFill>
            </a:endParaRPr>
          </a:p>
          <a:p>
            <a:pPr>
              <a:spcBef>
                <a:spcPts val="600"/>
              </a:spcBef>
            </a:pPr>
            <a:endParaRPr lang="en-US" sz="2000" dirty="0">
              <a:solidFill>
                <a:srgbClr val="4D4F53"/>
              </a:solidFill>
            </a:endParaRPr>
          </a:p>
        </p:txBody>
      </p:sp>
      <p:pic>
        <p:nvPicPr>
          <p:cNvPr id="5" name="Picture 4">
            <a:extLst>
              <a:ext uri="{FF2B5EF4-FFF2-40B4-BE49-F238E27FC236}">
                <a16:creationId xmlns:a16="http://schemas.microsoft.com/office/drawing/2014/main" xmlns="" id="{61C6E76D-C8C5-C54C-AAFC-C77030D06BD5}"/>
              </a:ext>
            </a:extLst>
          </p:cNvPr>
          <p:cNvPicPr>
            <a:picLocks noChangeAspect="1"/>
          </p:cNvPicPr>
          <p:nvPr/>
        </p:nvPicPr>
        <p:blipFill>
          <a:blip r:embed="rId3"/>
          <a:stretch>
            <a:fillRect/>
          </a:stretch>
        </p:blipFill>
        <p:spPr>
          <a:xfrm>
            <a:off x="3562202" y="3764602"/>
            <a:ext cx="2082800" cy="1130300"/>
          </a:xfrm>
          <a:prstGeom prst="rect">
            <a:avLst/>
          </a:prstGeom>
        </p:spPr>
      </p:pic>
      <p:sp>
        <p:nvSpPr>
          <p:cNvPr id="6" name="TextBox 5">
            <a:extLst>
              <a:ext uri="{FF2B5EF4-FFF2-40B4-BE49-F238E27FC236}">
                <a16:creationId xmlns:a16="http://schemas.microsoft.com/office/drawing/2014/main" xmlns="" id="{6814E0B0-BA4B-8A4B-92A7-6232EA13EE4B}"/>
              </a:ext>
            </a:extLst>
          </p:cNvPr>
          <p:cNvSpPr txBox="1"/>
          <p:nvPr/>
        </p:nvSpPr>
        <p:spPr>
          <a:xfrm>
            <a:off x="3287568" y="3502992"/>
            <a:ext cx="1938130" cy="523220"/>
          </a:xfrm>
          <a:prstGeom prst="rect">
            <a:avLst/>
          </a:prstGeom>
          <a:noFill/>
        </p:spPr>
        <p:txBody>
          <a:bodyPr wrap="square" rtlCol="0">
            <a:spAutoFit/>
          </a:bodyPr>
          <a:lstStyle/>
          <a:p>
            <a:r>
              <a:rPr lang="en-GB" dirty="0"/>
              <a:t>Energy is transferred into the circuit</a:t>
            </a:r>
          </a:p>
        </p:txBody>
      </p:sp>
      <p:sp>
        <p:nvSpPr>
          <p:cNvPr id="8" name="TextBox 7">
            <a:extLst>
              <a:ext uri="{FF2B5EF4-FFF2-40B4-BE49-F238E27FC236}">
                <a16:creationId xmlns:a16="http://schemas.microsoft.com/office/drawing/2014/main" xmlns="" id="{5F7C2345-C4C7-D341-BDF8-C7F4BC189782}"/>
              </a:ext>
            </a:extLst>
          </p:cNvPr>
          <p:cNvSpPr txBox="1"/>
          <p:nvPr/>
        </p:nvSpPr>
        <p:spPr>
          <a:xfrm>
            <a:off x="4721875" y="4444826"/>
            <a:ext cx="2200825" cy="523220"/>
          </a:xfrm>
          <a:prstGeom prst="rect">
            <a:avLst/>
          </a:prstGeom>
          <a:noFill/>
        </p:spPr>
        <p:txBody>
          <a:bodyPr wrap="square" rtlCol="0">
            <a:spAutoFit/>
          </a:bodyPr>
          <a:lstStyle/>
          <a:p>
            <a:r>
              <a:rPr lang="en-GB" dirty="0"/>
              <a:t>Energy is transferred out of the circuit (as light)</a:t>
            </a:r>
          </a:p>
        </p:txBody>
      </p:sp>
    </p:spTree>
    <p:extLst>
      <p:ext uri="{BB962C8B-B14F-4D97-AF65-F5344CB8AC3E}">
        <p14:creationId xmlns:p14="http://schemas.microsoft.com/office/powerpoint/2010/main" val="31890194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C565D3A3-8BD6-3940-83DB-93047ECA2DE0}"/>
              </a:ext>
            </a:extLst>
          </p:cNvPr>
          <p:cNvPicPr>
            <a:picLocks noChangeAspect="1"/>
          </p:cNvPicPr>
          <p:nvPr/>
        </p:nvPicPr>
        <p:blipFill>
          <a:blip r:embed="rId3"/>
          <a:stretch>
            <a:fillRect/>
          </a:stretch>
        </p:blipFill>
        <p:spPr>
          <a:xfrm>
            <a:off x="6011689" y="3166710"/>
            <a:ext cx="2196309" cy="2196309"/>
          </a:xfrm>
          <a:prstGeom prst="rect">
            <a:avLst/>
          </a:prstGeom>
        </p:spPr>
      </p:pic>
      <p:sp>
        <p:nvSpPr>
          <p:cNvPr id="9" name="Rectangle 8"/>
          <p:cNvSpPr/>
          <p:nvPr/>
        </p:nvSpPr>
        <p:spPr>
          <a:xfrm>
            <a:off x="505638" y="315139"/>
            <a:ext cx="5764720" cy="553998"/>
          </a:xfrm>
          <a:prstGeom prst="rect">
            <a:avLst/>
          </a:prstGeom>
        </p:spPr>
        <p:txBody>
          <a:bodyPr wrap="none">
            <a:spAutoFit/>
          </a:bodyPr>
          <a:lstStyle/>
          <a:p>
            <a:pPr lvl="0">
              <a:defRPr/>
            </a:pPr>
            <a:r>
              <a:rPr lang="en-US" sz="3000" b="1" dirty="0">
                <a:solidFill>
                  <a:schemeClr val="accent1"/>
                </a:solidFill>
                <a:latin typeface="+mn-lt"/>
                <a:ea typeface="Futura Medium" charset="0"/>
                <a:cs typeface="Futura Medium" charset="0"/>
              </a:rPr>
              <a:t>Measuring potential difference</a:t>
            </a:r>
            <a:endParaRPr lang="es-MX" sz="3000" b="1" dirty="0">
              <a:solidFill>
                <a:schemeClr val="accent1"/>
              </a:solidFill>
              <a:latin typeface="+mn-lt"/>
            </a:endParaRPr>
          </a:p>
        </p:txBody>
      </p:sp>
      <p:sp>
        <p:nvSpPr>
          <p:cNvPr id="4" name="Rectangle 3">
            <a:extLst>
              <a:ext uri="{FF2B5EF4-FFF2-40B4-BE49-F238E27FC236}">
                <a16:creationId xmlns:a16="http://schemas.microsoft.com/office/drawing/2014/main" xmlns="" id="{B680C9E4-77F2-554C-A07C-F0ACECA7BAA4}"/>
              </a:ext>
            </a:extLst>
          </p:cNvPr>
          <p:cNvSpPr/>
          <p:nvPr/>
        </p:nvSpPr>
        <p:spPr>
          <a:xfrm>
            <a:off x="1164639" y="1028506"/>
            <a:ext cx="6877926" cy="2446824"/>
          </a:xfrm>
          <a:prstGeom prst="rect">
            <a:avLst/>
          </a:prstGeom>
          <a:ln w="38100">
            <a:solidFill>
              <a:schemeClr val="accent1"/>
            </a:solidFill>
          </a:ln>
        </p:spPr>
        <p:txBody>
          <a:bodyPr wrap="square">
            <a:spAutoFit/>
          </a:bodyPr>
          <a:lstStyle/>
          <a:p>
            <a:pPr>
              <a:spcBef>
                <a:spcPts val="600"/>
              </a:spcBef>
            </a:pPr>
            <a:r>
              <a:rPr lang="en-US" sz="1800" b="1" u="sng" dirty="0">
                <a:solidFill>
                  <a:srgbClr val="4D4F53"/>
                </a:solidFill>
              </a:rPr>
              <a:t>Potential difference </a:t>
            </a:r>
            <a:r>
              <a:rPr lang="en-US" sz="1800" dirty="0">
                <a:solidFill>
                  <a:srgbClr val="4D4F53"/>
                </a:solidFill>
              </a:rPr>
              <a:t>is measured in </a:t>
            </a:r>
            <a:r>
              <a:rPr lang="en-US" sz="1800" b="1" u="sng" dirty="0">
                <a:solidFill>
                  <a:srgbClr val="4D4F53"/>
                </a:solidFill>
              </a:rPr>
              <a:t>volts</a:t>
            </a:r>
          </a:p>
          <a:p>
            <a:pPr>
              <a:spcBef>
                <a:spcPts val="600"/>
              </a:spcBef>
            </a:pPr>
            <a:endParaRPr lang="en-US" sz="1800" b="1" dirty="0">
              <a:solidFill>
                <a:srgbClr val="4D4F53"/>
              </a:solidFill>
            </a:endParaRPr>
          </a:p>
          <a:p>
            <a:pPr>
              <a:spcBef>
                <a:spcPts val="600"/>
              </a:spcBef>
            </a:pPr>
            <a:r>
              <a:rPr lang="en-US" sz="1800" b="1" u="sng" dirty="0">
                <a:solidFill>
                  <a:srgbClr val="4D4F53"/>
                </a:solidFill>
              </a:rPr>
              <a:t>Voltmeter</a:t>
            </a:r>
            <a:r>
              <a:rPr lang="en-US" sz="1800" dirty="0">
                <a:solidFill>
                  <a:srgbClr val="4D4F53"/>
                </a:solidFill>
              </a:rPr>
              <a:t> – a component which measures the potential difference </a:t>
            </a:r>
            <a:r>
              <a:rPr lang="en-US" sz="1800" b="1" u="sng" dirty="0">
                <a:solidFill>
                  <a:srgbClr val="4D4F53"/>
                </a:solidFill>
              </a:rPr>
              <a:t>between two points</a:t>
            </a:r>
          </a:p>
          <a:p>
            <a:pPr>
              <a:spcBef>
                <a:spcPts val="600"/>
              </a:spcBef>
            </a:pPr>
            <a:endParaRPr lang="en-US" sz="1800" dirty="0">
              <a:solidFill>
                <a:srgbClr val="4D4F53"/>
              </a:solidFill>
            </a:endParaRPr>
          </a:p>
          <a:p>
            <a:pPr>
              <a:spcBef>
                <a:spcPts val="600"/>
              </a:spcBef>
            </a:pPr>
            <a:r>
              <a:rPr lang="en-US" sz="1800" b="1" dirty="0">
                <a:solidFill>
                  <a:srgbClr val="4D4F53"/>
                </a:solidFill>
              </a:rPr>
              <a:t>Symbol:</a:t>
            </a:r>
          </a:p>
          <a:p>
            <a:pPr>
              <a:spcBef>
                <a:spcPts val="600"/>
              </a:spcBef>
            </a:pPr>
            <a:endParaRPr lang="en-US" sz="2000" dirty="0">
              <a:solidFill>
                <a:srgbClr val="4D4F53"/>
              </a:solidFill>
            </a:endParaRPr>
          </a:p>
        </p:txBody>
      </p:sp>
      <p:pic>
        <p:nvPicPr>
          <p:cNvPr id="3" name="Picture 2">
            <a:extLst>
              <a:ext uri="{FF2B5EF4-FFF2-40B4-BE49-F238E27FC236}">
                <a16:creationId xmlns:a16="http://schemas.microsoft.com/office/drawing/2014/main" xmlns="" id="{683E2333-0CE2-2449-87AD-97FBE3686B0B}"/>
              </a:ext>
            </a:extLst>
          </p:cNvPr>
          <p:cNvPicPr>
            <a:picLocks noChangeAspect="1"/>
          </p:cNvPicPr>
          <p:nvPr/>
        </p:nvPicPr>
        <p:blipFill>
          <a:blip r:embed="rId4"/>
          <a:stretch>
            <a:fillRect/>
          </a:stretch>
        </p:blipFill>
        <p:spPr>
          <a:xfrm>
            <a:off x="3708124" y="2445238"/>
            <a:ext cx="1625600" cy="927100"/>
          </a:xfrm>
          <a:prstGeom prst="rect">
            <a:avLst/>
          </a:prstGeom>
        </p:spPr>
      </p:pic>
      <p:pic>
        <p:nvPicPr>
          <p:cNvPr id="5" name="Picture 4">
            <a:extLst>
              <a:ext uri="{FF2B5EF4-FFF2-40B4-BE49-F238E27FC236}">
                <a16:creationId xmlns:a16="http://schemas.microsoft.com/office/drawing/2014/main" xmlns="" id="{C5B95D78-8C50-6F49-B24E-16A6680CC66D}"/>
              </a:ext>
            </a:extLst>
          </p:cNvPr>
          <p:cNvPicPr>
            <a:picLocks noChangeAspect="1"/>
          </p:cNvPicPr>
          <p:nvPr/>
        </p:nvPicPr>
        <p:blipFill>
          <a:blip r:embed="rId5"/>
          <a:stretch>
            <a:fillRect/>
          </a:stretch>
        </p:blipFill>
        <p:spPr>
          <a:xfrm>
            <a:off x="1164639" y="3566870"/>
            <a:ext cx="1550228" cy="1550228"/>
          </a:xfrm>
          <a:prstGeom prst="rect">
            <a:avLst/>
          </a:prstGeom>
        </p:spPr>
      </p:pic>
      <p:pic>
        <p:nvPicPr>
          <p:cNvPr id="7" name="Picture 6">
            <a:extLst>
              <a:ext uri="{FF2B5EF4-FFF2-40B4-BE49-F238E27FC236}">
                <a16:creationId xmlns:a16="http://schemas.microsoft.com/office/drawing/2014/main" xmlns="" id="{2EB27F85-AC08-5B43-82E4-182DE098E7A7}"/>
              </a:ext>
            </a:extLst>
          </p:cNvPr>
          <p:cNvPicPr>
            <a:picLocks noChangeAspect="1"/>
          </p:cNvPicPr>
          <p:nvPr/>
        </p:nvPicPr>
        <p:blipFill rotWithShape="1">
          <a:blip r:embed="rId6"/>
          <a:srcRect l="2064" t="699" r="-1" b="-1"/>
          <a:stretch/>
        </p:blipFill>
        <p:spPr>
          <a:xfrm>
            <a:off x="3708124" y="3529340"/>
            <a:ext cx="1310308" cy="1701341"/>
          </a:xfrm>
          <a:prstGeom prst="rect">
            <a:avLst/>
          </a:prstGeom>
        </p:spPr>
      </p:pic>
    </p:spTree>
    <p:extLst>
      <p:ext uri="{BB962C8B-B14F-4D97-AF65-F5344CB8AC3E}">
        <p14:creationId xmlns:p14="http://schemas.microsoft.com/office/powerpoint/2010/main" val="155036412"/>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0A283163-C03C-F947-A3F3-F6D2B91455B6}"/>
              </a:ext>
            </a:extLst>
          </p:cNvPr>
          <p:cNvPicPr>
            <a:picLocks noChangeAspect="1"/>
          </p:cNvPicPr>
          <p:nvPr/>
        </p:nvPicPr>
        <p:blipFill>
          <a:blip r:embed="rId3"/>
          <a:stretch>
            <a:fillRect/>
          </a:stretch>
        </p:blipFill>
        <p:spPr>
          <a:xfrm>
            <a:off x="221973" y="1926684"/>
            <a:ext cx="3203866" cy="1809676"/>
          </a:xfrm>
          <a:prstGeom prst="rect">
            <a:avLst/>
          </a:prstGeom>
        </p:spPr>
      </p:pic>
      <p:sp>
        <p:nvSpPr>
          <p:cNvPr id="9" name="Rectangle 8"/>
          <p:cNvSpPr/>
          <p:nvPr/>
        </p:nvSpPr>
        <p:spPr>
          <a:xfrm>
            <a:off x="505638" y="315139"/>
            <a:ext cx="4459875" cy="553998"/>
          </a:xfrm>
          <a:prstGeom prst="rect">
            <a:avLst/>
          </a:prstGeom>
        </p:spPr>
        <p:txBody>
          <a:bodyPr wrap="none">
            <a:spAutoFit/>
          </a:bodyPr>
          <a:lstStyle/>
          <a:p>
            <a:pPr lvl="0">
              <a:defRPr/>
            </a:pPr>
            <a:r>
              <a:rPr lang="en-US" sz="3000" b="1" dirty="0">
                <a:solidFill>
                  <a:schemeClr val="accent1"/>
                </a:solidFill>
                <a:latin typeface="+mn-lt"/>
                <a:ea typeface="Futura Medium" charset="0"/>
                <a:cs typeface="Futura Medium" charset="0"/>
              </a:rPr>
              <a:t>Connecting a voltmeter</a:t>
            </a:r>
            <a:endParaRPr lang="es-MX" sz="3000" b="1" dirty="0">
              <a:solidFill>
                <a:schemeClr val="accent1"/>
              </a:solidFill>
              <a:latin typeface="+mn-lt"/>
            </a:endParaRPr>
          </a:p>
        </p:txBody>
      </p:sp>
      <p:sp>
        <p:nvSpPr>
          <p:cNvPr id="2" name="Rectangle 1">
            <a:extLst>
              <a:ext uri="{FF2B5EF4-FFF2-40B4-BE49-F238E27FC236}">
                <a16:creationId xmlns:a16="http://schemas.microsoft.com/office/drawing/2014/main" xmlns="" id="{B8103349-E46B-7A4D-BB42-43BD51134436}"/>
              </a:ext>
            </a:extLst>
          </p:cNvPr>
          <p:cNvSpPr/>
          <p:nvPr/>
        </p:nvSpPr>
        <p:spPr>
          <a:xfrm>
            <a:off x="828260" y="1053803"/>
            <a:ext cx="6877879" cy="369332"/>
          </a:xfrm>
          <a:prstGeom prst="rect">
            <a:avLst/>
          </a:prstGeom>
        </p:spPr>
        <p:txBody>
          <a:bodyPr wrap="square">
            <a:spAutoFit/>
          </a:bodyPr>
          <a:lstStyle/>
          <a:p>
            <a:pPr>
              <a:spcBef>
                <a:spcPts val="600"/>
              </a:spcBef>
            </a:pPr>
            <a:r>
              <a:rPr lang="en-US" sz="1800" dirty="0">
                <a:solidFill>
                  <a:srgbClr val="4D4F53"/>
                </a:solidFill>
              </a:rPr>
              <a:t>What are we actually measuring when we use a voltmeter?</a:t>
            </a:r>
          </a:p>
        </p:txBody>
      </p:sp>
      <p:sp>
        <p:nvSpPr>
          <p:cNvPr id="13" name="Rectangle 12">
            <a:extLst>
              <a:ext uri="{FF2B5EF4-FFF2-40B4-BE49-F238E27FC236}">
                <a16:creationId xmlns:a16="http://schemas.microsoft.com/office/drawing/2014/main" xmlns="" id="{D37231F2-C80E-9144-B54C-5117A9E1A58E}"/>
              </a:ext>
            </a:extLst>
          </p:cNvPr>
          <p:cNvSpPr/>
          <p:nvPr/>
        </p:nvSpPr>
        <p:spPr>
          <a:xfrm>
            <a:off x="828260" y="1607801"/>
            <a:ext cx="6877879" cy="369332"/>
          </a:xfrm>
          <a:prstGeom prst="rect">
            <a:avLst/>
          </a:prstGeom>
        </p:spPr>
        <p:txBody>
          <a:bodyPr wrap="square">
            <a:spAutoFit/>
          </a:bodyPr>
          <a:lstStyle/>
          <a:p>
            <a:pPr>
              <a:spcBef>
                <a:spcPts val="600"/>
              </a:spcBef>
            </a:pPr>
            <a:r>
              <a:rPr lang="en-US" sz="1800" b="1" dirty="0">
                <a:solidFill>
                  <a:schemeClr val="accent1"/>
                </a:solidFill>
              </a:rPr>
              <a:t>How much energy is transferred between two points </a:t>
            </a:r>
          </a:p>
        </p:txBody>
      </p:sp>
      <p:pic>
        <p:nvPicPr>
          <p:cNvPr id="6" name="Picture 5">
            <a:extLst>
              <a:ext uri="{FF2B5EF4-FFF2-40B4-BE49-F238E27FC236}">
                <a16:creationId xmlns:a16="http://schemas.microsoft.com/office/drawing/2014/main" xmlns="" id="{15BC9F71-1552-1C40-9F8D-338D892255FD}"/>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424" b="89520" l="5391" r="92992">
                        <a14:foregroundMark x1="5930" y1="8297" x2="8356" y2="24017"/>
                        <a14:foregroundMark x1="8356" y1="24017" x2="7008" y2="41485"/>
                        <a14:foregroundMark x1="7008" y1="41485" x2="11051" y2="75109"/>
                        <a14:foregroundMark x1="11051" y1="75109" x2="41509" y2="90393"/>
                        <a14:foregroundMark x1="41509" y1="90393" x2="50943" y2="83406"/>
                        <a14:foregroundMark x1="50943" y1="83406" x2="71159" y2="92140"/>
                        <a14:foregroundMark x1="71159" y1="92140" x2="64690" y2="76856"/>
                        <a14:foregroundMark x1="64690" y1="76856" x2="58221" y2="26201"/>
                        <a14:foregroundMark x1="58221" y1="26201" x2="58760" y2="43231"/>
                        <a14:foregroundMark x1="58760" y1="43231" x2="64151" y2="77729"/>
                        <a14:foregroundMark x1="64151" y1="77729" x2="73046" y2="87773"/>
                        <a14:foregroundMark x1="73046" y1="87773" x2="83288" y2="90393"/>
                        <a14:foregroundMark x1="83288" y1="90393" x2="75202" y2="81223"/>
                        <a14:foregroundMark x1="44744" y1="9170" x2="46361" y2="26638"/>
                        <a14:foregroundMark x1="46361" y1="26638" x2="40162" y2="40175"/>
                        <a14:foregroundMark x1="40162" y1="40175" x2="47439" y2="53275"/>
                        <a14:foregroundMark x1="47439" y1="53275" x2="50943" y2="70742"/>
                        <a14:foregroundMark x1="50943" y1="70742" x2="60108" y2="77293"/>
                        <a14:foregroundMark x1="60108" y1="77293" x2="70889" y2="73799"/>
                        <a14:foregroundMark x1="70889" y1="73799" x2="78437" y2="59389"/>
                        <a14:foregroundMark x1="78437" y1="59389" x2="69272" y2="47162"/>
                        <a14:foregroundMark x1="69272" y1="47162" x2="81402" y2="62009"/>
                        <a14:foregroundMark x1="81402" y1="62009" x2="83827" y2="41485"/>
                        <a14:foregroundMark x1="83827" y1="41485" x2="77898" y2="25328"/>
                        <a14:foregroundMark x1="77898" y1="25328" x2="68464" y2="36681"/>
                        <a14:foregroundMark x1="68464" y1="36681" x2="73854" y2="55022"/>
                        <a14:foregroundMark x1="73854" y1="55022" x2="79245" y2="58079"/>
                        <a14:foregroundMark x1="5391" y1="43231" x2="6469" y2="41921"/>
                        <a14:foregroundMark x1="7547" y1="29694" x2="9434" y2="12664"/>
                        <a14:foregroundMark x1="9434" y1="12664" x2="8895" y2="7860"/>
                        <a14:foregroundMark x1="91375" y1="88646" x2="92992" y2="69432"/>
                      </a14:backgroundRemoval>
                    </a14:imgEffect>
                  </a14:imgLayer>
                </a14:imgProps>
              </a:ext>
            </a:extLst>
          </a:blip>
          <a:stretch>
            <a:fillRect/>
          </a:stretch>
        </p:blipFill>
        <p:spPr>
          <a:xfrm>
            <a:off x="4594589" y="2181490"/>
            <a:ext cx="3349604" cy="2067545"/>
          </a:xfrm>
          <a:prstGeom prst="rect">
            <a:avLst/>
          </a:prstGeom>
        </p:spPr>
      </p:pic>
    </p:spTree>
    <p:extLst>
      <p:ext uri="{BB962C8B-B14F-4D97-AF65-F5344CB8AC3E}">
        <p14:creationId xmlns:p14="http://schemas.microsoft.com/office/powerpoint/2010/main" val="32541636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625 -0.06512 L -0.38906 0.16327 " pathEditMode="relative" rAng="0" ptsTypes="AA">
                                      <p:cBhvr>
                                        <p:cTn id="14" dur="2000" fill="hold"/>
                                        <p:tgtEl>
                                          <p:spTgt spid="6"/>
                                        </p:tgtEl>
                                        <p:attrNameLst>
                                          <p:attrName>ppt_x</p:attrName>
                                          <p:attrName>ppt_y</p:attrName>
                                        </p:attrNameLst>
                                      </p:cBhvr>
                                      <p:rCtr x="-22587" y="114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05638" y="315139"/>
            <a:ext cx="4459875" cy="553998"/>
          </a:xfrm>
          <a:prstGeom prst="rect">
            <a:avLst/>
          </a:prstGeom>
        </p:spPr>
        <p:txBody>
          <a:bodyPr wrap="none">
            <a:spAutoFit/>
          </a:bodyPr>
          <a:lstStyle/>
          <a:p>
            <a:pPr lvl="0">
              <a:defRPr/>
            </a:pPr>
            <a:r>
              <a:rPr lang="en-US" sz="3000" b="1" dirty="0">
                <a:solidFill>
                  <a:schemeClr val="accent1"/>
                </a:solidFill>
                <a:latin typeface="+mn-lt"/>
                <a:ea typeface="Futura Medium" charset="0"/>
                <a:cs typeface="Futura Medium" charset="0"/>
              </a:rPr>
              <a:t>Connecting a voltmeter</a:t>
            </a:r>
            <a:endParaRPr lang="es-MX" sz="3000" b="1" dirty="0">
              <a:solidFill>
                <a:schemeClr val="accent1"/>
              </a:solidFill>
              <a:latin typeface="+mn-lt"/>
            </a:endParaRPr>
          </a:p>
        </p:txBody>
      </p:sp>
      <p:sp>
        <p:nvSpPr>
          <p:cNvPr id="2" name="Rectangle 1">
            <a:extLst>
              <a:ext uri="{FF2B5EF4-FFF2-40B4-BE49-F238E27FC236}">
                <a16:creationId xmlns:a16="http://schemas.microsoft.com/office/drawing/2014/main" xmlns="" id="{B8103349-E46B-7A4D-BB42-43BD51134436}"/>
              </a:ext>
            </a:extLst>
          </p:cNvPr>
          <p:cNvSpPr/>
          <p:nvPr/>
        </p:nvSpPr>
        <p:spPr>
          <a:xfrm>
            <a:off x="828260" y="1053803"/>
            <a:ext cx="6877879" cy="369332"/>
          </a:xfrm>
          <a:prstGeom prst="rect">
            <a:avLst/>
          </a:prstGeom>
        </p:spPr>
        <p:txBody>
          <a:bodyPr wrap="square">
            <a:spAutoFit/>
          </a:bodyPr>
          <a:lstStyle/>
          <a:p>
            <a:pPr>
              <a:spcBef>
                <a:spcPts val="600"/>
              </a:spcBef>
            </a:pPr>
            <a:r>
              <a:rPr lang="en-US" sz="1800" dirty="0">
                <a:solidFill>
                  <a:srgbClr val="4D4F53"/>
                </a:solidFill>
              </a:rPr>
              <a:t>What are we actually measuring when we use a voltmeter?</a:t>
            </a:r>
          </a:p>
        </p:txBody>
      </p:sp>
      <p:sp>
        <p:nvSpPr>
          <p:cNvPr id="13" name="Rectangle 12">
            <a:extLst>
              <a:ext uri="{FF2B5EF4-FFF2-40B4-BE49-F238E27FC236}">
                <a16:creationId xmlns:a16="http://schemas.microsoft.com/office/drawing/2014/main" xmlns="" id="{D37231F2-C80E-9144-B54C-5117A9E1A58E}"/>
              </a:ext>
            </a:extLst>
          </p:cNvPr>
          <p:cNvSpPr/>
          <p:nvPr/>
        </p:nvSpPr>
        <p:spPr>
          <a:xfrm>
            <a:off x="828260" y="1607801"/>
            <a:ext cx="6877879" cy="369332"/>
          </a:xfrm>
          <a:prstGeom prst="rect">
            <a:avLst/>
          </a:prstGeom>
        </p:spPr>
        <p:txBody>
          <a:bodyPr wrap="square">
            <a:spAutoFit/>
          </a:bodyPr>
          <a:lstStyle/>
          <a:p>
            <a:pPr>
              <a:spcBef>
                <a:spcPts val="600"/>
              </a:spcBef>
            </a:pPr>
            <a:r>
              <a:rPr lang="en-US" sz="1800" b="1" dirty="0">
                <a:solidFill>
                  <a:schemeClr val="accent1"/>
                </a:solidFill>
              </a:rPr>
              <a:t>How much energy is transferred between two points </a:t>
            </a:r>
          </a:p>
        </p:txBody>
      </p:sp>
      <p:pic>
        <p:nvPicPr>
          <p:cNvPr id="8" name="Picture 7">
            <a:extLst>
              <a:ext uri="{FF2B5EF4-FFF2-40B4-BE49-F238E27FC236}">
                <a16:creationId xmlns:a16="http://schemas.microsoft.com/office/drawing/2014/main" xmlns="" id="{18E2868D-D910-A944-A044-ABAAB46B66B8}"/>
              </a:ext>
            </a:extLst>
          </p:cNvPr>
          <p:cNvPicPr>
            <a:picLocks noChangeAspect="1"/>
          </p:cNvPicPr>
          <p:nvPr/>
        </p:nvPicPr>
        <p:blipFill>
          <a:blip r:embed="rId3"/>
          <a:stretch>
            <a:fillRect/>
          </a:stretch>
        </p:blipFill>
        <p:spPr>
          <a:xfrm>
            <a:off x="3416657" y="2306833"/>
            <a:ext cx="2833698" cy="2028861"/>
          </a:xfrm>
          <a:prstGeom prst="rect">
            <a:avLst/>
          </a:prstGeom>
        </p:spPr>
      </p:pic>
    </p:spTree>
    <p:extLst>
      <p:ext uri="{BB962C8B-B14F-4D97-AF65-F5344CB8AC3E}">
        <p14:creationId xmlns:p14="http://schemas.microsoft.com/office/powerpoint/2010/main" val="13206311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Google Shape;70;p14">
            <a:extLst>
              <a:ext uri="{FF2B5EF4-FFF2-40B4-BE49-F238E27FC236}">
                <a16:creationId xmlns:a16="http://schemas.microsoft.com/office/drawing/2014/main" xmlns="" id="{CD754CBE-ED75-D140-B029-2D348097B4B6}"/>
              </a:ext>
            </a:extLst>
          </p:cNvPr>
          <p:cNvSpPr txBox="1">
            <a:spLocks/>
          </p:cNvSpPr>
          <p:nvPr/>
        </p:nvSpPr>
        <p:spPr>
          <a:xfrm>
            <a:off x="620812" y="4482"/>
            <a:ext cx="3781425" cy="853746"/>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TASK 1</a:t>
            </a:r>
            <a:endParaRPr lang="en-US" sz="1800" b="1" spc="300" dirty="0">
              <a:solidFill>
                <a:schemeClr val="bg1"/>
              </a:solidFill>
              <a:latin typeface="+mn-lt"/>
            </a:endParaRPr>
          </a:p>
        </p:txBody>
      </p:sp>
      <p:sp>
        <p:nvSpPr>
          <p:cNvPr id="7" name="Rectangle 6"/>
          <p:cNvSpPr/>
          <p:nvPr/>
        </p:nvSpPr>
        <p:spPr>
          <a:xfrm>
            <a:off x="7587846" y="1266449"/>
            <a:ext cx="1107996" cy="323165"/>
          </a:xfrm>
          <a:prstGeom prst="rect">
            <a:avLst/>
          </a:prstGeom>
        </p:spPr>
        <p:txBody>
          <a:bodyPr wrap="none">
            <a:spAutoFit/>
          </a:bodyPr>
          <a:lstStyle/>
          <a:p>
            <a:pPr lvl="0" algn="r">
              <a:defRPr/>
            </a:pPr>
            <a:r>
              <a:rPr lang="en-GB" sz="1500" dirty="0">
                <a:solidFill>
                  <a:srgbClr val="4D4F53"/>
                </a:solidFill>
                <a:latin typeface="+mn-lt"/>
                <a:cs typeface="Palanquin Light" panose="020B0004020203020204" pitchFamily="34" charset="77"/>
              </a:rPr>
              <a:t>	</a:t>
            </a:r>
          </a:p>
        </p:txBody>
      </p:sp>
      <p:graphicFrame>
        <p:nvGraphicFramePr>
          <p:cNvPr id="9" name="Tabla 4">
            <a:extLst>
              <a:ext uri="{FF2B5EF4-FFF2-40B4-BE49-F238E27FC236}">
                <a16:creationId xmlns:a16="http://schemas.microsoft.com/office/drawing/2014/main" xmlns="" id="{1A15BF49-4390-3B4B-BB2C-149F10D13162}"/>
              </a:ext>
            </a:extLst>
          </p:cNvPr>
          <p:cNvGraphicFramePr>
            <a:graphicFrameLocks noGrp="1"/>
          </p:cNvGraphicFramePr>
          <p:nvPr>
            <p:extLst>
              <p:ext uri="{D42A27DB-BD31-4B8C-83A1-F6EECF244321}">
                <p14:modId xmlns:p14="http://schemas.microsoft.com/office/powerpoint/2010/main" val="568611406"/>
              </p:ext>
            </p:extLst>
          </p:nvPr>
        </p:nvGraphicFramePr>
        <p:xfrm>
          <a:off x="3393143" y="274705"/>
          <a:ext cx="1000791" cy="579120"/>
        </p:xfrm>
        <a:graphic>
          <a:graphicData uri="http://schemas.openxmlformats.org/drawingml/2006/table">
            <a:tbl>
              <a:tblPr firstRow="1" bandRow="1">
                <a:tableStyleId>{9B3C75C9-2E1C-4F95-B1AA-29FD2649E573}</a:tableStyleId>
              </a:tblPr>
              <a:tblGrid>
                <a:gridCol w="1000791">
                  <a:extLst>
                    <a:ext uri="{9D8B030D-6E8A-4147-A177-3AD203B41FA5}">
                      <a16:colId xmlns:a16="http://schemas.microsoft.com/office/drawing/2014/main" xmlns="" val="20000"/>
                    </a:ext>
                  </a:extLst>
                </a:gridCol>
              </a:tblGrid>
              <a:tr h="320400">
                <a:tc>
                  <a:txBody>
                    <a:bodyPr/>
                    <a:lstStyle/>
                    <a:p>
                      <a:pPr marL="0" lvl="0" indent="0" algn="r" rtl="0">
                        <a:lnSpc>
                          <a:spcPct val="100000"/>
                        </a:lnSpc>
                        <a:spcBef>
                          <a:spcPts val="0"/>
                        </a:spcBef>
                        <a:spcAft>
                          <a:spcPts val="0"/>
                        </a:spcAft>
                        <a:buNone/>
                      </a:pPr>
                      <a:endParaRPr lang="en-GB" sz="1600" b="1" spc="-80" baseline="0" dirty="0">
                        <a:solidFill>
                          <a:schemeClr val="bg1"/>
                        </a:solidFill>
                        <a:latin typeface="+mn-lt"/>
                        <a:ea typeface="Palanquin" charset="0"/>
                        <a:cs typeface="Palanquin" charset="0"/>
                        <a:sym typeface="Merriweather"/>
                      </a:endParaRPr>
                    </a:p>
                    <a:p>
                      <a:pPr marL="0" lvl="0" indent="0" algn="r" rtl="0">
                        <a:lnSpc>
                          <a:spcPct val="100000"/>
                        </a:lnSpc>
                        <a:spcBef>
                          <a:spcPts val="0"/>
                        </a:spcBef>
                        <a:spcAft>
                          <a:spcPts val="0"/>
                        </a:spcAft>
                        <a:buNone/>
                      </a:pPr>
                      <a:r>
                        <a:rPr lang="en-GB" sz="1600" b="1" spc="-80" baseline="0" dirty="0">
                          <a:solidFill>
                            <a:schemeClr val="bg1"/>
                          </a:solidFill>
                          <a:latin typeface="+mn-lt"/>
                          <a:ea typeface="Palanquin" charset="0"/>
                          <a:cs typeface="Palanquin" charset="0"/>
                          <a:sym typeface="Merriweather"/>
                        </a:rPr>
                        <a:t>10 </a:t>
                      </a:r>
                      <a:r>
                        <a:rPr lang="en-GB" sz="1600" b="1" spc="0" dirty="0">
                          <a:solidFill>
                            <a:schemeClr val="bg1"/>
                          </a:solidFill>
                          <a:latin typeface="+mn-lt"/>
                          <a:ea typeface="Palanquin" charset="0"/>
                          <a:cs typeface="Palanquin" charset="0"/>
                          <a:sym typeface="Merriweather"/>
                        </a:rPr>
                        <a:t>mins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17374660"/>
                  </a:ext>
                </a:extLst>
              </a:tr>
            </a:tbl>
          </a:graphicData>
        </a:graphic>
      </p:graphicFrame>
      <p:pic>
        <p:nvPicPr>
          <p:cNvPr id="3" name="Picture 2">
            <a:extLst>
              <a:ext uri="{FF2B5EF4-FFF2-40B4-BE49-F238E27FC236}">
                <a16:creationId xmlns:a16="http://schemas.microsoft.com/office/drawing/2014/main" xmlns="" id="{5EEE2100-2C73-D94E-BF7C-790F7D1C1815}"/>
              </a:ext>
            </a:extLst>
          </p:cNvPr>
          <p:cNvPicPr>
            <a:picLocks noChangeAspect="1"/>
          </p:cNvPicPr>
          <p:nvPr/>
        </p:nvPicPr>
        <p:blipFill>
          <a:blip r:embed="rId3"/>
          <a:stretch>
            <a:fillRect/>
          </a:stretch>
        </p:blipFill>
        <p:spPr>
          <a:xfrm rot="718054">
            <a:off x="5115372" y="426873"/>
            <a:ext cx="3026472" cy="4289754"/>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xmlns="" id="{87BF38B5-D215-9F43-8BEC-ED20A36EAE1D}"/>
              </a:ext>
            </a:extLst>
          </p:cNvPr>
          <p:cNvSpPr/>
          <p:nvPr/>
        </p:nvSpPr>
        <p:spPr>
          <a:xfrm>
            <a:off x="1123075" y="1087480"/>
            <a:ext cx="2997697" cy="707886"/>
          </a:xfrm>
          <a:prstGeom prst="rect">
            <a:avLst/>
          </a:prstGeom>
        </p:spPr>
        <p:txBody>
          <a:bodyPr wrap="square">
            <a:spAutoFit/>
          </a:bodyPr>
          <a:lstStyle/>
          <a:p>
            <a:r>
              <a:rPr lang="en-GB" sz="2000" b="1" dirty="0">
                <a:solidFill>
                  <a:schemeClr val="accent1"/>
                </a:solidFill>
                <a:cs typeface="Palanquin" panose="020B0004020203020204" pitchFamily="34" charset="77"/>
              </a:rPr>
              <a:t>Complete task 1 on your worksheet.</a:t>
            </a:r>
          </a:p>
        </p:txBody>
      </p:sp>
    </p:spTree>
    <p:extLst>
      <p:ext uri="{BB962C8B-B14F-4D97-AF65-F5344CB8AC3E}">
        <p14:creationId xmlns:p14="http://schemas.microsoft.com/office/powerpoint/2010/main" val="3434827244"/>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p14">
            <a:extLst>
              <a:ext uri="{FF2B5EF4-FFF2-40B4-BE49-F238E27FC236}">
                <a16:creationId xmlns:a16="http://schemas.microsoft.com/office/drawing/2014/main" xmlns="" id="{1179160E-95B5-4006-821D-E5E6FFEF453D}"/>
              </a:ext>
            </a:extLst>
          </p:cNvPr>
          <p:cNvSpPr txBox="1">
            <a:spLocks/>
          </p:cNvSpPr>
          <p:nvPr/>
        </p:nvSpPr>
        <p:spPr>
          <a:xfrm>
            <a:off x="611187" y="-4486"/>
            <a:ext cx="3781425" cy="738665"/>
          </a:xfrm>
          <a:prstGeom prst="rect">
            <a:avLst/>
          </a:prstGeom>
          <a:solidFill>
            <a:schemeClr val="accent1"/>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ANSWERS</a:t>
            </a:r>
          </a:p>
        </p:txBody>
      </p:sp>
      <p:graphicFrame>
        <p:nvGraphicFramePr>
          <p:cNvPr id="4" name="Tabla 4">
            <a:extLst>
              <a:ext uri="{FF2B5EF4-FFF2-40B4-BE49-F238E27FC236}">
                <a16:creationId xmlns:a16="http://schemas.microsoft.com/office/drawing/2014/main" xmlns="" id="{00370230-B727-44F3-BEA0-40CFA95FD9A0}"/>
              </a:ext>
            </a:extLst>
          </p:cNvPr>
          <p:cNvGraphicFramePr>
            <a:graphicFrameLocks noGrp="1"/>
          </p:cNvGraphicFramePr>
          <p:nvPr>
            <p:extLst>
              <p:ext uri="{D42A27DB-BD31-4B8C-83A1-F6EECF244321}">
                <p14:modId xmlns:p14="http://schemas.microsoft.com/office/powerpoint/2010/main" val="1706213191"/>
              </p:ext>
            </p:extLst>
          </p:nvPr>
        </p:nvGraphicFramePr>
        <p:xfrm>
          <a:off x="3222812" y="392713"/>
          <a:ext cx="1169800" cy="335280"/>
        </p:xfrm>
        <a:graphic>
          <a:graphicData uri="http://schemas.openxmlformats.org/drawingml/2006/table">
            <a:tbl>
              <a:tblPr firstRow="1" bandRow="1">
                <a:tableStyleId>{9B3C75C9-2E1C-4F95-B1AA-29FD2649E573}</a:tableStyleId>
              </a:tblPr>
              <a:tblGrid>
                <a:gridCol w="1169800">
                  <a:extLst>
                    <a:ext uri="{9D8B030D-6E8A-4147-A177-3AD203B41FA5}">
                      <a16:colId xmlns:a16="http://schemas.microsoft.com/office/drawing/2014/main" xmlns="" val="20000"/>
                    </a:ext>
                  </a:extLst>
                </a:gridCol>
              </a:tblGrid>
              <a:tr h="320400">
                <a:tc>
                  <a:txBody>
                    <a:bodyPr/>
                    <a:lstStyle/>
                    <a:p>
                      <a:pPr marL="0" lvl="0" indent="0" algn="r" rtl="0">
                        <a:lnSpc>
                          <a:spcPct val="100000"/>
                        </a:lnSpc>
                        <a:spcBef>
                          <a:spcPts val="0"/>
                        </a:spcBef>
                        <a:spcAft>
                          <a:spcPts val="0"/>
                        </a:spcAft>
                        <a:buNone/>
                      </a:pPr>
                      <a:r>
                        <a:rPr lang="en-GB" sz="1600" b="1" spc="-80" dirty="0">
                          <a:solidFill>
                            <a:schemeClr val="bg1"/>
                          </a:solidFill>
                          <a:latin typeface="+mn-lt"/>
                          <a:ea typeface="Palanquin" charset="0"/>
                          <a:cs typeface="Palanquin" charset="0"/>
                          <a:sym typeface="Merriweather"/>
                        </a:rPr>
                        <a:t>10 m</a:t>
                      </a:r>
                      <a:r>
                        <a:rPr lang="en-GB" sz="1600" b="1" spc="0" dirty="0">
                          <a:solidFill>
                            <a:schemeClr val="bg1"/>
                          </a:solidFill>
                          <a:latin typeface="+mn-lt"/>
                          <a:ea typeface="Palanquin" charset="0"/>
                          <a:cs typeface="Palanquin" charset="0"/>
                          <a:sym typeface="Merriweather"/>
                        </a:rPr>
                        <a:t>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17374660"/>
                  </a:ext>
                </a:extLst>
              </a:tr>
            </a:tbl>
          </a:graphicData>
        </a:graphic>
      </p:graphicFrame>
      <p:sp>
        <p:nvSpPr>
          <p:cNvPr id="5" name="Rectangle 4">
            <a:extLst>
              <a:ext uri="{FF2B5EF4-FFF2-40B4-BE49-F238E27FC236}">
                <a16:creationId xmlns:a16="http://schemas.microsoft.com/office/drawing/2014/main" xmlns="" id="{7D9EEBF9-979A-4044-8F81-D6560FA37346}"/>
              </a:ext>
            </a:extLst>
          </p:cNvPr>
          <p:cNvSpPr/>
          <p:nvPr/>
        </p:nvSpPr>
        <p:spPr>
          <a:xfrm>
            <a:off x="589051" y="793794"/>
            <a:ext cx="6968196" cy="369332"/>
          </a:xfrm>
          <a:prstGeom prst="rect">
            <a:avLst/>
          </a:prstGeom>
        </p:spPr>
        <p:txBody>
          <a:bodyPr wrap="square">
            <a:spAutoFit/>
          </a:bodyPr>
          <a:lstStyle/>
          <a:p>
            <a:r>
              <a:rPr lang="en-GB" sz="1800" b="1" dirty="0">
                <a:solidFill>
                  <a:schemeClr val="accent1"/>
                </a:solidFill>
                <a:cs typeface="Palanquin" panose="020B0004020203020204" pitchFamily="34" charset="77"/>
              </a:rPr>
              <a:t>Swap worksheets with your partner, mark each others’ work</a:t>
            </a:r>
          </a:p>
        </p:txBody>
      </p:sp>
      <p:sp>
        <p:nvSpPr>
          <p:cNvPr id="7" name="TextBox 6">
            <a:extLst>
              <a:ext uri="{FF2B5EF4-FFF2-40B4-BE49-F238E27FC236}">
                <a16:creationId xmlns:a16="http://schemas.microsoft.com/office/drawing/2014/main" xmlns="" id="{ECAE057D-9A4B-FA48-B886-EAD73B846A3D}"/>
              </a:ext>
            </a:extLst>
          </p:cNvPr>
          <p:cNvSpPr txBox="1"/>
          <p:nvPr/>
        </p:nvSpPr>
        <p:spPr>
          <a:xfrm>
            <a:off x="689405" y="1218255"/>
            <a:ext cx="318654" cy="307777"/>
          </a:xfrm>
          <a:prstGeom prst="rect">
            <a:avLst/>
          </a:prstGeom>
          <a:noFill/>
        </p:spPr>
        <p:txBody>
          <a:bodyPr wrap="square" rtlCol="0">
            <a:spAutoFit/>
          </a:bodyPr>
          <a:lstStyle/>
          <a:p>
            <a:r>
              <a:rPr lang="en-GB" b="1" dirty="0">
                <a:solidFill>
                  <a:schemeClr val="tx1"/>
                </a:solidFill>
              </a:rPr>
              <a:t>1</a:t>
            </a:r>
          </a:p>
        </p:txBody>
      </p:sp>
      <p:pic>
        <p:nvPicPr>
          <p:cNvPr id="9" name="Picture 8" descr="Screen Clipping">
            <a:extLst>
              <a:ext uri="{FF2B5EF4-FFF2-40B4-BE49-F238E27FC236}">
                <a16:creationId xmlns:a16="http://schemas.microsoft.com/office/drawing/2014/main" xmlns="" id="{A7D14B19-92AF-5C4A-9951-6E6B85395B86}"/>
              </a:ext>
            </a:extLst>
          </p:cNvPr>
          <p:cNvPicPr>
            <a:picLocks noChangeAspect="1"/>
          </p:cNvPicPr>
          <p:nvPr/>
        </p:nvPicPr>
        <p:blipFill rotWithShape="1">
          <a:blip r:embed="rId3">
            <a:extLst>
              <a:ext uri="{28A0092B-C50C-407E-A947-70E740481C1C}">
                <a14:useLocalDpi xmlns:a14="http://schemas.microsoft.com/office/drawing/2010/main" val="0"/>
              </a:ext>
            </a:extLst>
          </a:blip>
          <a:srcRect l="4114" t="12428" r="13335" b="32118"/>
          <a:stretch/>
        </p:blipFill>
        <p:spPr>
          <a:xfrm>
            <a:off x="910769" y="1236183"/>
            <a:ext cx="5898928" cy="2973839"/>
          </a:xfrm>
          <a:prstGeom prst="rect">
            <a:avLst/>
          </a:prstGeom>
        </p:spPr>
      </p:pic>
      <p:sp>
        <p:nvSpPr>
          <p:cNvPr id="8" name="Rectangle 7">
            <a:extLst>
              <a:ext uri="{FF2B5EF4-FFF2-40B4-BE49-F238E27FC236}">
                <a16:creationId xmlns:a16="http://schemas.microsoft.com/office/drawing/2014/main" xmlns="" id="{A2F396A2-8BBA-2740-838A-A504B6E8D9A9}"/>
              </a:ext>
            </a:extLst>
          </p:cNvPr>
          <p:cNvSpPr/>
          <p:nvPr/>
        </p:nvSpPr>
        <p:spPr>
          <a:xfrm>
            <a:off x="703276" y="4223468"/>
            <a:ext cx="6880859" cy="646331"/>
          </a:xfrm>
          <a:prstGeom prst="rect">
            <a:avLst/>
          </a:prstGeom>
        </p:spPr>
        <p:txBody>
          <a:bodyPr wrap="square">
            <a:spAutoFit/>
          </a:bodyPr>
          <a:lstStyle/>
          <a:p>
            <a:r>
              <a:rPr lang="en-GB" sz="1800" b="1" dirty="0">
                <a:solidFill>
                  <a:schemeClr val="accent1"/>
                </a:solidFill>
                <a:cs typeface="Palanquin" panose="020B0004020203020204" pitchFamily="34" charset="77"/>
              </a:rPr>
              <a:t>If there are any incorrect statements in your partner’s work, explain why they are wrong.</a:t>
            </a:r>
          </a:p>
        </p:txBody>
      </p:sp>
    </p:spTree>
    <p:extLst>
      <p:ext uri="{BB962C8B-B14F-4D97-AF65-F5344CB8AC3E}">
        <p14:creationId xmlns:p14="http://schemas.microsoft.com/office/powerpoint/2010/main" val="272017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0101" y="687745"/>
            <a:ext cx="7815369" cy="4506536"/>
          </a:xfrm>
          <a:prstGeom prst="rect">
            <a:avLst/>
          </a:prstGeom>
        </p:spPr>
      </p:pic>
      <p:sp>
        <p:nvSpPr>
          <p:cNvPr id="3" name="Google Shape;70;p14">
            <a:extLst>
              <a:ext uri="{FF2B5EF4-FFF2-40B4-BE49-F238E27FC236}">
                <a16:creationId xmlns:a16="http://schemas.microsoft.com/office/drawing/2014/main" xmlns="" id="{1179160E-95B5-4006-821D-E5E6FFEF453D}"/>
              </a:ext>
            </a:extLst>
          </p:cNvPr>
          <p:cNvSpPr txBox="1">
            <a:spLocks/>
          </p:cNvSpPr>
          <p:nvPr/>
        </p:nvSpPr>
        <p:spPr>
          <a:xfrm>
            <a:off x="611187" y="-17931"/>
            <a:ext cx="3781425" cy="738665"/>
          </a:xfrm>
          <a:prstGeom prst="rect">
            <a:avLst/>
          </a:prstGeom>
          <a:solidFill>
            <a:schemeClr val="accent1"/>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ANSWERS</a:t>
            </a:r>
          </a:p>
        </p:txBody>
      </p:sp>
      <p:sp>
        <p:nvSpPr>
          <p:cNvPr id="5" name="Freeform 4">
            <a:extLst>
              <a:ext uri="{FF2B5EF4-FFF2-40B4-BE49-F238E27FC236}">
                <a16:creationId xmlns:a16="http://schemas.microsoft.com/office/drawing/2014/main" xmlns="" id="{7F8E188F-B0D9-594C-851F-A1B8EE75FED2}"/>
              </a:ext>
            </a:extLst>
          </p:cNvPr>
          <p:cNvSpPr/>
          <p:nvPr/>
        </p:nvSpPr>
        <p:spPr>
          <a:xfrm>
            <a:off x="4253302" y="1392925"/>
            <a:ext cx="1932347" cy="1924016"/>
          </a:xfrm>
          <a:custGeom>
            <a:avLst/>
            <a:gdLst>
              <a:gd name="connsiteX0" fmla="*/ 873294 w 1552167"/>
              <a:gd name="connsiteY0" fmla="*/ 27709 h 1662546"/>
              <a:gd name="connsiteX1" fmla="*/ 790167 w 1552167"/>
              <a:gd name="connsiteY1" fmla="*/ 41564 h 1662546"/>
              <a:gd name="connsiteX2" fmla="*/ 734749 w 1552167"/>
              <a:gd name="connsiteY2" fmla="*/ 55418 h 1662546"/>
              <a:gd name="connsiteX3" fmla="*/ 513076 w 1552167"/>
              <a:gd name="connsiteY3" fmla="*/ 83127 h 1662546"/>
              <a:gd name="connsiteX4" fmla="*/ 152858 w 1552167"/>
              <a:gd name="connsiteY4" fmla="*/ 96982 h 1662546"/>
              <a:gd name="connsiteX5" fmla="*/ 111294 w 1552167"/>
              <a:gd name="connsiteY5" fmla="*/ 138546 h 1662546"/>
              <a:gd name="connsiteX6" fmla="*/ 69731 w 1552167"/>
              <a:gd name="connsiteY6" fmla="*/ 249382 h 1662546"/>
              <a:gd name="connsiteX7" fmla="*/ 42022 w 1552167"/>
              <a:gd name="connsiteY7" fmla="*/ 290946 h 1662546"/>
              <a:gd name="connsiteX8" fmla="*/ 28167 w 1552167"/>
              <a:gd name="connsiteY8" fmla="*/ 346364 h 1662546"/>
              <a:gd name="connsiteX9" fmla="*/ 458 w 1552167"/>
              <a:gd name="connsiteY9" fmla="*/ 429491 h 1662546"/>
              <a:gd name="connsiteX10" fmla="*/ 42022 w 1552167"/>
              <a:gd name="connsiteY10" fmla="*/ 1094509 h 1662546"/>
              <a:gd name="connsiteX11" fmla="*/ 83585 w 1552167"/>
              <a:gd name="connsiteY11" fmla="*/ 1371600 h 1662546"/>
              <a:gd name="connsiteX12" fmla="*/ 152858 w 1552167"/>
              <a:gd name="connsiteY12" fmla="*/ 1468582 h 1662546"/>
              <a:gd name="connsiteX13" fmla="*/ 194422 w 1552167"/>
              <a:gd name="connsiteY13" fmla="*/ 1510146 h 1662546"/>
              <a:gd name="connsiteX14" fmla="*/ 360676 w 1552167"/>
              <a:gd name="connsiteY14" fmla="*/ 1565564 h 1662546"/>
              <a:gd name="connsiteX15" fmla="*/ 443803 w 1552167"/>
              <a:gd name="connsiteY15" fmla="*/ 1593273 h 1662546"/>
              <a:gd name="connsiteX16" fmla="*/ 610058 w 1552167"/>
              <a:gd name="connsiteY16" fmla="*/ 1620982 h 1662546"/>
              <a:gd name="connsiteX17" fmla="*/ 679331 w 1552167"/>
              <a:gd name="connsiteY17" fmla="*/ 1634837 h 1662546"/>
              <a:gd name="connsiteX18" fmla="*/ 887149 w 1552167"/>
              <a:gd name="connsiteY18" fmla="*/ 1662546 h 1662546"/>
              <a:gd name="connsiteX19" fmla="*/ 1358203 w 1552167"/>
              <a:gd name="connsiteY19" fmla="*/ 1648691 h 1662546"/>
              <a:gd name="connsiteX20" fmla="*/ 1399767 w 1552167"/>
              <a:gd name="connsiteY20" fmla="*/ 1634837 h 1662546"/>
              <a:gd name="connsiteX21" fmla="*/ 1469040 w 1552167"/>
              <a:gd name="connsiteY21" fmla="*/ 1565564 h 1662546"/>
              <a:gd name="connsiteX22" fmla="*/ 1552167 w 1552167"/>
              <a:gd name="connsiteY22" fmla="*/ 1482437 h 1662546"/>
              <a:gd name="connsiteX23" fmla="*/ 1538313 w 1552167"/>
              <a:gd name="connsiteY23" fmla="*/ 387927 h 1662546"/>
              <a:gd name="connsiteX24" fmla="*/ 1510603 w 1552167"/>
              <a:gd name="connsiteY24" fmla="*/ 277091 h 1662546"/>
              <a:gd name="connsiteX25" fmla="*/ 1469040 w 1552167"/>
              <a:gd name="connsiteY25" fmla="*/ 249382 h 1662546"/>
              <a:gd name="connsiteX26" fmla="*/ 1372058 w 1552167"/>
              <a:gd name="connsiteY26" fmla="*/ 193964 h 1662546"/>
              <a:gd name="connsiteX27" fmla="*/ 1330494 w 1552167"/>
              <a:gd name="connsiteY27" fmla="*/ 166255 h 1662546"/>
              <a:gd name="connsiteX28" fmla="*/ 1233513 w 1552167"/>
              <a:gd name="connsiteY28" fmla="*/ 124691 h 1662546"/>
              <a:gd name="connsiteX29" fmla="*/ 1205803 w 1552167"/>
              <a:gd name="connsiteY29" fmla="*/ 96982 h 1662546"/>
              <a:gd name="connsiteX30" fmla="*/ 1164240 w 1552167"/>
              <a:gd name="connsiteY30" fmla="*/ 83127 h 1662546"/>
              <a:gd name="connsiteX31" fmla="*/ 1081113 w 1552167"/>
              <a:gd name="connsiteY31" fmla="*/ 27709 h 1662546"/>
              <a:gd name="connsiteX32" fmla="*/ 984131 w 1552167"/>
              <a:gd name="connsiteY32" fmla="*/ 0 h 1662546"/>
              <a:gd name="connsiteX33" fmla="*/ 831731 w 1552167"/>
              <a:gd name="connsiteY33" fmla="*/ 13855 h 1662546"/>
              <a:gd name="connsiteX34" fmla="*/ 790167 w 1552167"/>
              <a:gd name="connsiteY34" fmla="*/ 41564 h 1662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52167" h="1662546">
                <a:moveTo>
                  <a:pt x="873294" y="27709"/>
                </a:moveTo>
                <a:cubicBezTo>
                  <a:pt x="845585" y="32327"/>
                  <a:pt x="817713" y="36055"/>
                  <a:pt x="790167" y="41564"/>
                </a:cubicBezTo>
                <a:cubicBezTo>
                  <a:pt x="771496" y="45298"/>
                  <a:pt x="753579" y="52593"/>
                  <a:pt x="734749" y="55418"/>
                </a:cubicBezTo>
                <a:cubicBezTo>
                  <a:pt x="661107" y="66464"/>
                  <a:pt x="587487" y="80265"/>
                  <a:pt x="513076" y="83127"/>
                </a:cubicBezTo>
                <a:lnTo>
                  <a:pt x="152858" y="96982"/>
                </a:lnTo>
                <a:cubicBezTo>
                  <a:pt x="139003" y="110837"/>
                  <a:pt x="122682" y="122602"/>
                  <a:pt x="111294" y="138546"/>
                </a:cubicBezTo>
                <a:cubicBezTo>
                  <a:pt x="61820" y="207810"/>
                  <a:pt x="100810" y="176864"/>
                  <a:pt x="69731" y="249382"/>
                </a:cubicBezTo>
                <a:cubicBezTo>
                  <a:pt x="63172" y="264687"/>
                  <a:pt x="51258" y="277091"/>
                  <a:pt x="42022" y="290946"/>
                </a:cubicBezTo>
                <a:cubicBezTo>
                  <a:pt x="37404" y="309419"/>
                  <a:pt x="33639" y="328126"/>
                  <a:pt x="28167" y="346364"/>
                </a:cubicBezTo>
                <a:cubicBezTo>
                  <a:pt x="19774" y="374340"/>
                  <a:pt x="458" y="400283"/>
                  <a:pt x="458" y="429491"/>
                </a:cubicBezTo>
                <a:cubicBezTo>
                  <a:pt x="458" y="904750"/>
                  <a:pt x="-7410" y="847359"/>
                  <a:pt x="42022" y="1094509"/>
                </a:cubicBezTo>
                <a:cubicBezTo>
                  <a:pt x="44716" y="1126837"/>
                  <a:pt x="52197" y="1324517"/>
                  <a:pt x="83585" y="1371600"/>
                </a:cubicBezTo>
                <a:cubicBezTo>
                  <a:pt x="105516" y="1404497"/>
                  <a:pt x="127077" y="1438505"/>
                  <a:pt x="152858" y="1468582"/>
                </a:cubicBezTo>
                <a:cubicBezTo>
                  <a:pt x="165609" y="1483458"/>
                  <a:pt x="177807" y="1499761"/>
                  <a:pt x="194422" y="1510146"/>
                </a:cubicBezTo>
                <a:cubicBezTo>
                  <a:pt x="229850" y="1532288"/>
                  <a:pt x="327737" y="1555429"/>
                  <a:pt x="360676" y="1565564"/>
                </a:cubicBezTo>
                <a:cubicBezTo>
                  <a:pt x="388592" y="1574154"/>
                  <a:pt x="415624" y="1585588"/>
                  <a:pt x="443803" y="1593273"/>
                </a:cubicBezTo>
                <a:cubicBezTo>
                  <a:pt x="495104" y="1607264"/>
                  <a:pt x="559093" y="1612488"/>
                  <a:pt x="610058" y="1620982"/>
                </a:cubicBezTo>
                <a:cubicBezTo>
                  <a:pt x="633286" y="1624853"/>
                  <a:pt x="656103" y="1630966"/>
                  <a:pt x="679331" y="1634837"/>
                </a:cubicBezTo>
                <a:cubicBezTo>
                  <a:pt x="736665" y="1644393"/>
                  <a:pt x="831140" y="1655545"/>
                  <a:pt x="887149" y="1662546"/>
                </a:cubicBezTo>
                <a:cubicBezTo>
                  <a:pt x="1044167" y="1657928"/>
                  <a:pt x="1201346" y="1657170"/>
                  <a:pt x="1358203" y="1648691"/>
                </a:cubicBezTo>
                <a:cubicBezTo>
                  <a:pt x="1372786" y="1647903"/>
                  <a:pt x="1388084" y="1643599"/>
                  <a:pt x="1399767" y="1634837"/>
                </a:cubicBezTo>
                <a:cubicBezTo>
                  <a:pt x="1425892" y="1615244"/>
                  <a:pt x="1442916" y="1585158"/>
                  <a:pt x="1469040" y="1565564"/>
                </a:cubicBezTo>
                <a:cubicBezTo>
                  <a:pt x="1537779" y="1514009"/>
                  <a:pt x="1511649" y="1543213"/>
                  <a:pt x="1552167" y="1482437"/>
                </a:cubicBezTo>
                <a:cubicBezTo>
                  <a:pt x="1547549" y="1117600"/>
                  <a:pt x="1546998" y="752690"/>
                  <a:pt x="1538313" y="387927"/>
                </a:cubicBezTo>
                <a:cubicBezTo>
                  <a:pt x="1538249" y="385259"/>
                  <a:pt x="1521575" y="290806"/>
                  <a:pt x="1510603" y="277091"/>
                </a:cubicBezTo>
                <a:cubicBezTo>
                  <a:pt x="1500201" y="264089"/>
                  <a:pt x="1481832" y="260042"/>
                  <a:pt x="1469040" y="249382"/>
                </a:cubicBezTo>
                <a:cubicBezTo>
                  <a:pt x="1398291" y="190424"/>
                  <a:pt x="1461763" y="216389"/>
                  <a:pt x="1372058" y="193964"/>
                </a:cubicBezTo>
                <a:cubicBezTo>
                  <a:pt x="1358203" y="184728"/>
                  <a:pt x="1345387" y="173702"/>
                  <a:pt x="1330494" y="166255"/>
                </a:cubicBezTo>
                <a:cubicBezTo>
                  <a:pt x="1256604" y="129310"/>
                  <a:pt x="1320001" y="182349"/>
                  <a:pt x="1233513" y="124691"/>
                </a:cubicBezTo>
                <a:cubicBezTo>
                  <a:pt x="1222644" y="117445"/>
                  <a:pt x="1217004" y="103703"/>
                  <a:pt x="1205803" y="96982"/>
                </a:cubicBezTo>
                <a:cubicBezTo>
                  <a:pt x="1193280" y="89468"/>
                  <a:pt x="1177006" y="90219"/>
                  <a:pt x="1164240" y="83127"/>
                </a:cubicBezTo>
                <a:cubicBezTo>
                  <a:pt x="1135129" y="66954"/>
                  <a:pt x="1113421" y="35786"/>
                  <a:pt x="1081113" y="27709"/>
                </a:cubicBezTo>
                <a:cubicBezTo>
                  <a:pt x="1011526" y="10313"/>
                  <a:pt x="1043758" y="19877"/>
                  <a:pt x="984131" y="0"/>
                </a:cubicBezTo>
                <a:cubicBezTo>
                  <a:pt x="933331" y="4618"/>
                  <a:pt x="882228" y="6641"/>
                  <a:pt x="831731" y="13855"/>
                </a:cubicBezTo>
                <a:cubicBezTo>
                  <a:pt x="785786" y="20419"/>
                  <a:pt x="790167" y="15872"/>
                  <a:pt x="790167" y="41564"/>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xmlns="" id="{09874EE9-70A2-414F-9290-99C35C740FB4}"/>
              </a:ext>
            </a:extLst>
          </p:cNvPr>
          <p:cNvSpPr txBox="1"/>
          <p:nvPr/>
        </p:nvSpPr>
        <p:spPr>
          <a:xfrm>
            <a:off x="2163747" y="3594902"/>
            <a:ext cx="2339043" cy="369332"/>
          </a:xfrm>
          <a:prstGeom prst="rect">
            <a:avLst/>
          </a:prstGeom>
          <a:noFill/>
        </p:spPr>
        <p:txBody>
          <a:bodyPr wrap="square" rtlCol="0">
            <a:spAutoFit/>
          </a:bodyPr>
          <a:lstStyle/>
          <a:p>
            <a:r>
              <a:rPr lang="en-GB" sz="1800" dirty="0">
                <a:solidFill>
                  <a:srgbClr val="FF0000"/>
                </a:solidFill>
              </a:rPr>
              <a:t>p</a:t>
            </a:r>
            <a:r>
              <a:rPr lang="en-GB" sz="1800" dirty="0" smtClean="0">
                <a:solidFill>
                  <a:srgbClr val="FF0000"/>
                </a:solidFill>
              </a:rPr>
              <a:t>otential </a:t>
            </a:r>
            <a:r>
              <a:rPr lang="en-GB" sz="1800" dirty="0">
                <a:solidFill>
                  <a:srgbClr val="FF0000"/>
                </a:solidFill>
              </a:rPr>
              <a:t>difference</a:t>
            </a:r>
          </a:p>
        </p:txBody>
      </p:sp>
      <p:sp>
        <p:nvSpPr>
          <p:cNvPr id="9" name="TextBox 8">
            <a:extLst>
              <a:ext uri="{FF2B5EF4-FFF2-40B4-BE49-F238E27FC236}">
                <a16:creationId xmlns:a16="http://schemas.microsoft.com/office/drawing/2014/main" xmlns="" id="{7C2629A2-9DFC-A940-B665-58AA97F99141}"/>
              </a:ext>
            </a:extLst>
          </p:cNvPr>
          <p:cNvSpPr txBox="1"/>
          <p:nvPr/>
        </p:nvSpPr>
        <p:spPr>
          <a:xfrm>
            <a:off x="2206068" y="4405782"/>
            <a:ext cx="1773381" cy="369332"/>
          </a:xfrm>
          <a:prstGeom prst="rect">
            <a:avLst/>
          </a:prstGeom>
          <a:noFill/>
        </p:spPr>
        <p:txBody>
          <a:bodyPr wrap="square" rtlCol="0">
            <a:spAutoFit/>
          </a:bodyPr>
          <a:lstStyle/>
          <a:p>
            <a:r>
              <a:rPr lang="en-GB" sz="1800" dirty="0">
                <a:solidFill>
                  <a:srgbClr val="FF0000"/>
                </a:solidFill>
              </a:rPr>
              <a:t>c</a:t>
            </a:r>
            <a:r>
              <a:rPr lang="en-GB" sz="1800" dirty="0" smtClean="0">
                <a:solidFill>
                  <a:srgbClr val="FF0000"/>
                </a:solidFill>
              </a:rPr>
              <a:t>urrent</a:t>
            </a:r>
            <a:endParaRPr lang="en-GB" sz="1800" dirty="0">
              <a:solidFill>
                <a:srgbClr val="FF0000"/>
              </a:solidFill>
            </a:endParaRPr>
          </a:p>
        </p:txBody>
      </p:sp>
      <p:sp>
        <p:nvSpPr>
          <p:cNvPr id="10" name="TextBox 9">
            <a:extLst>
              <a:ext uri="{FF2B5EF4-FFF2-40B4-BE49-F238E27FC236}">
                <a16:creationId xmlns:a16="http://schemas.microsoft.com/office/drawing/2014/main" xmlns="" id="{B39E7227-E24F-7244-8907-A5AE4F35B2D5}"/>
              </a:ext>
            </a:extLst>
          </p:cNvPr>
          <p:cNvSpPr txBox="1"/>
          <p:nvPr/>
        </p:nvSpPr>
        <p:spPr>
          <a:xfrm>
            <a:off x="319533" y="3985121"/>
            <a:ext cx="5803368" cy="369332"/>
          </a:xfrm>
          <a:prstGeom prst="rect">
            <a:avLst/>
          </a:prstGeom>
          <a:noFill/>
        </p:spPr>
        <p:txBody>
          <a:bodyPr wrap="square" rtlCol="0">
            <a:spAutoFit/>
          </a:bodyPr>
          <a:lstStyle/>
          <a:p>
            <a:r>
              <a:rPr lang="en-GB" sz="1800" dirty="0">
                <a:solidFill>
                  <a:srgbClr val="FF0000"/>
                </a:solidFill>
              </a:rPr>
              <a:t>it measures the energy transfer </a:t>
            </a:r>
            <a:r>
              <a:rPr lang="en-GB" sz="1800" b="1" dirty="0">
                <a:solidFill>
                  <a:srgbClr val="FF0000"/>
                </a:solidFill>
              </a:rPr>
              <a:t>between two points</a:t>
            </a:r>
          </a:p>
        </p:txBody>
      </p:sp>
      <p:sp>
        <p:nvSpPr>
          <p:cNvPr id="11" name="TextBox 10">
            <a:extLst>
              <a:ext uri="{FF2B5EF4-FFF2-40B4-BE49-F238E27FC236}">
                <a16:creationId xmlns:a16="http://schemas.microsoft.com/office/drawing/2014/main" xmlns="" id="{88BEBD42-B603-E649-A5F3-BE15CFDCD078}"/>
              </a:ext>
            </a:extLst>
          </p:cNvPr>
          <p:cNvSpPr txBox="1"/>
          <p:nvPr/>
        </p:nvSpPr>
        <p:spPr>
          <a:xfrm>
            <a:off x="303394" y="4807922"/>
            <a:ext cx="5882255" cy="369332"/>
          </a:xfrm>
          <a:prstGeom prst="rect">
            <a:avLst/>
          </a:prstGeom>
          <a:noFill/>
        </p:spPr>
        <p:txBody>
          <a:bodyPr wrap="square" rtlCol="0">
            <a:spAutoFit/>
          </a:bodyPr>
          <a:lstStyle/>
          <a:p>
            <a:r>
              <a:rPr lang="en-GB" sz="1800" dirty="0">
                <a:solidFill>
                  <a:srgbClr val="FF0000"/>
                </a:solidFill>
              </a:rPr>
              <a:t>it measures the charge flowing </a:t>
            </a:r>
            <a:r>
              <a:rPr lang="en-GB" sz="1800" b="1" dirty="0">
                <a:solidFill>
                  <a:srgbClr val="FF0000"/>
                </a:solidFill>
              </a:rPr>
              <a:t>through one point</a:t>
            </a:r>
          </a:p>
        </p:txBody>
      </p:sp>
    </p:spTree>
    <p:extLst>
      <p:ext uri="{BB962C8B-B14F-4D97-AF65-F5344CB8AC3E}">
        <p14:creationId xmlns:p14="http://schemas.microsoft.com/office/powerpoint/2010/main" val="49228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7" name="Google Shape;70;p14"/>
          <p:cNvSpPr txBox="1">
            <a:spLocks/>
          </p:cNvSpPr>
          <p:nvPr/>
        </p:nvSpPr>
        <p:spPr>
          <a:xfrm>
            <a:off x="611188" y="-3"/>
            <a:ext cx="3781425" cy="592139"/>
          </a:xfrm>
          <a:prstGeom prst="rect">
            <a:avLst/>
          </a:prstGeom>
          <a:solidFill>
            <a:srgbClr val="E59AAA"/>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9" name="Rectangle 8">
            <a:extLst>
              <a:ext uri="{FF2B5EF4-FFF2-40B4-BE49-F238E27FC236}">
                <a16:creationId xmlns:a16="http://schemas.microsoft.com/office/drawing/2014/main" xmlns="" id="{45772849-EE32-AC40-9EDB-F5ABE916B746}"/>
              </a:ext>
            </a:extLst>
          </p:cNvPr>
          <p:cNvSpPr/>
          <p:nvPr/>
        </p:nvSpPr>
        <p:spPr>
          <a:xfrm>
            <a:off x="4751388" y="1977609"/>
            <a:ext cx="3221734" cy="1015663"/>
          </a:xfrm>
          <a:prstGeom prst="rect">
            <a:avLst/>
          </a:prstGeom>
        </p:spPr>
        <p:txBody>
          <a:bodyPr wrap="square">
            <a:spAutoFit/>
          </a:bodyPr>
          <a:lstStyle/>
          <a:p>
            <a:pPr>
              <a:buSzPts val="1600"/>
            </a:pPr>
            <a:r>
              <a:rPr lang="en-US" sz="2000" b="1" dirty="0">
                <a:solidFill>
                  <a:schemeClr val="accent2"/>
                </a:solidFill>
                <a:latin typeface="+mn-lt"/>
                <a:ea typeface="Futura Medium" charset="0"/>
                <a:cs typeface="Palanquin" panose="020B0004020203020204" pitchFamily="34" charset="77"/>
                <a:sym typeface="Merriweather"/>
              </a:rPr>
              <a:t>2.</a:t>
            </a:r>
            <a:endParaRPr lang="en-US" sz="2000" dirty="0">
              <a:solidFill>
                <a:schemeClr val="accent2"/>
              </a:solidFill>
              <a:latin typeface="+mn-lt"/>
              <a:ea typeface="Futura Medium" charset="0"/>
              <a:cs typeface="Palanquin" panose="020B0004020203020204" pitchFamily="34" charset="77"/>
              <a:sym typeface="Merriweather"/>
            </a:endParaRPr>
          </a:p>
          <a:p>
            <a:pPr lvl="0">
              <a:buSzPts val="1600"/>
            </a:pPr>
            <a:r>
              <a:rPr lang="en-US" sz="2000" dirty="0">
                <a:solidFill>
                  <a:schemeClr val="tx2"/>
                </a:solidFill>
                <a:latin typeface="+mn-lt"/>
                <a:cs typeface="Palanquin" panose="020B0004020203020204" pitchFamily="34" charset="77"/>
                <a:sym typeface="Merriweather"/>
              </a:rPr>
              <a:t>Measure potential difference</a:t>
            </a:r>
            <a:endParaRPr lang="en-GB" sz="2000" dirty="0">
              <a:solidFill>
                <a:schemeClr val="tx2"/>
              </a:solidFill>
              <a:latin typeface="+mn-lt"/>
              <a:cs typeface="Palanquin" panose="020B0004020203020204" pitchFamily="34" charset="77"/>
              <a:sym typeface="Merriweather"/>
            </a:endParaRPr>
          </a:p>
        </p:txBody>
      </p:sp>
      <p:sp>
        <p:nvSpPr>
          <p:cNvPr id="5" name="Rectangle 4">
            <a:extLst>
              <a:ext uri="{FF2B5EF4-FFF2-40B4-BE49-F238E27FC236}">
                <a16:creationId xmlns:a16="http://schemas.microsoft.com/office/drawing/2014/main" xmlns="" id="{718CC923-7F82-4199-8E5A-4364757D25F1}"/>
              </a:ext>
            </a:extLst>
          </p:cNvPr>
          <p:cNvSpPr/>
          <p:nvPr/>
        </p:nvSpPr>
        <p:spPr>
          <a:xfrm>
            <a:off x="611188" y="1977609"/>
            <a:ext cx="2911330" cy="1015663"/>
          </a:xfrm>
          <a:prstGeom prst="rect">
            <a:avLst/>
          </a:prstGeom>
        </p:spPr>
        <p:txBody>
          <a:bodyPr wrap="square">
            <a:spAutoFit/>
          </a:bodyPr>
          <a:lstStyle/>
          <a:p>
            <a:pPr lvl="0">
              <a:buSzPts val="1600"/>
            </a:pPr>
            <a:r>
              <a:rPr lang="en-US" sz="2000" b="1" dirty="0">
                <a:solidFill>
                  <a:schemeClr val="bg1">
                    <a:lumMod val="50000"/>
                  </a:schemeClr>
                </a:solidFill>
                <a:latin typeface="+mn-lt"/>
                <a:ea typeface="Futura Medium" charset="0"/>
                <a:cs typeface="Palanquin" panose="020B0004020203020204" pitchFamily="34" charset="77"/>
                <a:sym typeface="Merriweather"/>
              </a:rPr>
              <a:t>1.</a:t>
            </a:r>
          </a:p>
          <a:p>
            <a:pPr lvl="0">
              <a:buSzPts val="1600"/>
            </a:pPr>
            <a:r>
              <a:rPr lang="en-US" sz="2000" dirty="0">
                <a:solidFill>
                  <a:schemeClr val="bg1">
                    <a:lumMod val="50000"/>
                  </a:schemeClr>
                </a:solidFill>
                <a:latin typeface="+mn-lt"/>
                <a:cs typeface="Palanquin" panose="020B0004020203020204" pitchFamily="34" charset="77"/>
                <a:sym typeface="Merriweather"/>
              </a:rPr>
              <a:t>Understand potential difference</a:t>
            </a:r>
          </a:p>
        </p:txBody>
      </p:sp>
    </p:spTree>
    <p:extLst>
      <p:ext uri="{BB962C8B-B14F-4D97-AF65-F5344CB8AC3E}">
        <p14:creationId xmlns:p14="http://schemas.microsoft.com/office/powerpoint/2010/main" val="37539220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05638" y="315139"/>
            <a:ext cx="5764720" cy="553998"/>
          </a:xfrm>
          <a:prstGeom prst="rect">
            <a:avLst/>
          </a:prstGeom>
        </p:spPr>
        <p:txBody>
          <a:bodyPr wrap="none">
            <a:spAutoFit/>
          </a:bodyPr>
          <a:lstStyle/>
          <a:p>
            <a:pPr lvl="0">
              <a:defRPr/>
            </a:pPr>
            <a:r>
              <a:rPr lang="en-US" sz="3000" b="1" dirty="0">
                <a:solidFill>
                  <a:schemeClr val="accent2"/>
                </a:solidFill>
                <a:latin typeface="+mn-lt"/>
                <a:ea typeface="Futura Medium" charset="0"/>
                <a:cs typeface="Futura Medium" charset="0"/>
              </a:rPr>
              <a:t>Measuring potential difference</a:t>
            </a:r>
            <a:endParaRPr lang="es-MX" sz="3000" b="1" dirty="0">
              <a:solidFill>
                <a:schemeClr val="accent2"/>
              </a:solidFill>
              <a:latin typeface="+mn-lt"/>
            </a:endParaRPr>
          </a:p>
        </p:txBody>
      </p:sp>
      <p:pic>
        <p:nvPicPr>
          <p:cNvPr id="8" name="Picture 7">
            <a:hlinkClick r:id="rId3"/>
            <a:extLst>
              <a:ext uri="{FF2B5EF4-FFF2-40B4-BE49-F238E27FC236}">
                <a16:creationId xmlns:a16="http://schemas.microsoft.com/office/drawing/2014/main" xmlns="" id="{E0646B29-1C3E-A84A-9F90-CA52F44BFFED}"/>
              </a:ext>
            </a:extLst>
          </p:cNvPr>
          <p:cNvPicPr>
            <a:picLocks noChangeAspect="1"/>
          </p:cNvPicPr>
          <p:nvPr/>
        </p:nvPicPr>
        <p:blipFill>
          <a:blip r:embed="rId4"/>
          <a:stretch>
            <a:fillRect/>
          </a:stretch>
        </p:blipFill>
        <p:spPr>
          <a:xfrm>
            <a:off x="1696604" y="1146228"/>
            <a:ext cx="5786736" cy="2699327"/>
          </a:xfrm>
          <a:prstGeom prst="rect">
            <a:avLst/>
          </a:prstGeom>
        </p:spPr>
      </p:pic>
    </p:spTree>
    <p:extLst>
      <p:ext uri="{BB962C8B-B14F-4D97-AF65-F5344CB8AC3E}">
        <p14:creationId xmlns:p14="http://schemas.microsoft.com/office/powerpoint/2010/main" val="665482837"/>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8" name="Google Shape;70;p14"/>
          <p:cNvSpPr txBox="1">
            <a:spLocks/>
          </p:cNvSpPr>
          <p:nvPr/>
        </p:nvSpPr>
        <p:spPr>
          <a:xfrm>
            <a:off x="611188" y="1"/>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chemeClr val="tx2"/>
                </a:solidFill>
                <a:latin typeface="+mn-lt"/>
                <a:ea typeface="Futura Medium" charset="0"/>
                <a:cs typeface="Futura Medium" charset="0"/>
              </a:rPr>
              <a:t>PROJECT ACTIVITY</a:t>
            </a:r>
          </a:p>
        </p:txBody>
      </p:sp>
      <p:graphicFrame>
        <p:nvGraphicFramePr>
          <p:cNvPr id="8" name="Table 7">
            <a:extLst>
              <a:ext uri="{FF2B5EF4-FFF2-40B4-BE49-F238E27FC236}">
                <a16:creationId xmlns:a16="http://schemas.microsoft.com/office/drawing/2014/main" xmlns="" id="{3B1F7AD0-9ED9-954A-89F9-606C2D32FF30}"/>
              </a:ext>
            </a:extLst>
          </p:cNvPr>
          <p:cNvGraphicFramePr>
            <a:graphicFrameLocks noGrp="1"/>
          </p:cNvGraphicFramePr>
          <p:nvPr>
            <p:extLst>
              <p:ext uri="{D42A27DB-BD31-4B8C-83A1-F6EECF244321}">
                <p14:modId xmlns:p14="http://schemas.microsoft.com/office/powerpoint/2010/main" val="2414004056"/>
              </p:ext>
            </p:extLst>
          </p:nvPr>
        </p:nvGraphicFramePr>
        <p:xfrm>
          <a:off x="1106830" y="1400405"/>
          <a:ext cx="7028501" cy="3418586"/>
        </p:xfrm>
        <a:graphic>
          <a:graphicData uri="http://schemas.openxmlformats.org/drawingml/2006/table">
            <a:tbl>
              <a:tblPr firstRow="1" bandRow="1">
                <a:tableStyleId>{9B3C75C9-2E1C-4F95-B1AA-29FD2649E573}</a:tableStyleId>
              </a:tblPr>
              <a:tblGrid>
                <a:gridCol w="7028501">
                  <a:extLst>
                    <a:ext uri="{9D8B030D-6E8A-4147-A177-3AD203B41FA5}">
                      <a16:colId xmlns:a16="http://schemas.microsoft.com/office/drawing/2014/main" xmlns="" val="2414770356"/>
                    </a:ext>
                  </a:extLst>
                </a:gridCol>
              </a:tblGrid>
              <a:tr h="387663">
                <a:tc>
                  <a:txBody>
                    <a:bodyPr/>
                    <a:lstStyle/>
                    <a:p>
                      <a:pPr marL="0" indent="0">
                        <a:buFont typeface="Arial" panose="020B0604020202020204" pitchFamily="34" charset="0"/>
                        <a:buNone/>
                      </a:pPr>
                      <a:r>
                        <a:rPr lang="en-US" sz="1500" b="1" dirty="0">
                          <a:solidFill>
                            <a:srgbClr val="4D4F53"/>
                          </a:solidFill>
                        </a:rPr>
                        <a:t>For teachers </a:t>
                      </a:r>
                      <a:r>
                        <a:rPr lang="en-US" sz="1200" b="0" i="0" u="none" strike="noStrike" cap="none" dirty="0">
                          <a:solidFill>
                            <a:srgbClr val="000000"/>
                          </a:solidFill>
                          <a:effectLst/>
                          <a:latin typeface="Arial"/>
                          <a:ea typeface="Arial"/>
                          <a:cs typeface="Arial"/>
                          <a:sym typeface="Arial"/>
                        </a:rPr>
                        <a:t>(please view this slide in SLIDE SHOW mode to make the links clickable)</a:t>
                      </a:r>
                      <a:endParaRPr lang="en-US" sz="1200" b="1" dirty="0">
                        <a:solidFill>
                          <a:srgbClr val="4D4F53"/>
                        </a:solidFill>
                      </a:endParaRPr>
                    </a:p>
                    <a:p>
                      <a:pPr marL="0" indent="0">
                        <a:buFont typeface="Arial" panose="020B0604020202020204" pitchFamily="34" charset="0"/>
                        <a:buNone/>
                      </a:pPr>
                      <a:r>
                        <a:rPr lang="en-US" sz="1500" b="1" dirty="0">
                          <a:solidFill>
                            <a:srgbClr val="4D4F53"/>
                          </a:solidFill>
                        </a:rPr>
                        <a:t>—</a:t>
                      </a:r>
                      <a:endParaRPr lang="en-GB" sz="1500" b="1"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xmlns="" val="2966439581"/>
                  </a:ext>
                </a:extLst>
              </a:tr>
              <a:tr h="2352481">
                <a:tc>
                  <a:txBody>
                    <a:bodyPr/>
                    <a:lstStyle/>
                    <a:p>
                      <a:pPr marL="0" indent="0">
                        <a:buNone/>
                      </a:pPr>
                      <a:r>
                        <a:rPr lang="en-GB" sz="1500" b="1" i="0" u="none" strike="noStrike" cap="none" dirty="0">
                          <a:solidFill>
                            <a:srgbClr val="4D4F53"/>
                          </a:solidFill>
                          <a:effectLst/>
                          <a:latin typeface="Arial"/>
                          <a:ea typeface="Arial"/>
                          <a:cs typeface="Arial"/>
                          <a:sym typeface="Arial"/>
                        </a:rPr>
                        <a:t>1. </a:t>
                      </a:r>
                      <a:r>
                        <a:rPr lang="en-GB" sz="1500" b="0" i="0" u="none" strike="noStrike" cap="none" dirty="0">
                          <a:solidFill>
                            <a:srgbClr val="4D4F53"/>
                          </a:solidFill>
                          <a:effectLst/>
                          <a:latin typeface="Arial"/>
                          <a:ea typeface="Arial"/>
                          <a:cs typeface="Arial"/>
                          <a:sym typeface="Arial"/>
                        </a:rPr>
                        <a:t>Please </a:t>
                      </a:r>
                      <a:r>
                        <a:rPr lang="en-GB" sz="1500" b="0" i="0" u="sng" strike="noStrike" cap="none" dirty="0">
                          <a:solidFill>
                            <a:schemeClr val="bg2"/>
                          </a:solidFill>
                          <a:effectLst/>
                          <a:latin typeface="Arial"/>
                          <a:ea typeface="Arial"/>
                          <a:cs typeface="Arial"/>
                          <a:sym typeface="Arial"/>
                          <a:hlinkClick r:id="rId3"/>
                        </a:rPr>
                        <a:t>click here to read p34</a:t>
                      </a:r>
                      <a:r>
                        <a:rPr lang="en-GB" sz="1500" b="0" i="0" u="none" strike="noStrike" cap="none" dirty="0">
                          <a:solidFill>
                            <a:schemeClr val="bg2"/>
                          </a:solidFill>
                          <a:effectLst/>
                          <a:latin typeface="Arial"/>
                          <a:ea typeface="Arial"/>
                          <a:cs typeface="Arial"/>
                          <a:sym typeface="Arial"/>
                        </a:rPr>
                        <a:t> </a:t>
                      </a:r>
                      <a:r>
                        <a:rPr lang="en-GB" sz="1500" b="0" i="0" u="none" strike="noStrike" cap="none" dirty="0">
                          <a:solidFill>
                            <a:srgbClr val="4D4F53"/>
                          </a:solidFill>
                          <a:effectLst/>
                          <a:latin typeface="Arial"/>
                          <a:ea typeface="Arial"/>
                          <a:cs typeface="Arial"/>
                          <a:sym typeface="Arial"/>
                        </a:rPr>
                        <a:t>from the </a:t>
                      </a:r>
                      <a:r>
                        <a:rPr lang="en-GB" sz="1500" b="0" i="0" u="none" strike="noStrike" cap="none" dirty="0">
                          <a:solidFill>
                            <a:schemeClr val="accent4">
                              <a:lumMod val="50000"/>
                            </a:schemeClr>
                          </a:solidFill>
                          <a:effectLst/>
                          <a:latin typeface="Arial"/>
                          <a:ea typeface="Arial"/>
                          <a:cs typeface="Arial"/>
                          <a:sym typeface="Arial"/>
                        </a:rPr>
                        <a:t>6. Language of Science</a:t>
                      </a:r>
                      <a:r>
                        <a:rPr lang="en-GB" sz="1500" b="0" i="0" u="none" strike="noStrike" cap="none" dirty="0">
                          <a:solidFill>
                            <a:srgbClr val="4D4F53"/>
                          </a:solidFill>
                          <a:effectLst/>
                          <a:latin typeface="Arial"/>
                          <a:ea typeface="Arial"/>
                          <a:cs typeface="Arial"/>
                          <a:sym typeface="Arial"/>
                        </a:rPr>
                        <a:t> section of the EEF Improving Secondary Science Guidance Report </a:t>
                      </a:r>
                    </a:p>
                    <a:p>
                      <a:pPr marL="0" indent="0">
                        <a:buNone/>
                      </a:pPr>
                      <a:endParaRPr lang="en-GB" sz="1500" b="0" i="0" u="none" strike="noStrike" cap="none" dirty="0">
                        <a:solidFill>
                          <a:srgbClr val="4D4F53"/>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500" b="1" i="0" u="none" strike="noStrike" cap="none" dirty="0">
                          <a:solidFill>
                            <a:srgbClr val="4D4F53"/>
                          </a:solidFill>
                          <a:effectLst/>
                          <a:latin typeface="Arial"/>
                          <a:ea typeface="Arial"/>
                          <a:cs typeface="Arial"/>
                          <a:sym typeface="Arial"/>
                        </a:rPr>
                        <a:t>2. </a:t>
                      </a:r>
                      <a:r>
                        <a:rPr lang="en-GB" sz="1500" b="0" i="0" u="none" strike="noStrike" cap="none" dirty="0">
                          <a:solidFill>
                            <a:srgbClr val="4D4F53"/>
                          </a:solidFill>
                          <a:effectLst/>
                          <a:latin typeface="Arial"/>
                          <a:ea typeface="Arial"/>
                          <a:cs typeface="Arial"/>
                          <a:sym typeface="Arial"/>
                        </a:rPr>
                        <a:t>Please follow this </a:t>
                      </a:r>
                      <a:r>
                        <a:rPr lang="en-GB" sz="1400" b="0" i="0" u="sng" strike="noStrike" cap="none" dirty="0">
                          <a:solidFill>
                            <a:schemeClr val="bg2"/>
                          </a:solidFill>
                          <a:effectLst/>
                          <a:latin typeface="Arial"/>
                          <a:ea typeface="Arial"/>
                          <a:cs typeface="Arial"/>
                          <a:sym typeface="Arial"/>
                          <a:hlinkClick r:id="rId4">
                            <a:extLst>
                              <a:ext uri="{A12FA001-AC4F-418D-AE19-62706E023703}">
                                <ahyp:hlinkClr xmlns:ahyp="http://schemas.microsoft.com/office/drawing/2018/hyperlinkcolor" xmlns="" val="tx"/>
                              </a:ext>
                            </a:extLst>
                          </a:hlinkClick>
                        </a:rPr>
                        <a:t>Link</a:t>
                      </a:r>
                      <a:r>
                        <a:rPr lang="en-GB" sz="1500" b="0" i="0" u="none" strike="noStrike" cap="none" dirty="0">
                          <a:solidFill>
                            <a:srgbClr val="4D4F53"/>
                          </a:solidFill>
                          <a:effectLst/>
                          <a:latin typeface="Arial"/>
                          <a:ea typeface="Arial"/>
                          <a:cs typeface="Arial"/>
                          <a:sym typeface="Arial"/>
                        </a:rPr>
                        <a:t> to answer the questions below.</a:t>
                      </a:r>
                    </a:p>
                    <a:p>
                      <a:endParaRPr lang="en-GB" sz="1500" b="0" i="0" u="none" strike="noStrike" cap="none" dirty="0">
                        <a:solidFill>
                          <a:srgbClr val="4D4F53"/>
                        </a:solidFill>
                        <a:effectLst/>
                        <a:latin typeface="Arial"/>
                        <a:ea typeface="Arial"/>
                        <a:cs typeface="Arial"/>
                        <a:sym typeface="Arial"/>
                      </a:endParaRPr>
                    </a:p>
                    <a:p>
                      <a:r>
                        <a:rPr lang="en-GB" sz="1500" b="1" i="0" u="none" strike="noStrike" cap="none" dirty="0">
                          <a:solidFill>
                            <a:srgbClr val="4D4F53"/>
                          </a:solidFill>
                          <a:effectLst/>
                          <a:latin typeface="Arial"/>
                          <a:ea typeface="Arial"/>
                          <a:cs typeface="Arial"/>
                          <a:sym typeface="Arial"/>
                        </a:rPr>
                        <a:t>   a. </a:t>
                      </a:r>
                      <a:r>
                        <a:rPr lang="en-GB" sz="1500" b="0" i="0" u="none" strike="noStrike" cap="none" dirty="0">
                          <a:solidFill>
                            <a:srgbClr val="4D4F53"/>
                          </a:solidFill>
                          <a:effectLst/>
                          <a:latin typeface="Arial"/>
                          <a:ea typeface="Arial"/>
                          <a:cs typeface="Arial"/>
                          <a:sym typeface="Arial"/>
                        </a:rPr>
                        <a:t>(Multiple choice) How often have you previously shown pupils the links between words and their composite parts in your lessons? </a:t>
                      </a:r>
                    </a:p>
                    <a:p>
                      <a:endParaRPr lang="en-GB" sz="1500" b="0" i="0" u="none" strike="noStrike" cap="none" dirty="0">
                        <a:solidFill>
                          <a:srgbClr val="4D4F53"/>
                        </a:solidFill>
                        <a:effectLst/>
                        <a:latin typeface="Arial"/>
                        <a:ea typeface="Arial"/>
                        <a:cs typeface="Arial"/>
                        <a:sym typeface="Arial"/>
                      </a:endParaRPr>
                    </a:p>
                    <a:p>
                      <a:r>
                        <a:rPr lang="en-GB" sz="1500" b="1" i="0" u="none" strike="noStrike" cap="none" dirty="0">
                          <a:solidFill>
                            <a:srgbClr val="4D4F53"/>
                          </a:solidFill>
                          <a:effectLst/>
                          <a:latin typeface="Arial"/>
                          <a:ea typeface="Arial"/>
                          <a:cs typeface="Arial"/>
                          <a:sym typeface="Arial"/>
                        </a:rPr>
                        <a:t>   b. </a:t>
                      </a:r>
                      <a:r>
                        <a:rPr lang="en-GB" sz="1500" b="0" i="0" u="none" strike="noStrike" cap="none" dirty="0">
                          <a:solidFill>
                            <a:srgbClr val="4D4F53"/>
                          </a:solidFill>
                          <a:effectLst/>
                          <a:latin typeface="Arial"/>
                          <a:ea typeface="Arial"/>
                          <a:cs typeface="Arial"/>
                          <a:sym typeface="Arial"/>
                        </a:rPr>
                        <a:t>(Optional) Can you think of any examples of vocab in the module after this one with which you could do this? Or vocab in a module you are doing with another year group?</a:t>
                      </a:r>
                    </a:p>
                    <a:p>
                      <a:pPr marL="0" indent="0">
                        <a:lnSpc>
                          <a:spcPct val="115000"/>
                        </a:lnSpc>
                        <a:buNone/>
                      </a:pPr>
                      <a:endParaRPr lang="en-GB" sz="1600" b="1" dirty="0">
                        <a:latin typeface="Calibri" panose="020F0502020204030204" pitchFamily="34" charset="0"/>
                        <a:ea typeface="Times New Roman" panose="02020603050405020304" pitchFamily="18" charset="0"/>
                      </a:endParaRPr>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xmlns="" val="1929048870"/>
                  </a:ext>
                </a:extLst>
              </a:tr>
            </a:tbl>
          </a:graphicData>
        </a:graphic>
      </p:graphicFrame>
    </p:spTree>
    <p:extLst>
      <p:ext uri="{BB962C8B-B14F-4D97-AF65-F5344CB8AC3E}">
        <p14:creationId xmlns:p14="http://schemas.microsoft.com/office/powerpoint/2010/main" val="213624634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p14">
            <a:extLst>
              <a:ext uri="{FF2B5EF4-FFF2-40B4-BE49-F238E27FC236}">
                <a16:creationId xmlns:a16="http://schemas.microsoft.com/office/drawing/2014/main" xmlns="" id="{1179160E-95B5-4006-821D-E5E6FFEF453D}"/>
              </a:ext>
            </a:extLst>
          </p:cNvPr>
          <p:cNvSpPr txBox="1">
            <a:spLocks/>
          </p:cNvSpPr>
          <p:nvPr/>
        </p:nvSpPr>
        <p:spPr>
          <a:xfrm>
            <a:off x="611187" y="4481"/>
            <a:ext cx="3781425" cy="738665"/>
          </a:xfrm>
          <a:prstGeom prst="rect">
            <a:avLst/>
          </a:prstGeom>
          <a:solidFill>
            <a:schemeClr val="accent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TASK 2</a:t>
            </a:r>
          </a:p>
        </p:txBody>
      </p:sp>
      <p:graphicFrame>
        <p:nvGraphicFramePr>
          <p:cNvPr id="4" name="Tabla 4">
            <a:extLst>
              <a:ext uri="{FF2B5EF4-FFF2-40B4-BE49-F238E27FC236}">
                <a16:creationId xmlns:a16="http://schemas.microsoft.com/office/drawing/2014/main" xmlns="" id="{00370230-B727-44F3-BEA0-40CFA95FD9A0}"/>
              </a:ext>
            </a:extLst>
          </p:cNvPr>
          <p:cNvGraphicFramePr>
            <a:graphicFrameLocks noGrp="1"/>
          </p:cNvGraphicFramePr>
          <p:nvPr>
            <p:extLst>
              <p:ext uri="{D42A27DB-BD31-4B8C-83A1-F6EECF244321}">
                <p14:modId xmlns:p14="http://schemas.microsoft.com/office/powerpoint/2010/main" val="2982946383"/>
              </p:ext>
            </p:extLst>
          </p:nvPr>
        </p:nvGraphicFramePr>
        <p:xfrm>
          <a:off x="3272118" y="400705"/>
          <a:ext cx="1111530" cy="335280"/>
        </p:xfrm>
        <a:graphic>
          <a:graphicData uri="http://schemas.openxmlformats.org/drawingml/2006/table">
            <a:tbl>
              <a:tblPr firstRow="1" bandRow="1">
                <a:tableStyleId>{9B3C75C9-2E1C-4F95-B1AA-29FD2649E573}</a:tableStyleId>
              </a:tblPr>
              <a:tblGrid>
                <a:gridCol w="1111530">
                  <a:extLst>
                    <a:ext uri="{9D8B030D-6E8A-4147-A177-3AD203B41FA5}">
                      <a16:colId xmlns:a16="http://schemas.microsoft.com/office/drawing/2014/main" xmlns="" val="20000"/>
                    </a:ext>
                  </a:extLst>
                </a:gridCol>
              </a:tblGrid>
              <a:tr h="320400">
                <a:tc>
                  <a:txBody>
                    <a:bodyPr/>
                    <a:lstStyle/>
                    <a:p>
                      <a:pPr marL="0" lvl="0" indent="0" algn="r" rtl="0">
                        <a:lnSpc>
                          <a:spcPct val="100000"/>
                        </a:lnSpc>
                        <a:spcBef>
                          <a:spcPts val="0"/>
                        </a:spcBef>
                        <a:spcAft>
                          <a:spcPts val="0"/>
                        </a:spcAft>
                        <a:buNone/>
                      </a:pPr>
                      <a:r>
                        <a:rPr lang="en-GB" sz="1600" b="1" spc="-80" dirty="0">
                          <a:solidFill>
                            <a:schemeClr val="bg1"/>
                          </a:solidFill>
                          <a:latin typeface="+mn-lt"/>
                          <a:ea typeface="Palanquin" charset="0"/>
                          <a:cs typeface="Palanquin" charset="0"/>
                          <a:sym typeface="Merriweather"/>
                        </a:rPr>
                        <a:t>20 m</a:t>
                      </a:r>
                      <a:r>
                        <a:rPr lang="en-GB" sz="1600" b="1" spc="0" dirty="0">
                          <a:solidFill>
                            <a:schemeClr val="bg1"/>
                          </a:solidFill>
                          <a:latin typeface="+mn-lt"/>
                          <a:ea typeface="Palanquin" charset="0"/>
                          <a:cs typeface="Palanquin" charset="0"/>
                          <a:sym typeface="Merriweather"/>
                        </a:rPr>
                        <a:t>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17374660"/>
                  </a:ext>
                </a:extLst>
              </a:tr>
            </a:tbl>
          </a:graphicData>
        </a:graphic>
      </p:graphicFrame>
      <p:sp>
        <p:nvSpPr>
          <p:cNvPr id="5" name="Rectangle 4">
            <a:extLst>
              <a:ext uri="{FF2B5EF4-FFF2-40B4-BE49-F238E27FC236}">
                <a16:creationId xmlns:a16="http://schemas.microsoft.com/office/drawing/2014/main" xmlns="" id="{7D9EEBF9-979A-4044-8F81-D6560FA37346}"/>
              </a:ext>
            </a:extLst>
          </p:cNvPr>
          <p:cNvSpPr/>
          <p:nvPr/>
        </p:nvSpPr>
        <p:spPr>
          <a:xfrm>
            <a:off x="1123075" y="1087480"/>
            <a:ext cx="3785101" cy="1631216"/>
          </a:xfrm>
          <a:prstGeom prst="rect">
            <a:avLst/>
          </a:prstGeom>
        </p:spPr>
        <p:txBody>
          <a:bodyPr wrap="square">
            <a:spAutoFit/>
          </a:bodyPr>
          <a:lstStyle/>
          <a:p>
            <a:r>
              <a:rPr lang="en-GB" sz="2000" b="1" dirty="0">
                <a:solidFill>
                  <a:schemeClr val="accent2"/>
                </a:solidFill>
                <a:cs typeface="Palanquin" panose="020B0004020203020204" pitchFamily="34" charset="77"/>
              </a:rPr>
              <a:t>Complete task 2 on your worksheet.</a:t>
            </a:r>
          </a:p>
          <a:p>
            <a:endParaRPr lang="en-GB" sz="2000" b="1" dirty="0">
              <a:solidFill>
                <a:schemeClr val="accent2"/>
              </a:solidFill>
              <a:cs typeface="Palanquin" panose="020B0004020203020204" pitchFamily="34" charset="77"/>
            </a:endParaRPr>
          </a:p>
          <a:p>
            <a:r>
              <a:rPr lang="en-GB" sz="2000" b="1" dirty="0">
                <a:solidFill>
                  <a:schemeClr val="accent2"/>
                </a:solidFill>
                <a:cs typeface="Palanquin" panose="020B0004020203020204" pitchFamily="34" charset="77"/>
              </a:rPr>
              <a:t>Instructions are provided on the worksheet.</a:t>
            </a:r>
          </a:p>
        </p:txBody>
      </p:sp>
      <p:pic>
        <p:nvPicPr>
          <p:cNvPr id="6" name="Picture 5">
            <a:extLst>
              <a:ext uri="{FF2B5EF4-FFF2-40B4-BE49-F238E27FC236}">
                <a16:creationId xmlns:a16="http://schemas.microsoft.com/office/drawing/2014/main" xmlns="" id="{DA143B07-7E5E-0547-9E0E-C682F0E36F47}"/>
              </a:ext>
            </a:extLst>
          </p:cNvPr>
          <p:cNvPicPr>
            <a:picLocks noChangeAspect="1"/>
          </p:cNvPicPr>
          <p:nvPr/>
        </p:nvPicPr>
        <p:blipFill>
          <a:blip r:embed="rId3"/>
          <a:stretch>
            <a:fillRect/>
          </a:stretch>
        </p:blipFill>
        <p:spPr>
          <a:xfrm rot="717625">
            <a:off x="5132582" y="379952"/>
            <a:ext cx="3090992" cy="44048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5300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p14">
            <a:extLst>
              <a:ext uri="{FF2B5EF4-FFF2-40B4-BE49-F238E27FC236}">
                <a16:creationId xmlns:a16="http://schemas.microsoft.com/office/drawing/2014/main" xmlns="" id="{1179160E-95B5-4006-821D-E5E6FFEF453D}"/>
              </a:ext>
            </a:extLst>
          </p:cNvPr>
          <p:cNvSpPr txBox="1">
            <a:spLocks/>
          </p:cNvSpPr>
          <p:nvPr/>
        </p:nvSpPr>
        <p:spPr>
          <a:xfrm>
            <a:off x="611187" y="-3"/>
            <a:ext cx="3781425" cy="738665"/>
          </a:xfrm>
          <a:prstGeom prst="rect">
            <a:avLst/>
          </a:prstGeom>
          <a:solidFill>
            <a:schemeClr val="accent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TASK 2</a:t>
            </a:r>
          </a:p>
        </p:txBody>
      </p:sp>
      <p:graphicFrame>
        <p:nvGraphicFramePr>
          <p:cNvPr id="4" name="Tabla 4">
            <a:extLst>
              <a:ext uri="{FF2B5EF4-FFF2-40B4-BE49-F238E27FC236}">
                <a16:creationId xmlns:a16="http://schemas.microsoft.com/office/drawing/2014/main" xmlns="" id="{00370230-B727-44F3-BEA0-40CFA95FD9A0}"/>
              </a:ext>
            </a:extLst>
          </p:cNvPr>
          <p:cNvGraphicFramePr>
            <a:graphicFrameLocks noGrp="1"/>
          </p:cNvGraphicFramePr>
          <p:nvPr>
            <p:extLst>
              <p:ext uri="{D42A27DB-BD31-4B8C-83A1-F6EECF244321}">
                <p14:modId xmlns:p14="http://schemas.microsoft.com/office/powerpoint/2010/main" val="3315762063"/>
              </p:ext>
            </p:extLst>
          </p:nvPr>
        </p:nvGraphicFramePr>
        <p:xfrm>
          <a:off x="3325905" y="395406"/>
          <a:ext cx="1057742" cy="335280"/>
        </p:xfrm>
        <a:graphic>
          <a:graphicData uri="http://schemas.openxmlformats.org/drawingml/2006/table">
            <a:tbl>
              <a:tblPr firstRow="1" bandRow="1">
                <a:tableStyleId>{9B3C75C9-2E1C-4F95-B1AA-29FD2649E573}</a:tableStyleId>
              </a:tblPr>
              <a:tblGrid>
                <a:gridCol w="1057742">
                  <a:extLst>
                    <a:ext uri="{9D8B030D-6E8A-4147-A177-3AD203B41FA5}">
                      <a16:colId xmlns:a16="http://schemas.microsoft.com/office/drawing/2014/main" xmlns="" val="20000"/>
                    </a:ext>
                  </a:extLst>
                </a:gridCol>
              </a:tblGrid>
              <a:tr h="320400">
                <a:tc>
                  <a:txBody>
                    <a:bodyPr/>
                    <a:lstStyle/>
                    <a:p>
                      <a:pPr marL="0" lvl="0" indent="0" algn="r" rtl="0">
                        <a:lnSpc>
                          <a:spcPct val="100000"/>
                        </a:lnSpc>
                        <a:spcBef>
                          <a:spcPts val="0"/>
                        </a:spcBef>
                        <a:spcAft>
                          <a:spcPts val="0"/>
                        </a:spcAft>
                        <a:buNone/>
                      </a:pPr>
                      <a:r>
                        <a:rPr lang="en-GB" sz="1600" b="1" spc="-80" dirty="0">
                          <a:solidFill>
                            <a:schemeClr val="bg1"/>
                          </a:solidFill>
                          <a:latin typeface="+mn-lt"/>
                          <a:ea typeface="Palanquin" charset="0"/>
                          <a:cs typeface="Palanquin" charset="0"/>
                          <a:sym typeface="Merriweather"/>
                        </a:rPr>
                        <a:t>20 m</a:t>
                      </a:r>
                      <a:r>
                        <a:rPr lang="en-GB" sz="1600" b="1" spc="0" dirty="0">
                          <a:solidFill>
                            <a:schemeClr val="bg1"/>
                          </a:solidFill>
                          <a:latin typeface="+mn-lt"/>
                          <a:ea typeface="Palanquin" charset="0"/>
                          <a:cs typeface="Palanquin" charset="0"/>
                          <a:sym typeface="Merriweather"/>
                        </a:rPr>
                        <a:t>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17374660"/>
                  </a:ext>
                </a:extLst>
              </a:tr>
            </a:tbl>
          </a:graphicData>
        </a:graphic>
      </p:graphicFrame>
      <p:sp>
        <p:nvSpPr>
          <p:cNvPr id="5" name="Rectangle 4">
            <a:extLst>
              <a:ext uri="{FF2B5EF4-FFF2-40B4-BE49-F238E27FC236}">
                <a16:creationId xmlns:a16="http://schemas.microsoft.com/office/drawing/2014/main" xmlns="" id="{7D9EEBF9-979A-4044-8F81-D6560FA37346}"/>
              </a:ext>
            </a:extLst>
          </p:cNvPr>
          <p:cNvSpPr/>
          <p:nvPr/>
        </p:nvSpPr>
        <p:spPr>
          <a:xfrm>
            <a:off x="818275" y="1058170"/>
            <a:ext cx="7527866" cy="400110"/>
          </a:xfrm>
          <a:prstGeom prst="rect">
            <a:avLst/>
          </a:prstGeom>
        </p:spPr>
        <p:txBody>
          <a:bodyPr wrap="square">
            <a:spAutoFit/>
          </a:bodyPr>
          <a:lstStyle/>
          <a:p>
            <a:r>
              <a:rPr lang="en-GB" sz="2000" b="1" dirty="0">
                <a:solidFill>
                  <a:schemeClr val="accent2"/>
                </a:solidFill>
                <a:cs typeface="Palanquin" panose="020B0004020203020204" pitchFamily="34" charset="77"/>
              </a:rPr>
              <a:t>Once you have finished, answer the questions in your book:</a:t>
            </a:r>
          </a:p>
        </p:txBody>
      </p:sp>
      <p:sp>
        <p:nvSpPr>
          <p:cNvPr id="2" name="Rectangle 1">
            <a:extLst>
              <a:ext uri="{FF2B5EF4-FFF2-40B4-BE49-F238E27FC236}">
                <a16:creationId xmlns:a16="http://schemas.microsoft.com/office/drawing/2014/main" xmlns="" id="{7857421F-22C9-ED41-9124-F6EEA5417D05}"/>
              </a:ext>
            </a:extLst>
          </p:cNvPr>
          <p:cNvSpPr/>
          <p:nvPr/>
        </p:nvSpPr>
        <p:spPr>
          <a:xfrm>
            <a:off x="495474" y="1777788"/>
            <a:ext cx="8110643" cy="2092881"/>
          </a:xfrm>
          <a:prstGeom prst="rect">
            <a:avLst/>
          </a:prstGeom>
        </p:spPr>
        <p:txBody>
          <a:bodyPr wrap="square">
            <a:spAutoFit/>
          </a:bodyPr>
          <a:lstStyle/>
          <a:p>
            <a:pPr marL="742950" lvl="1" indent="-285750">
              <a:lnSpc>
                <a:spcPct val="115000"/>
              </a:lnSpc>
              <a:spcAft>
                <a:spcPts val="600"/>
              </a:spcAft>
              <a:buFont typeface="+mj-lt"/>
              <a:buAutoNum type="alphaLcPeriod"/>
            </a:pPr>
            <a:r>
              <a:rPr lang="en-GB" sz="2000" spc="100" dirty="0">
                <a:latin typeface="Arial" panose="020B0604020202020204" pitchFamily="34" charset="0"/>
                <a:ea typeface="Calibri" panose="020F0502020204030204" pitchFamily="34" charset="0"/>
                <a:cs typeface="Times New Roman" panose="02020603050405020304" pitchFamily="18" charset="0"/>
              </a:rPr>
              <a:t>What was the potential difference across the battery?</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600"/>
              </a:spcAft>
              <a:buFont typeface="+mj-lt"/>
              <a:buAutoNum type="alphaLcPeriod"/>
            </a:pPr>
            <a:r>
              <a:rPr lang="en-GB" sz="2000" spc="100" dirty="0">
                <a:latin typeface="Arial" panose="020B0604020202020204" pitchFamily="34" charset="0"/>
                <a:ea typeface="Calibri" panose="020F0502020204030204" pitchFamily="34" charset="0"/>
                <a:cs typeface="Times New Roman" panose="02020603050405020304" pitchFamily="18" charset="0"/>
              </a:rPr>
              <a:t>What was the </a:t>
            </a:r>
            <a:r>
              <a:rPr lang="en-GB" sz="2000" b="1" spc="100" dirty="0">
                <a:latin typeface="Arial" panose="020B0604020202020204" pitchFamily="34" charset="0"/>
                <a:ea typeface="Calibri" panose="020F0502020204030204" pitchFamily="34" charset="0"/>
                <a:cs typeface="Times New Roman" panose="02020603050405020304" pitchFamily="18" charset="0"/>
              </a:rPr>
              <a:t>total</a:t>
            </a:r>
            <a:r>
              <a:rPr lang="en-GB" sz="2000" spc="100" dirty="0">
                <a:latin typeface="Arial" panose="020B0604020202020204" pitchFamily="34" charset="0"/>
                <a:ea typeface="Calibri" panose="020F0502020204030204" pitchFamily="34" charset="0"/>
                <a:cs typeface="Times New Roman" panose="02020603050405020304" pitchFamily="18" charset="0"/>
              </a:rPr>
              <a:t> potential difference across the bulbs?</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600"/>
              </a:spcAft>
              <a:buFont typeface="+mj-lt"/>
              <a:buAutoNum type="alphaLcPeriod"/>
            </a:pPr>
            <a:r>
              <a:rPr lang="en-GB" sz="2000" spc="100" dirty="0">
                <a:latin typeface="Arial" panose="020B0604020202020204" pitchFamily="34" charset="0"/>
                <a:ea typeface="Calibri" panose="020F0502020204030204" pitchFamily="34" charset="0"/>
                <a:cs typeface="Times New Roman" panose="02020603050405020304" pitchFamily="18" charset="0"/>
              </a:rPr>
              <a:t>What do you notice? Can you explain it?</a:t>
            </a:r>
            <a:endParaRPr lang="it-IT" sz="20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15000"/>
              </a:lnSpc>
              <a:spcAft>
                <a:spcPts val="600"/>
              </a:spcAft>
              <a:buFont typeface="+mj-lt"/>
              <a:buAutoNum type="alphaLcPeriod"/>
            </a:pPr>
            <a:r>
              <a:rPr lang="en-GB" sz="2000" spc="100" dirty="0">
                <a:latin typeface="Arial" panose="020B0604020202020204" pitchFamily="34" charset="0"/>
                <a:ea typeface="Calibri" panose="020F0502020204030204" pitchFamily="34" charset="0"/>
                <a:cs typeface="Times New Roman" panose="02020603050405020304" pitchFamily="18" charset="0"/>
              </a:rPr>
              <a:t>How can you explain the potential difference reading across the wire?</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1317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4" name="Rectangle 3"/>
          <p:cNvSpPr/>
          <p:nvPr/>
        </p:nvSpPr>
        <p:spPr>
          <a:xfrm>
            <a:off x="611188" y="1977609"/>
            <a:ext cx="2869767" cy="1015663"/>
          </a:xfrm>
          <a:prstGeom prst="rect">
            <a:avLst/>
          </a:prstGeom>
        </p:spPr>
        <p:txBody>
          <a:bodyPr wrap="square">
            <a:spAutoFit/>
          </a:bodyPr>
          <a:lstStyle/>
          <a:p>
            <a:pPr lvl="0">
              <a:buSzPts val="1600"/>
            </a:pPr>
            <a:r>
              <a:rPr lang="en-US" sz="2000" b="1" dirty="0">
                <a:solidFill>
                  <a:schemeClr val="accent1"/>
                </a:solidFill>
                <a:latin typeface="+mn-lt"/>
                <a:ea typeface="Futura Medium" charset="0"/>
                <a:cs typeface="Palanquin" panose="020B0004020203020204" pitchFamily="34" charset="77"/>
                <a:sym typeface="Merriweather"/>
              </a:rPr>
              <a:t>1.</a:t>
            </a:r>
          </a:p>
          <a:p>
            <a:pPr lvl="0">
              <a:buSzPts val="1600"/>
            </a:pPr>
            <a:r>
              <a:rPr lang="en-US" sz="2000" dirty="0">
                <a:solidFill>
                  <a:schemeClr val="tx2"/>
                </a:solidFill>
                <a:latin typeface="+mn-lt"/>
                <a:cs typeface="Palanquin" panose="020B0004020203020204" pitchFamily="34" charset="77"/>
                <a:sym typeface="Merriweather"/>
              </a:rPr>
              <a:t>Understand potential difference</a:t>
            </a:r>
          </a:p>
        </p:txBody>
      </p:sp>
      <p:sp>
        <p:nvSpPr>
          <p:cNvPr id="5" name="Google Shape;70;p14"/>
          <p:cNvSpPr txBox="1">
            <a:spLocks/>
          </p:cNvSpPr>
          <p:nvPr/>
        </p:nvSpPr>
        <p:spPr>
          <a:xfrm>
            <a:off x="611188" y="4480"/>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6" name="Rectangle 1">
            <a:extLst>
              <a:ext uri="{FF2B5EF4-FFF2-40B4-BE49-F238E27FC236}">
                <a16:creationId xmlns:a16="http://schemas.microsoft.com/office/drawing/2014/main" xmlns="" id="{45772849-EE32-AC40-9EDB-F5ABE916B746}"/>
              </a:ext>
            </a:extLst>
          </p:cNvPr>
          <p:cNvSpPr/>
          <p:nvPr/>
        </p:nvSpPr>
        <p:spPr>
          <a:xfrm>
            <a:off x="4751388" y="1977609"/>
            <a:ext cx="3054466" cy="1015663"/>
          </a:xfrm>
          <a:prstGeom prst="rect">
            <a:avLst/>
          </a:prstGeom>
        </p:spPr>
        <p:txBody>
          <a:bodyPr wrap="square">
            <a:spAutoFit/>
          </a:bodyPr>
          <a:lstStyle/>
          <a:p>
            <a:pPr>
              <a:buSzPts val="1600"/>
            </a:pPr>
            <a:r>
              <a:rPr lang="en-US" sz="2000" b="1" dirty="0">
                <a:solidFill>
                  <a:schemeClr val="accent2"/>
                </a:solidFill>
                <a:latin typeface="+mn-lt"/>
                <a:ea typeface="Futura Medium" charset="0"/>
                <a:cs typeface="Palanquin" panose="020B0004020203020204" pitchFamily="34" charset="77"/>
                <a:sym typeface="Merriweather"/>
              </a:rPr>
              <a:t>2.</a:t>
            </a:r>
            <a:endParaRPr lang="en-US" sz="2000" dirty="0">
              <a:solidFill>
                <a:schemeClr val="accent2"/>
              </a:solidFill>
              <a:latin typeface="+mn-lt"/>
              <a:ea typeface="Futura Medium" charset="0"/>
              <a:cs typeface="Palanquin" panose="020B0004020203020204" pitchFamily="34" charset="77"/>
              <a:sym typeface="Merriweather"/>
            </a:endParaRPr>
          </a:p>
          <a:p>
            <a:pPr lvl="0">
              <a:buSzPts val="1600"/>
            </a:pPr>
            <a:r>
              <a:rPr lang="en-US" sz="2000" dirty="0">
                <a:solidFill>
                  <a:schemeClr val="tx2"/>
                </a:solidFill>
                <a:latin typeface="+mn-lt"/>
                <a:cs typeface="Palanquin" panose="020B0004020203020204" pitchFamily="34" charset="77"/>
                <a:sym typeface="Merriweather"/>
              </a:rPr>
              <a:t>Measure potential difference</a:t>
            </a:r>
            <a:endParaRPr lang="en-GB" sz="2000" dirty="0">
              <a:solidFill>
                <a:schemeClr val="tx2"/>
              </a:solidFill>
              <a:latin typeface="+mn-lt"/>
              <a:cs typeface="Palanquin" panose="020B0004020203020204" pitchFamily="34" charset="77"/>
              <a:sym typeface="Merriweather"/>
            </a:endParaRPr>
          </a:p>
        </p:txBody>
      </p:sp>
    </p:spTree>
    <p:extLst>
      <p:ext uri="{BB962C8B-B14F-4D97-AF65-F5344CB8AC3E}">
        <p14:creationId xmlns:p14="http://schemas.microsoft.com/office/powerpoint/2010/main" val="4086387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BE2EA"/>
        </a:solidFill>
        <a:effectLst/>
      </p:bgPr>
    </p:bg>
    <p:spTree>
      <p:nvGrpSpPr>
        <p:cNvPr id="1" name=""/>
        <p:cNvGrpSpPr/>
        <p:nvPr/>
      </p:nvGrpSpPr>
      <p:grpSpPr>
        <a:xfrm>
          <a:off x="0" y="0"/>
          <a:ext cx="0" cy="0"/>
          <a:chOff x="0" y="0"/>
          <a:chExt cx="0" cy="0"/>
        </a:xfrm>
      </p:grpSpPr>
      <p:sp>
        <p:nvSpPr>
          <p:cNvPr id="10" name="Google Shape;70;p14">
            <a:extLst>
              <a:ext uri="{FF2B5EF4-FFF2-40B4-BE49-F238E27FC236}">
                <a16:creationId xmlns:a16="http://schemas.microsoft.com/office/drawing/2014/main" xmlns="" id="{CD754CBE-ED75-D140-B029-2D348097B4B6}"/>
              </a:ext>
            </a:extLst>
          </p:cNvPr>
          <p:cNvSpPr txBox="1">
            <a:spLocks/>
          </p:cNvSpPr>
          <p:nvPr/>
        </p:nvSpPr>
        <p:spPr>
          <a:xfrm>
            <a:off x="611187" y="4481"/>
            <a:ext cx="3781425" cy="595873"/>
          </a:xfrm>
          <a:prstGeom prst="rect">
            <a:avLst/>
          </a:prstGeom>
          <a:solidFill>
            <a:srgbClr val="0098DB"/>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rgbClr val="DBE2EA"/>
                </a:solidFill>
                <a:latin typeface="+mn-lt"/>
              </a:rPr>
              <a:t>PLENARY</a:t>
            </a:r>
          </a:p>
        </p:txBody>
      </p:sp>
      <p:graphicFrame>
        <p:nvGraphicFramePr>
          <p:cNvPr id="11" name="Tabla 4">
            <a:extLst>
              <a:ext uri="{FF2B5EF4-FFF2-40B4-BE49-F238E27FC236}">
                <a16:creationId xmlns:a16="http://schemas.microsoft.com/office/drawing/2014/main" xmlns="" id="{1A15BF49-4390-3B4B-BB2C-149F10D13162}"/>
              </a:ext>
            </a:extLst>
          </p:cNvPr>
          <p:cNvGraphicFramePr>
            <a:graphicFrameLocks noGrp="1"/>
          </p:cNvGraphicFramePr>
          <p:nvPr>
            <p:extLst>
              <p:ext uri="{D42A27DB-BD31-4B8C-83A1-F6EECF244321}">
                <p14:modId xmlns:p14="http://schemas.microsoft.com/office/powerpoint/2010/main" val="2605861786"/>
              </p:ext>
            </p:extLst>
          </p:nvPr>
        </p:nvGraphicFramePr>
        <p:xfrm>
          <a:off x="3557323" y="255835"/>
          <a:ext cx="828000" cy="335280"/>
        </p:xfrm>
        <a:graphic>
          <a:graphicData uri="http://schemas.openxmlformats.org/drawingml/2006/table">
            <a:tbl>
              <a:tblPr firstRow="1" bandRow="1">
                <a:tableStyleId>{9B3C75C9-2E1C-4F95-B1AA-29FD2649E573}</a:tableStyleId>
              </a:tblPr>
              <a:tblGrid>
                <a:gridCol w="828000">
                  <a:extLst>
                    <a:ext uri="{9D8B030D-6E8A-4147-A177-3AD203B41FA5}">
                      <a16:colId xmlns:a16="http://schemas.microsoft.com/office/drawing/2014/main" xmlns="" val="20000"/>
                    </a:ext>
                  </a:extLst>
                </a:gridCol>
              </a:tblGrid>
              <a:tr h="324000">
                <a:tc>
                  <a:txBody>
                    <a:bodyPr/>
                    <a:lstStyle/>
                    <a:p>
                      <a:pPr marL="0" lvl="0" indent="0" algn="r" rtl="0">
                        <a:lnSpc>
                          <a:spcPct val="100000"/>
                        </a:lnSpc>
                        <a:spcBef>
                          <a:spcPts val="0"/>
                        </a:spcBef>
                        <a:spcAft>
                          <a:spcPts val="0"/>
                        </a:spcAft>
                        <a:buNone/>
                      </a:pPr>
                      <a:r>
                        <a:rPr lang="en-GB" sz="1600" b="1" spc="-80" dirty="0">
                          <a:solidFill>
                            <a:srgbClr val="DBE2EA"/>
                          </a:solidFill>
                          <a:latin typeface="+mn-lt"/>
                          <a:ea typeface="Palanquin" charset="0"/>
                          <a:cs typeface="Palanquin" charset="0"/>
                          <a:sym typeface="Merriweather"/>
                        </a:rPr>
                        <a:t>5 </a:t>
                      </a:r>
                      <a:r>
                        <a:rPr lang="en-GB" sz="1600" b="1" spc="0" dirty="0">
                          <a:solidFill>
                            <a:srgbClr val="DBE2EA"/>
                          </a:solidFill>
                          <a:latin typeface="+mn-lt"/>
                          <a:ea typeface="Palanquin" charset="0"/>
                          <a:cs typeface="Palanquin" charset="0"/>
                          <a:sym typeface="Merriweather"/>
                        </a:rPr>
                        <a:t>mins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17374660"/>
                  </a:ext>
                </a:extLst>
              </a:tr>
            </a:tbl>
          </a:graphicData>
        </a:graphic>
      </p:graphicFrame>
      <p:pic>
        <p:nvPicPr>
          <p:cNvPr id="42" name="Picture 41">
            <a:extLst>
              <a:ext uri="{FF2B5EF4-FFF2-40B4-BE49-F238E27FC236}">
                <a16:creationId xmlns:a16="http://schemas.microsoft.com/office/drawing/2014/main" xmlns="" id="{744A90E3-F2E7-1441-AD81-8683A3985426}"/>
              </a:ext>
            </a:extLst>
          </p:cNvPr>
          <p:cNvPicPr>
            <a:picLocks noChangeAspect="1"/>
          </p:cNvPicPr>
          <p:nvPr/>
        </p:nvPicPr>
        <p:blipFill>
          <a:blip r:embed="rId3"/>
          <a:stretch>
            <a:fillRect/>
          </a:stretch>
        </p:blipFill>
        <p:spPr>
          <a:xfrm>
            <a:off x="364465" y="1244502"/>
            <a:ext cx="4817099" cy="2260698"/>
          </a:xfrm>
          <a:prstGeom prst="rect">
            <a:avLst/>
          </a:prstGeom>
          <a:ln w="38100">
            <a:solidFill>
              <a:schemeClr val="bg2"/>
            </a:solidFill>
          </a:ln>
        </p:spPr>
      </p:pic>
      <p:sp>
        <p:nvSpPr>
          <p:cNvPr id="43" name="Rectangle 42">
            <a:extLst>
              <a:ext uri="{FF2B5EF4-FFF2-40B4-BE49-F238E27FC236}">
                <a16:creationId xmlns:a16="http://schemas.microsoft.com/office/drawing/2014/main" xmlns="" id="{92C7E0E7-63CE-D643-B554-C144CDCEF6CC}"/>
              </a:ext>
            </a:extLst>
          </p:cNvPr>
          <p:cNvSpPr/>
          <p:nvPr/>
        </p:nvSpPr>
        <p:spPr>
          <a:xfrm>
            <a:off x="329259" y="822859"/>
            <a:ext cx="2941831" cy="369332"/>
          </a:xfrm>
          <a:prstGeom prst="rect">
            <a:avLst/>
          </a:prstGeom>
        </p:spPr>
        <p:txBody>
          <a:bodyPr wrap="none">
            <a:spAutoFit/>
          </a:bodyPr>
          <a:lstStyle/>
          <a:p>
            <a:r>
              <a:rPr lang="en-GB" sz="1800" dirty="0">
                <a:latin typeface="Arial" panose="020B0604020202020204" pitchFamily="34" charset="0"/>
                <a:ea typeface="Times New Roman" panose="02020603050405020304" pitchFamily="18" charset="0"/>
                <a:cs typeface="Times New Roman" panose="02020603050405020304" pitchFamily="18" charset="0"/>
              </a:rPr>
              <a:t>In this circuit, the bulb is lit.</a:t>
            </a:r>
            <a:endParaRPr lang="it-IT" sz="1800" dirty="0">
              <a:latin typeface="Times New Roman" panose="02020603050405020304" pitchFamily="18" charset="0"/>
              <a:ea typeface="Times New Roman" panose="02020603050405020304" pitchFamily="18" charset="0"/>
            </a:endParaRPr>
          </a:p>
        </p:txBody>
      </p:sp>
      <p:sp>
        <p:nvSpPr>
          <p:cNvPr id="44" name="Rectangle 43">
            <a:extLst>
              <a:ext uri="{FF2B5EF4-FFF2-40B4-BE49-F238E27FC236}">
                <a16:creationId xmlns:a16="http://schemas.microsoft.com/office/drawing/2014/main" xmlns="" id="{E33E9F42-3A32-6C43-A0B2-4D54266D06E3}"/>
              </a:ext>
            </a:extLst>
          </p:cNvPr>
          <p:cNvSpPr/>
          <p:nvPr/>
        </p:nvSpPr>
        <p:spPr>
          <a:xfrm>
            <a:off x="329259" y="3557511"/>
            <a:ext cx="4572000" cy="646331"/>
          </a:xfrm>
          <a:prstGeom prst="rect">
            <a:avLst/>
          </a:prstGeom>
        </p:spPr>
        <p:txBody>
          <a:bodyPr>
            <a:spAutoFit/>
          </a:bodyPr>
          <a:lstStyle/>
          <a:p>
            <a:r>
              <a:rPr lang="en-GB" sz="1800" dirty="0">
                <a:latin typeface="Arial" panose="020B0604020202020204" pitchFamily="34" charset="0"/>
                <a:ea typeface="Times New Roman" panose="02020603050405020304" pitchFamily="18" charset="0"/>
                <a:cs typeface="Times New Roman" panose="02020603050405020304" pitchFamily="18" charset="0"/>
              </a:rPr>
              <a:t>The circuit is left switched on for several minutes.  The bulb stays lit all the time.</a:t>
            </a:r>
            <a:endParaRPr lang="it-IT" sz="1800" dirty="0">
              <a:latin typeface="Times New Roman" panose="02020603050405020304" pitchFamily="18" charset="0"/>
              <a:ea typeface="Times New Roman" panose="02020603050405020304" pitchFamily="18" charset="0"/>
            </a:endParaRPr>
          </a:p>
        </p:txBody>
      </p:sp>
      <p:sp>
        <p:nvSpPr>
          <p:cNvPr id="45" name="Rectangle 44">
            <a:extLst>
              <a:ext uri="{FF2B5EF4-FFF2-40B4-BE49-F238E27FC236}">
                <a16:creationId xmlns:a16="http://schemas.microsoft.com/office/drawing/2014/main" xmlns="" id="{E585E228-C1D3-164D-9210-3CA1228A3EEB}"/>
              </a:ext>
            </a:extLst>
          </p:cNvPr>
          <p:cNvSpPr/>
          <p:nvPr/>
        </p:nvSpPr>
        <p:spPr>
          <a:xfrm>
            <a:off x="5264215" y="387959"/>
            <a:ext cx="3588840" cy="830997"/>
          </a:xfrm>
          <a:prstGeom prst="rect">
            <a:avLst/>
          </a:prstGeom>
        </p:spPr>
        <p:txBody>
          <a:bodyPr wrap="square">
            <a:spAutoFit/>
          </a:bodyPr>
          <a:lstStyle/>
          <a:p>
            <a:r>
              <a:rPr lang="en-GB" sz="1600" b="1" dirty="0">
                <a:solidFill>
                  <a:schemeClr val="bg2"/>
                </a:solidFill>
                <a:latin typeface="Arial" panose="020B0604020202020204" pitchFamily="34" charset="0"/>
                <a:ea typeface="Times New Roman" panose="02020603050405020304" pitchFamily="18" charset="0"/>
                <a:cs typeface="Times New Roman" panose="02020603050405020304" pitchFamily="18" charset="0"/>
              </a:rPr>
              <a:t>Using your thumb, show whether you think each statement is </a:t>
            </a:r>
            <a:r>
              <a:rPr lang="en-GB" sz="1600" b="1"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true</a:t>
            </a:r>
            <a:r>
              <a:rPr lang="en-GB" sz="1600" b="1" dirty="0">
                <a:solidFill>
                  <a:schemeClr val="bg2"/>
                </a:solidFill>
                <a:latin typeface="Arial" panose="020B0604020202020204" pitchFamily="34" charset="0"/>
                <a:ea typeface="Times New Roman" panose="02020603050405020304" pitchFamily="18" charset="0"/>
                <a:cs typeface="Times New Roman" panose="02020603050405020304" pitchFamily="18" charset="0"/>
              </a:rPr>
              <a:t>, </a:t>
            </a:r>
            <a:r>
              <a:rPr lang="en-GB" sz="1600" b="1" dirty="0">
                <a:solidFill>
                  <a:srgbClr val="FFC000"/>
                </a:solidFill>
                <a:latin typeface="Arial" panose="020B0604020202020204" pitchFamily="34" charset="0"/>
                <a:ea typeface="Times New Roman" panose="02020603050405020304" pitchFamily="18" charset="0"/>
                <a:cs typeface="Times New Roman" panose="02020603050405020304" pitchFamily="18" charset="0"/>
              </a:rPr>
              <a:t>don’t know </a:t>
            </a:r>
            <a:r>
              <a:rPr lang="en-GB" sz="1600" b="1" dirty="0">
                <a:solidFill>
                  <a:schemeClr val="bg2"/>
                </a:solidFill>
                <a:latin typeface="Arial" panose="020B0604020202020204" pitchFamily="34" charset="0"/>
                <a:ea typeface="Times New Roman" panose="02020603050405020304" pitchFamily="18" charset="0"/>
                <a:cs typeface="Times New Roman" panose="02020603050405020304" pitchFamily="18" charset="0"/>
              </a:rPr>
              <a:t>or </a:t>
            </a:r>
            <a:r>
              <a:rPr lang="en-GB" sz="16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false</a:t>
            </a:r>
            <a:r>
              <a:rPr lang="en-GB" sz="1600" b="1" dirty="0">
                <a:solidFill>
                  <a:schemeClr val="bg2"/>
                </a:solidFill>
                <a:latin typeface="Arial" panose="020B0604020202020204" pitchFamily="34" charset="0"/>
                <a:ea typeface="Times New Roman" panose="02020603050405020304" pitchFamily="18" charset="0"/>
                <a:cs typeface="Times New Roman" panose="02020603050405020304" pitchFamily="18" charset="0"/>
              </a:rPr>
              <a:t>.</a:t>
            </a:r>
            <a:endParaRPr lang="it-IT" sz="1600" b="1" dirty="0">
              <a:solidFill>
                <a:schemeClr val="bg2"/>
              </a:solidFill>
              <a:latin typeface="Times New Roman" panose="02020603050405020304" pitchFamily="18" charset="0"/>
              <a:ea typeface="Times New Roman" panose="02020603050405020304" pitchFamily="18" charset="0"/>
            </a:endParaRPr>
          </a:p>
        </p:txBody>
      </p:sp>
      <p:pic>
        <p:nvPicPr>
          <p:cNvPr id="46" name="Picture 45">
            <a:extLst>
              <a:ext uri="{FF2B5EF4-FFF2-40B4-BE49-F238E27FC236}">
                <a16:creationId xmlns:a16="http://schemas.microsoft.com/office/drawing/2014/main" xmlns="" id="{D1B3A7E2-922A-2B45-A58E-A38379ED0962}"/>
              </a:ext>
            </a:extLst>
          </p:cNvPr>
          <p:cNvPicPr>
            <a:picLocks noChangeAspect="1"/>
          </p:cNvPicPr>
          <p:nvPr/>
        </p:nvPicPr>
        <p:blipFill>
          <a:blip r:embed="rId4">
            <a:extLst>
              <a:ext uri="{BEBA8EAE-BF5A-486C-A8C5-ECC9F3942E4B}">
                <a14:imgProps xmlns:a14="http://schemas.microsoft.com/office/drawing/2010/main">
                  <a14:imgLayer>
                    <a14:imgEffect>
                      <a14:backgroundRemoval t="10000" b="90000" l="5556" r="94444">
                        <a14:foregroundMark x1="10444" y1="43889" x2="10444" y2="43889"/>
                        <a14:foregroundMark x1="5556" y1="73889" x2="5556" y2="73889"/>
                        <a14:foregroundMark x1="62222" y1="56667" x2="62222" y2="56667"/>
                        <a14:foregroundMark x1="55778" y1="40000" x2="55778" y2="40000"/>
                        <a14:foregroundMark x1="56444" y1="38889" x2="56444" y2="38889"/>
                        <a14:foregroundMark x1="56667" y1="38889" x2="56667" y2="38889"/>
                        <a14:foregroundMark x1="87556" y1="61667" x2="87556" y2="61667"/>
                        <a14:foregroundMark x1="94444" y1="37778" x2="94444" y2="37778"/>
                        <a14:foregroundMark x1="21333" y1="43889" x2="21333" y2="43889"/>
                        <a14:backgroundMark x1="21778" y1="56667" x2="21778" y2="56667"/>
                        <a14:backgroundMark x1="20667" y1="66111" x2="20667" y2="66111"/>
                        <a14:backgroundMark x1="18444" y1="73333" x2="18444" y2="73333"/>
                        <a14:backgroundMark x1="56222" y1="62222" x2="56222" y2="62222"/>
                        <a14:backgroundMark x1="50222" y1="33333" x2="50222" y2="33333"/>
                        <a14:backgroundMark x1="54444" y1="35000" x2="54444" y2="35000"/>
                        <a14:backgroundMark x1="57333" y1="39444" x2="57333" y2="39444"/>
                        <a14:backgroundMark x1="60222" y1="41667" x2="60222" y2="41667"/>
                        <a14:backgroundMark x1="57333" y1="36667" x2="57333" y2="36667"/>
                        <a14:backgroundMark x1="57778" y1="33889" x2="57778" y2="33889"/>
                        <a14:backgroundMark x1="76889" y1="37222" x2="76889" y2="37222"/>
                        <a14:backgroundMark x1="80222" y1="22778" x2="80222" y2="22778"/>
                      </a14:backgroundRemoval>
                    </a14:imgEffect>
                  </a14:imgLayer>
                </a14:imgProps>
              </a:ext>
            </a:extLst>
          </a:blip>
          <a:stretch>
            <a:fillRect/>
          </a:stretch>
        </p:blipFill>
        <p:spPr>
          <a:xfrm>
            <a:off x="5797113" y="1692097"/>
            <a:ext cx="2110271" cy="844108"/>
          </a:xfrm>
          <a:prstGeom prst="rect">
            <a:avLst/>
          </a:prstGeom>
        </p:spPr>
      </p:pic>
      <p:graphicFrame>
        <p:nvGraphicFramePr>
          <p:cNvPr id="47" name="Table 46">
            <a:extLst>
              <a:ext uri="{FF2B5EF4-FFF2-40B4-BE49-F238E27FC236}">
                <a16:creationId xmlns:a16="http://schemas.microsoft.com/office/drawing/2014/main" xmlns="" id="{1C235F4B-6076-4F4D-8EB3-B251DE189F21}"/>
              </a:ext>
            </a:extLst>
          </p:cNvPr>
          <p:cNvGraphicFramePr>
            <a:graphicFrameLocks noGrp="1"/>
          </p:cNvGraphicFramePr>
          <p:nvPr/>
        </p:nvGraphicFramePr>
        <p:xfrm>
          <a:off x="5239146" y="3009346"/>
          <a:ext cx="3579495" cy="978408"/>
        </p:xfrm>
        <a:graphic>
          <a:graphicData uri="http://schemas.openxmlformats.org/drawingml/2006/table">
            <a:tbl>
              <a:tblPr>
                <a:tableStyleId>{9B3C75C9-2E1C-4F95-B1AA-29FD2649E573}</a:tableStyleId>
              </a:tblPr>
              <a:tblGrid>
                <a:gridCol w="3579495">
                  <a:extLst>
                    <a:ext uri="{9D8B030D-6E8A-4147-A177-3AD203B41FA5}">
                      <a16:colId xmlns:a16="http://schemas.microsoft.com/office/drawing/2014/main" xmlns="" val="1661893499"/>
                    </a:ext>
                  </a:extLst>
                </a:gridCol>
              </a:tblGrid>
              <a:tr h="0">
                <a:tc>
                  <a:txBody>
                    <a:bodyPr/>
                    <a:lstStyle/>
                    <a:p>
                      <a:pPr marL="270510" indent="-270510">
                        <a:lnSpc>
                          <a:spcPct val="107000"/>
                        </a:lnSpc>
                        <a:spcBef>
                          <a:spcPts val="1200"/>
                        </a:spcBef>
                        <a:spcAft>
                          <a:spcPts val="0"/>
                        </a:spcAft>
                      </a:pPr>
                      <a:r>
                        <a:rPr lang="en-GB" sz="2000" dirty="0">
                          <a:effectLst/>
                        </a:rPr>
                        <a:t>	There is now less electric charge stored in the battery than there was at the start.</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DBE2EA"/>
                    </a:solidFill>
                  </a:tcPr>
                </a:tc>
                <a:extLst>
                  <a:ext uri="{0D108BD9-81ED-4DB2-BD59-A6C34878D82A}">
                    <a16:rowId xmlns:a16="http://schemas.microsoft.com/office/drawing/2014/main" xmlns="" val="1215469340"/>
                  </a:ext>
                </a:extLst>
              </a:tr>
            </a:tbl>
          </a:graphicData>
        </a:graphic>
      </p:graphicFrame>
      <p:graphicFrame>
        <p:nvGraphicFramePr>
          <p:cNvPr id="48" name="Table 47">
            <a:extLst>
              <a:ext uri="{FF2B5EF4-FFF2-40B4-BE49-F238E27FC236}">
                <a16:creationId xmlns:a16="http://schemas.microsoft.com/office/drawing/2014/main" xmlns="" id="{45E66BB0-1BF8-2240-82C2-E341D8EF19AD}"/>
              </a:ext>
            </a:extLst>
          </p:cNvPr>
          <p:cNvGraphicFramePr>
            <a:graphicFrameLocks noGrp="1"/>
          </p:cNvGraphicFramePr>
          <p:nvPr/>
        </p:nvGraphicFramePr>
        <p:xfrm>
          <a:off x="5350657" y="2953337"/>
          <a:ext cx="3579495" cy="978408"/>
        </p:xfrm>
        <a:graphic>
          <a:graphicData uri="http://schemas.openxmlformats.org/drawingml/2006/table">
            <a:tbl>
              <a:tblPr>
                <a:tableStyleId>{9B3C75C9-2E1C-4F95-B1AA-29FD2649E573}</a:tableStyleId>
              </a:tblPr>
              <a:tblGrid>
                <a:gridCol w="3579495">
                  <a:extLst>
                    <a:ext uri="{9D8B030D-6E8A-4147-A177-3AD203B41FA5}">
                      <a16:colId xmlns:a16="http://schemas.microsoft.com/office/drawing/2014/main" xmlns="" val="2084379381"/>
                    </a:ext>
                  </a:extLst>
                </a:gridCol>
              </a:tblGrid>
              <a:tr h="0">
                <a:tc>
                  <a:txBody>
                    <a:bodyPr/>
                    <a:lstStyle/>
                    <a:p>
                      <a:pPr marL="270510" indent="-270510">
                        <a:lnSpc>
                          <a:spcPct val="107000"/>
                        </a:lnSpc>
                        <a:spcBef>
                          <a:spcPts val="1200"/>
                        </a:spcBef>
                        <a:spcAft>
                          <a:spcPts val="0"/>
                        </a:spcAft>
                      </a:pPr>
                      <a:r>
                        <a:rPr lang="en-GB" sz="2000" dirty="0">
                          <a:effectLst/>
                        </a:rPr>
                        <a:t>	There is now less energy stored in the battery than there was at the start.</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DBE2EA"/>
                    </a:solidFill>
                  </a:tcPr>
                </a:tc>
                <a:extLst>
                  <a:ext uri="{0D108BD9-81ED-4DB2-BD59-A6C34878D82A}">
                    <a16:rowId xmlns:a16="http://schemas.microsoft.com/office/drawing/2014/main" xmlns="" val="3253361180"/>
                  </a:ext>
                </a:extLst>
              </a:tr>
            </a:tbl>
          </a:graphicData>
        </a:graphic>
      </p:graphicFrame>
      <p:graphicFrame>
        <p:nvGraphicFramePr>
          <p:cNvPr id="49" name="Table 48">
            <a:extLst>
              <a:ext uri="{FF2B5EF4-FFF2-40B4-BE49-F238E27FC236}">
                <a16:creationId xmlns:a16="http://schemas.microsoft.com/office/drawing/2014/main" xmlns="" id="{30E702C0-00B2-A84B-9426-08761060F15E}"/>
              </a:ext>
            </a:extLst>
          </p:cNvPr>
          <p:cNvGraphicFramePr>
            <a:graphicFrameLocks noGrp="1"/>
          </p:cNvGraphicFramePr>
          <p:nvPr/>
        </p:nvGraphicFramePr>
        <p:xfrm>
          <a:off x="5281834" y="3055242"/>
          <a:ext cx="3648319" cy="971106"/>
        </p:xfrm>
        <a:graphic>
          <a:graphicData uri="http://schemas.openxmlformats.org/drawingml/2006/table">
            <a:tbl>
              <a:tblPr>
                <a:tableStyleId>{9B3C75C9-2E1C-4F95-B1AA-29FD2649E573}</a:tableStyleId>
              </a:tblPr>
              <a:tblGrid>
                <a:gridCol w="3648319">
                  <a:extLst>
                    <a:ext uri="{9D8B030D-6E8A-4147-A177-3AD203B41FA5}">
                      <a16:colId xmlns:a16="http://schemas.microsoft.com/office/drawing/2014/main" xmlns="" val="3682885571"/>
                    </a:ext>
                  </a:extLst>
                </a:gridCol>
              </a:tblGrid>
              <a:tr h="971106">
                <a:tc>
                  <a:txBody>
                    <a:bodyPr/>
                    <a:lstStyle/>
                    <a:p>
                      <a:pPr marL="270510" indent="-270510">
                        <a:lnSpc>
                          <a:spcPct val="107000"/>
                        </a:lnSpc>
                        <a:spcBef>
                          <a:spcPts val="1200"/>
                        </a:spcBef>
                        <a:spcAft>
                          <a:spcPts val="0"/>
                        </a:spcAft>
                      </a:pPr>
                      <a:r>
                        <a:rPr lang="en-GB" sz="2000" dirty="0">
                          <a:effectLst/>
                        </a:rPr>
                        <a:t>	The battery now contains less electric current.</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DBE2EA"/>
                    </a:solidFill>
                  </a:tcPr>
                </a:tc>
                <a:extLst>
                  <a:ext uri="{0D108BD9-81ED-4DB2-BD59-A6C34878D82A}">
                    <a16:rowId xmlns:a16="http://schemas.microsoft.com/office/drawing/2014/main" xmlns="" val="3164522356"/>
                  </a:ext>
                </a:extLst>
              </a:tr>
            </a:tbl>
          </a:graphicData>
        </a:graphic>
      </p:graphicFrame>
      <p:graphicFrame>
        <p:nvGraphicFramePr>
          <p:cNvPr id="50" name="Table 49">
            <a:extLst>
              <a:ext uri="{FF2B5EF4-FFF2-40B4-BE49-F238E27FC236}">
                <a16:creationId xmlns:a16="http://schemas.microsoft.com/office/drawing/2014/main" xmlns="" id="{7FA21E26-FDC5-2C4F-89B5-89ED5A5DFDBD}"/>
              </a:ext>
            </a:extLst>
          </p:cNvPr>
          <p:cNvGraphicFramePr>
            <a:graphicFrameLocks noGrp="1"/>
          </p:cNvGraphicFramePr>
          <p:nvPr/>
        </p:nvGraphicFramePr>
        <p:xfrm>
          <a:off x="5385071" y="2949187"/>
          <a:ext cx="3579495" cy="978408"/>
        </p:xfrm>
        <a:graphic>
          <a:graphicData uri="http://schemas.openxmlformats.org/drawingml/2006/table">
            <a:tbl>
              <a:tblPr>
                <a:tableStyleId>{9B3C75C9-2E1C-4F95-B1AA-29FD2649E573}</a:tableStyleId>
              </a:tblPr>
              <a:tblGrid>
                <a:gridCol w="3579495">
                  <a:extLst>
                    <a:ext uri="{9D8B030D-6E8A-4147-A177-3AD203B41FA5}">
                      <a16:colId xmlns:a16="http://schemas.microsoft.com/office/drawing/2014/main" xmlns="" val="2603705874"/>
                    </a:ext>
                  </a:extLst>
                </a:gridCol>
              </a:tblGrid>
              <a:tr h="0">
                <a:tc>
                  <a:txBody>
                    <a:bodyPr/>
                    <a:lstStyle/>
                    <a:p>
                      <a:pPr marL="270510" indent="-270510">
                        <a:lnSpc>
                          <a:spcPct val="107000"/>
                        </a:lnSpc>
                        <a:spcBef>
                          <a:spcPts val="1200"/>
                        </a:spcBef>
                        <a:spcAft>
                          <a:spcPts val="0"/>
                        </a:spcAft>
                      </a:pPr>
                      <a:r>
                        <a:rPr lang="en-GB" sz="2000" dirty="0">
                          <a:effectLst/>
                        </a:rPr>
                        <a:t>	The potential difference across the battery is less than it was.</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DBE2EA"/>
                    </a:solidFill>
                  </a:tcPr>
                </a:tc>
                <a:extLst>
                  <a:ext uri="{0D108BD9-81ED-4DB2-BD59-A6C34878D82A}">
                    <a16:rowId xmlns:a16="http://schemas.microsoft.com/office/drawing/2014/main" xmlns="" val="832678976"/>
                  </a:ext>
                </a:extLst>
              </a:tr>
            </a:tbl>
          </a:graphicData>
        </a:graphic>
      </p:graphicFrame>
      <p:graphicFrame>
        <p:nvGraphicFramePr>
          <p:cNvPr id="51" name="Table 50">
            <a:extLst>
              <a:ext uri="{FF2B5EF4-FFF2-40B4-BE49-F238E27FC236}">
                <a16:creationId xmlns:a16="http://schemas.microsoft.com/office/drawing/2014/main" xmlns="" id="{37538FB4-3C69-EF4B-8389-7EA708246A2B}"/>
              </a:ext>
            </a:extLst>
          </p:cNvPr>
          <p:cNvGraphicFramePr>
            <a:graphicFrameLocks noGrp="1"/>
          </p:cNvGraphicFramePr>
          <p:nvPr/>
        </p:nvGraphicFramePr>
        <p:xfrm>
          <a:off x="5369917" y="2985303"/>
          <a:ext cx="3648319" cy="989989"/>
        </p:xfrm>
        <a:graphic>
          <a:graphicData uri="http://schemas.openxmlformats.org/drawingml/2006/table">
            <a:tbl>
              <a:tblPr>
                <a:tableStyleId>{9B3C75C9-2E1C-4F95-B1AA-29FD2649E573}</a:tableStyleId>
              </a:tblPr>
              <a:tblGrid>
                <a:gridCol w="3648319">
                  <a:extLst>
                    <a:ext uri="{9D8B030D-6E8A-4147-A177-3AD203B41FA5}">
                      <a16:colId xmlns:a16="http://schemas.microsoft.com/office/drawing/2014/main" xmlns="" val="2438505702"/>
                    </a:ext>
                  </a:extLst>
                </a:gridCol>
              </a:tblGrid>
              <a:tr h="989989">
                <a:tc>
                  <a:txBody>
                    <a:bodyPr/>
                    <a:lstStyle/>
                    <a:p>
                      <a:pPr marL="269875" indent="-269875">
                        <a:lnSpc>
                          <a:spcPct val="107000"/>
                        </a:lnSpc>
                        <a:spcBef>
                          <a:spcPts val="1200"/>
                        </a:spcBef>
                        <a:spcAft>
                          <a:spcPts val="0"/>
                        </a:spcAft>
                      </a:pPr>
                      <a:r>
                        <a:rPr lang="en-GB" sz="2000" dirty="0">
                          <a:effectLst/>
                        </a:rPr>
                        <a:t>	The battery now contains less electricity.</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rgbClr val="DBE2EA"/>
                    </a:solidFill>
                  </a:tcPr>
                </a:tc>
                <a:extLst>
                  <a:ext uri="{0D108BD9-81ED-4DB2-BD59-A6C34878D82A}">
                    <a16:rowId xmlns:a16="http://schemas.microsoft.com/office/drawing/2014/main" xmlns="" val="3421951794"/>
                  </a:ext>
                </a:extLst>
              </a:tr>
            </a:tbl>
          </a:graphicData>
        </a:graphic>
      </p:graphicFrame>
    </p:spTree>
    <p:extLst>
      <p:ext uri="{BB962C8B-B14F-4D97-AF65-F5344CB8AC3E}">
        <p14:creationId xmlns:p14="http://schemas.microsoft.com/office/powerpoint/2010/main" val="18886041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8" name="Google Shape;70;p14"/>
          <p:cNvSpPr txBox="1">
            <a:spLocks/>
          </p:cNvSpPr>
          <p:nvPr/>
        </p:nvSpPr>
        <p:spPr>
          <a:xfrm>
            <a:off x="611188" y="1"/>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chemeClr val="tx2"/>
                </a:solidFill>
                <a:latin typeface="+mn-lt"/>
                <a:ea typeface="Futura Medium" charset="0"/>
                <a:cs typeface="Futura Medium" charset="0"/>
              </a:rPr>
              <a:t>NEED TO KNOW</a:t>
            </a:r>
          </a:p>
        </p:txBody>
      </p:sp>
      <p:graphicFrame>
        <p:nvGraphicFramePr>
          <p:cNvPr id="8" name="Table 7">
            <a:extLst>
              <a:ext uri="{FF2B5EF4-FFF2-40B4-BE49-F238E27FC236}">
                <a16:creationId xmlns:a16="http://schemas.microsoft.com/office/drawing/2014/main" xmlns="" id="{3B1F7AD0-9ED9-954A-89F9-606C2D32FF30}"/>
              </a:ext>
            </a:extLst>
          </p:cNvPr>
          <p:cNvGraphicFramePr>
            <a:graphicFrameLocks noGrp="1"/>
          </p:cNvGraphicFramePr>
          <p:nvPr>
            <p:extLst>
              <p:ext uri="{D42A27DB-BD31-4B8C-83A1-F6EECF244321}">
                <p14:modId xmlns:p14="http://schemas.microsoft.com/office/powerpoint/2010/main" val="540169526"/>
              </p:ext>
            </p:extLst>
          </p:nvPr>
        </p:nvGraphicFramePr>
        <p:xfrm>
          <a:off x="1106831" y="1400405"/>
          <a:ext cx="7182402" cy="2926080"/>
        </p:xfrm>
        <a:graphic>
          <a:graphicData uri="http://schemas.openxmlformats.org/drawingml/2006/table">
            <a:tbl>
              <a:tblPr firstRow="1" bandRow="1">
                <a:tableStyleId>{9B3C75C9-2E1C-4F95-B1AA-29FD2649E573}</a:tableStyleId>
              </a:tblPr>
              <a:tblGrid>
                <a:gridCol w="2394134">
                  <a:extLst>
                    <a:ext uri="{9D8B030D-6E8A-4147-A177-3AD203B41FA5}">
                      <a16:colId xmlns:a16="http://schemas.microsoft.com/office/drawing/2014/main" xmlns="" val="2414770356"/>
                    </a:ext>
                  </a:extLst>
                </a:gridCol>
                <a:gridCol w="2394134">
                  <a:extLst>
                    <a:ext uri="{9D8B030D-6E8A-4147-A177-3AD203B41FA5}">
                      <a16:colId xmlns:a16="http://schemas.microsoft.com/office/drawing/2014/main" xmlns="" val="3826872571"/>
                    </a:ext>
                  </a:extLst>
                </a:gridCol>
                <a:gridCol w="2394134">
                  <a:extLst>
                    <a:ext uri="{9D8B030D-6E8A-4147-A177-3AD203B41FA5}">
                      <a16:colId xmlns:a16="http://schemas.microsoft.com/office/drawing/2014/main" xmlns="" val="3713875131"/>
                    </a:ext>
                  </a:extLst>
                </a:gridCol>
              </a:tblGrid>
              <a:tr h="507908">
                <a:tc>
                  <a:txBody>
                    <a:bodyPr/>
                    <a:lstStyle/>
                    <a:p>
                      <a:pPr marL="0" indent="0">
                        <a:buFont typeface="Arial" panose="020B0604020202020204" pitchFamily="34" charset="0"/>
                        <a:buNone/>
                      </a:pPr>
                      <a:r>
                        <a:rPr lang="en-US" sz="1500" b="1" dirty="0">
                          <a:solidFill>
                            <a:srgbClr val="4D4F53"/>
                          </a:solidFill>
                        </a:rPr>
                        <a:t>You will need </a:t>
                      </a:r>
                    </a:p>
                    <a:p>
                      <a:pPr marL="0" indent="0">
                        <a:buFont typeface="Arial" panose="020B0604020202020204" pitchFamily="34" charset="0"/>
                        <a:buNone/>
                      </a:pPr>
                      <a:r>
                        <a:rPr lang="en-US" sz="1500" dirty="0">
                          <a:solidFill>
                            <a:srgbClr val="4D4F53"/>
                          </a:solidFill>
                        </a:rPr>
                        <a:t>—</a:t>
                      </a: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1500" b="1" dirty="0">
                          <a:solidFill>
                            <a:srgbClr val="4D4F53"/>
                          </a:solidFill>
                        </a:rPr>
                        <a:t>Your students will need</a:t>
                      </a:r>
                    </a:p>
                    <a:p>
                      <a:pPr marL="0" indent="0">
                        <a:buFont typeface="Arial" panose="020B0604020202020204" pitchFamily="34" charset="0"/>
                        <a:buNone/>
                      </a:pPr>
                      <a:r>
                        <a:rPr lang="en-US" sz="1500" dirty="0">
                          <a:solidFill>
                            <a:srgbClr val="4D4F53"/>
                          </a:solidFill>
                        </a:rPr>
                        <a:t>— </a:t>
                      </a: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1500" b="1" dirty="0">
                          <a:solidFill>
                            <a:srgbClr val="4D4F53"/>
                          </a:solidFill>
                        </a:rPr>
                        <a:t>Additional information</a:t>
                      </a:r>
                    </a:p>
                    <a:p>
                      <a:pPr marL="0" indent="0">
                        <a:buFont typeface="Arial" panose="020B0604020202020204" pitchFamily="34" charset="0"/>
                        <a:buNone/>
                      </a:pPr>
                      <a:r>
                        <a:rPr lang="en-US" sz="1500" dirty="0">
                          <a:solidFill>
                            <a:srgbClr val="4D4F53"/>
                          </a:solidFill>
                        </a:rPr>
                        <a:t>—</a:t>
                      </a: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xmlns="" val="2966439581"/>
                  </a:ext>
                </a:extLst>
              </a:tr>
              <a:tr h="1926290">
                <a:tc>
                  <a:txBody>
                    <a:bodyPr/>
                    <a:lstStyle/>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a:solidFill>
                            <a:srgbClr val="4D4F53"/>
                          </a:solidFill>
                        </a:rPr>
                        <a:t>This presentation</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a:solidFill>
                            <a:srgbClr val="4D4F53"/>
                          </a:solidFill>
                        </a:rPr>
                        <a:t>Rope loop for demo (ideally speckled)</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err="1">
                          <a:solidFill>
                            <a:srgbClr val="4D4F53"/>
                          </a:solidFill>
                        </a:rPr>
                        <a:t>PhET</a:t>
                      </a:r>
                      <a:r>
                        <a:rPr lang="en-US" sz="1500" dirty="0">
                          <a:solidFill>
                            <a:srgbClr val="4D4F53"/>
                          </a:solidFill>
                        </a:rPr>
                        <a:t> simulation software</a:t>
                      </a: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a:solidFill>
                            <a:srgbClr val="4D4F53"/>
                          </a:solidFill>
                        </a:rPr>
                        <a:t>Worksheets</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a:solidFill>
                            <a:srgbClr val="4D4F53"/>
                          </a:solidFill>
                        </a:rPr>
                        <a:t>Practical: Each group to receive 1 cell, 5 wires, 2 bulbs and 1 voltmeter. </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285750" marR="0" lvl="1" indent="-285750" algn="l" defTabSz="91440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500" dirty="0">
                          <a:solidFill>
                            <a:srgbClr val="4D4F53"/>
                          </a:solidFill>
                        </a:rPr>
                        <a:t>Ideally students will work in pairs, but groups could be up to 4 students. </a:t>
                      </a:r>
                    </a:p>
                    <a:p>
                      <a:pPr marL="285750" lvl="1" indent="-285750" fontAlgn="base">
                        <a:buFont typeface="Arial" panose="020B0604020202020204" pitchFamily="34" charset="0"/>
                        <a:buChar char="•"/>
                      </a:pPr>
                      <a:r>
                        <a:rPr lang="en-US" sz="1500" b="0" i="0" u="none" strike="noStrike" cap="none" dirty="0">
                          <a:solidFill>
                            <a:srgbClr val="4D4F53"/>
                          </a:solidFill>
                          <a:latin typeface="Arial"/>
                          <a:ea typeface="Arial"/>
                          <a:cs typeface="Arial"/>
                          <a:sym typeface="Arial"/>
                        </a:rPr>
                        <a:t>Additional information is provided in the notes for some slides and in the Lesson Plan. </a:t>
                      </a:r>
                    </a:p>
                    <a:p>
                      <a:pPr marL="285750" indent="-285750">
                        <a:buFont typeface="Arial" panose="020B0604020202020204" pitchFamily="34" charset="0"/>
                        <a:buChar char="•"/>
                      </a:pP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xmlns="" val="1929048870"/>
                  </a:ext>
                </a:extLst>
              </a:tr>
            </a:tbl>
          </a:graphicData>
        </a:graphic>
      </p:graphicFrame>
    </p:spTree>
    <p:extLst>
      <p:ext uri="{BB962C8B-B14F-4D97-AF65-F5344CB8AC3E}">
        <p14:creationId xmlns:p14="http://schemas.microsoft.com/office/powerpoint/2010/main" val="185354426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aphicFrame>
        <p:nvGraphicFramePr>
          <p:cNvPr id="11" name="Google Shape;77;p15">
            <a:extLst>
              <a:ext uri="{FF2B5EF4-FFF2-40B4-BE49-F238E27FC236}">
                <a16:creationId xmlns:a16="http://schemas.microsoft.com/office/drawing/2014/main" xmlns="" id="{E8F3A2AE-C155-8B43-8DBA-E46FF8063A9D}"/>
              </a:ext>
            </a:extLst>
          </p:cNvPr>
          <p:cNvGraphicFramePr/>
          <p:nvPr>
            <p:extLst>
              <p:ext uri="{D42A27DB-BD31-4B8C-83A1-F6EECF244321}">
                <p14:modId xmlns:p14="http://schemas.microsoft.com/office/powerpoint/2010/main" val="2734327718"/>
              </p:ext>
            </p:extLst>
          </p:nvPr>
        </p:nvGraphicFramePr>
        <p:xfrm>
          <a:off x="298484" y="962162"/>
          <a:ext cx="8474455" cy="4198751"/>
        </p:xfrm>
        <a:graphic>
          <a:graphicData uri="http://schemas.openxmlformats.org/drawingml/2006/table">
            <a:tbl>
              <a:tblPr>
                <a:noFill/>
                <a:tableStyleId>{9B3C75C9-2E1C-4F95-B1AA-29FD2649E573}</a:tableStyleId>
              </a:tblPr>
              <a:tblGrid>
                <a:gridCol w="781978">
                  <a:extLst>
                    <a:ext uri="{9D8B030D-6E8A-4147-A177-3AD203B41FA5}">
                      <a16:colId xmlns:a16="http://schemas.microsoft.com/office/drawing/2014/main" xmlns="" val="20000"/>
                    </a:ext>
                  </a:extLst>
                </a:gridCol>
                <a:gridCol w="3256735">
                  <a:extLst>
                    <a:ext uri="{9D8B030D-6E8A-4147-A177-3AD203B41FA5}">
                      <a16:colId xmlns:a16="http://schemas.microsoft.com/office/drawing/2014/main" xmlns="" val="20001"/>
                    </a:ext>
                  </a:extLst>
                </a:gridCol>
                <a:gridCol w="4435742">
                  <a:extLst>
                    <a:ext uri="{9D8B030D-6E8A-4147-A177-3AD203B41FA5}">
                      <a16:colId xmlns:a16="http://schemas.microsoft.com/office/drawing/2014/main" xmlns="" val="20002"/>
                    </a:ext>
                  </a:extLst>
                </a:gridCol>
              </a:tblGrid>
              <a:tr h="357067">
                <a:tc>
                  <a:txBody>
                    <a:bodyPr/>
                    <a:lstStyle/>
                    <a:p>
                      <a:pPr marL="0" lvl="0" indent="0" algn="l" rtl="0">
                        <a:spcBef>
                          <a:spcPts val="0"/>
                        </a:spcBef>
                        <a:spcAft>
                          <a:spcPts val="0"/>
                        </a:spcAft>
                        <a:buNone/>
                      </a:pPr>
                      <a:r>
                        <a:rPr lang="en-GB" sz="1200" b="1" spc="100" baseline="0" dirty="0">
                          <a:solidFill>
                            <a:srgbClr val="0098DB"/>
                          </a:solidFill>
                          <a:latin typeface="+mn-lt"/>
                          <a:ea typeface="Palanquin" charset="0"/>
                          <a:cs typeface="Palanquin" charset="0"/>
                          <a:sym typeface="Merriweather"/>
                        </a:rPr>
                        <a:t>TIME </a:t>
                      </a:r>
                    </a:p>
                  </a:txBody>
                  <a:tcPr marL="91425" marR="91425" marT="75558" marB="75558" anchor="ctr">
                    <a:lnL w="19050" cap="flat" cmpd="sng" algn="ctr">
                      <a:noFill/>
                      <a:prstDash val="solid"/>
                      <a:round/>
                      <a:headEnd type="none" w="med" len="med"/>
                      <a:tailEnd type="none" w="med" len="med"/>
                    </a:lnL>
                    <a:lnR w="19050" cap="flat" cmpd="sng" algn="ctr">
                      <a:solidFill>
                        <a:srgbClr val="4D4F53"/>
                      </a:solid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1" i="0" u="none" strike="noStrike" cap="none" spc="100" baseline="0" dirty="0">
                          <a:solidFill>
                            <a:srgbClr val="0098DB"/>
                          </a:solidFill>
                          <a:latin typeface="Arial"/>
                          <a:ea typeface="Palanquin" charset="0"/>
                          <a:cs typeface="Palanquin" charset="0"/>
                          <a:sym typeface="Merriweather"/>
                        </a:rPr>
                        <a:t>ACTIVITY</a:t>
                      </a:r>
                    </a:p>
                  </a:txBody>
                  <a:tcPr marL="91425" marR="91425" marT="75558" marB="75558" anchor="ctr">
                    <a:lnL w="19050" cap="flat" cmpd="sng" algn="ctr">
                      <a:solidFill>
                        <a:srgbClr val="4D4F53"/>
                      </a:solidFill>
                      <a:prstDash val="solid"/>
                      <a:round/>
                      <a:headEnd type="none" w="med" len="med"/>
                      <a:tailEnd type="none" w="med" len="med"/>
                    </a:lnL>
                    <a:lnR w="19050" cap="flat" cmpd="sng" algn="ctr">
                      <a:solidFill>
                        <a:srgbClr val="4D4F53"/>
                      </a:solid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a:spcBef>
                          <a:spcPts val="0"/>
                        </a:spcBef>
                        <a:spcAft>
                          <a:spcPts val="0"/>
                        </a:spcAft>
                        <a:buNone/>
                      </a:pPr>
                      <a:r>
                        <a:rPr lang="en-GB" sz="1200" b="1" spc="100" baseline="0" dirty="0">
                          <a:solidFill>
                            <a:srgbClr val="0098DB"/>
                          </a:solidFill>
                          <a:latin typeface="+mn-lt"/>
                          <a:ea typeface="Palanquin" charset="0"/>
                          <a:cs typeface="Palanquin" charset="0"/>
                          <a:sym typeface="Merriweather"/>
                        </a:rPr>
                        <a:t>DETAIL</a:t>
                      </a:r>
                    </a:p>
                  </a:txBody>
                  <a:tcPr marL="91425" marR="91425" marT="75558" marB="75558" anchor="ctr">
                    <a:lnL w="19050" cap="flat" cmpd="sng" algn="ctr">
                      <a:solidFill>
                        <a:srgbClr val="4D4F53"/>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706243">
                <a:tc>
                  <a:txBody>
                    <a:bodyPr/>
                    <a:lstStyle/>
                    <a:p>
                      <a:pPr marL="0" lvl="0" indent="0" algn="l" rtl="0">
                        <a:lnSpc>
                          <a:spcPct val="100000"/>
                        </a:lnSpc>
                        <a:spcBef>
                          <a:spcPts val="0"/>
                        </a:spcBef>
                        <a:spcAft>
                          <a:spcPts val="0"/>
                        </a:spcAft>
                        <a:buNone/>
                      </a:pPr>
                      <a:r>
                        <a:rPr lang="en-GB" sz="1200" b="0" spc="0" baseline="0" dirty="0">
                          <a:solidFill>
                            <a:srgbClr val="4D4F53"/>
                          </a:solidFill>
                          <a:latin typeface="+mn-lt"/>
                          <a:ea typeface="Palanquin" charset="0"/>
                          <a:cs typeface="Palanquin" charset="0"/>
                          <a:sym typeface="Merriweather"/>
                        </a:rPr>
                        <a:t>10  </a:t>
                      </a:r>
                      <a:r>
                        <a:rPr lang="en-GB" sz="1200" b="0" spc="0" dirty="0">
                          <a:solidFill>
                            <a:srgbClr val="4D4F53"/>
                          </a:solidFill>
                          <a:latin typeface="+mn-lt"/>
                          <a:ea typeface="Palanquin" charset="0"/>
                          <a:cs typeface="Palanquin" charset="0"/>
                          <a:sym typeface="Merriweather"/>
                        </a:rPr>
                        <a:t>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190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spc="100" dirty="0">
                          <a:solidFill>
                            <a:srgbClr val="4D4F53"/>
                          </a:solidFill>
                          <a:latin typeface="+mn-lt"/>
                          <a:ea typeface="Palanquin" charset="0"/>
                          <a:cs typeface="Palanquin" charset="0"/>
                          <a:sym typeface="Merriweather"/>
                        </a:rPr>
                        <a:t>STARTER</a:t>
                      </a: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190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dirty="0">
                          <a:solidFill>
                            <a:srgbClr val="4D4F53"/>
                          </a:solidFill>
                          <a:latin typeface="+mn-lt"/>
                          <a:ea typeface="Palanquin" charset="0"/>
                          <a:cs typeface="Palanquin Light" panose="020B0004020203020204" pitchFamily="34" charset="77"/>
                          <a:sym typeface="Merriweather"/>
                        </a:rPr>
                        <a:t>Interleaved questions</a:t>
                      </a:r>
                      <a:endParaRPr sz="1200" b="0" i="0" dirty="0">
                        <a:solidFill>
                          <a:srgbClr val="4D4F53"/>
                        </a:solidFill>
                        <a:latin typeface="+mn-lt"/>
                        <a:ea typeface="Palanquin" charset="0"/>
                        <a:cs typeface="Palanquin Light" panose="020B0004020203020204" pitchFamily="34" charset="77"/>
                        <a:sym typeface="Merriweather"/>
                      </a:endParaRP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103717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e-DE" sz="1200" b="0" spc="0" baseline="0" dirty="0">
                          <a:solidFill>
                            <a:srgbClr val="4D4F53"/>
                          </a:solidFill>
                          <a:latin typeface="+mn-lt"/>
                          <a:ea typeface="Palanquin" charset="0"/>
                          <a:cs typeface="Palanquin" charset="0"/>
                          <a:sym typeface="Merriweather"/>
                        </a:rPr>
                        <a:t>20 </a:t>
                      </a:r>
                      <a:r>
                        <a:rPr lang="en-GB" sz="1200" b="0" spc="0" baseline="0" dirty="0">
                          <a:solidFill>
                            <a:srgbClr val="4D4F53"/>
                          </a:solidFill>
                          <a:latin typeface="+mn-lt"/>
                          <a:ea typeface="Palanquin" charset="0"/>
                          <a:cs typeface="Palanquin" charset="0"/>
                          <a:sym typeface="Merriweather"/>
                        </a:rPr>
                        <a:t>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i="0" u="none" strike="noStrike" cap="none" spc="100" baseline="0" dirty="0">
                          <a:solidFill>
                            <a:srgbClr val="4D4F53"/>
                          </a:solidFill>
                          <a:latin typeface="+mn-lt"/>
                          <a:ea typeface="Palanquin" charset="0"/>
                          <a:cs typeface="Arial"/>
                          <a:sym typeface="Merriweather"/>
                        </a:rPr>
                        <a:t>1. What is potential difference?</a:t>
                      </a: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
                          <a:srgbClr val="0098DB"/>
                        </a:buClr>
                        <a:buSzPct val="120000"/>
                        <a:buFont typeface=".HiraKakuInterface-W3" charset="-128"/>
                        <a:buChar char="・"/>
                        <a:tabLst/>
                        <a:defRPr/>
                      </a:pPr>
                      <a:r>
                        <a:rPr lang="en-GB" sz="1200" b="0" i="0" u="none" strike="noStrike" cap="none" spc="-50" baseline="0" dirty="0">
                          <a:solidFill>
                            <a:srgbClr val="4D4F53"/>
                          </a:solidFill>
                          <a:latin typeface="Arial"/>
                          <a:ea typeface="Palanquin" charset="0"/>
                          <a:cs typeface="Palanquin Light" panose="020B0004020203020204" pitchFamily="34" charset="77"/>
                          <a:sym typeface="Merriweather"/>
                        </a:rPr>
                        <a:t>Rope loop demo to explain intuitive understanding of potential difference</a:t>
                      </a:r>
                      <a:endParaRPr lang="en-GB" sz="1200" b="0" i="0" spc="-50" baseline="0" dirty="0">
                        <a:solidFill>
                          <a:srgbClr val="4D4F53"/>
                        </a:solidFill>
                        <a:latin typeface="+mn-lt"/>
                        <a:ea typeface="Palanquin" charset="0"/>
                        <a:cs typeface="Palanquin Light" panose="020B0004020203020204" pitchFamily="34" charset="77"/>
                        <a:sym typeface="Merriweather"/>
                      </a:endParaRP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Explanation of the fact that a battery stores energy</a:t>
                      </a:r>
                    </a:p>
                    <a:p>
                      <a:pPr marL="171450" marR="0" lvl="0" indent="-171450" algn="l" defTabSz="914400" rtl="0" eaLnBrk="1" fontAlgn="auto" latinLnBrk="0" hangingPunct="1">
                        <a:lnSpc>
                          <a:spcPct val="100000"/>
                        </a:lnSpc>
                        <a:spcBef>
                          <a:spcPts val="0"/>
                        </a:spcBef>
                        <a:spcAft>
                          <a:spcPts val="0"/>
                        </a:spcAft>
                        <a:buClr>
                          <a:srgbClr val="0098DB"/>
                        </a:buClr>
                        <a:buSzPct val="120000"/>
                        <a:buFont typeface=".HiraKakuInterface-W3" charset="-128"/>
                        <a:buChar char="・"/>
                        <a:tabLst/>
                        <a:defRPr/>
                      </a:pPr>
                      <a:r>
                        <a:rPr lang="en-GB" sz="1200" b="0" i="0" u="none" strike="noStrike" cap="none" spc="-50" baseline="0" dirty="0">
                          <a:solidFill>
                            <a:srgbClr val="4D4F53"/>
                          </a:solidFill>
                          <a:latin typeface="Arial"/>
                          <a:ea typeface="Palanquin" charset="0"/>
                          <a:cs typeface="Palanquin Light" panose="020B0004020203020204" pitchFamily="34" charset="77"/>
                          <a:sym typeface="Merriweather"/>
                        </a:rPr>
                        <a:t>Explanation of how to use a voltmeter</a:t>
                      </a:r>
                      <a:endParaRPr lang="en-GB" sz="1200" b="0" i="0" spc="-50" baseline="0" dirty="0">
                        <a:solidFill>
                          <a:srgbClr val="4D4F53"/>
                        </a:solidFill>
                        <a:latin typeface="+mn-lt"/>
                        <a:ea typeface="Palanquin" charset="0"/>
                        <a:cs typeface="Palanquin Light" panose="020B0004020203020204" pitchFamily="34" charset="77"/>
                        <a:sym typeface="Merriweather"/>
                      </a:endParaRP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Worksheet questions on energy &amp; measuring current/ potential difference</a:t>
                      </a: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1139112">
                <a:tc>
                  <a:txBody>
                    <a:bodyPr/>
                    <a:lstStyle/>
                    <a:p>
                      <a:pPr marL="0" lvl="0" indent="0" algn="l" rtl="0">
                        <a:lnSpc>
                          <a:spcPct val="100000"/>
                        </a:lnSpc>
                        <a:spcBef>
                          <a:spcPts val="0"/>
                        </a:spcBef>
                        <a:spcAft>
                          <a:spcPts val="0"/>
                        </a:spcAft>
                        <a:buNone/>
                      </a:pPr>
                      <a:r>
                        <a:rPr lang="en-GB" sz="1200" b="0" spc="0" baseline="0" noProof="0" dirty="0">
                          <a:solidFill>
                            <a:srgbClr val="4D4F53"/>
                          </a:solidFill>
                          <a:latin typeface="+mn-lt"/>
                          <a:ea typeface="Palanquin" charset="0"/>
                          <a:cs typeface="Palanquin" charset="0"/>
                          <a:sym typeface="Merriweather"/>
                        </a:rPr>
                        <a:t>25 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spc="100" baseline="0" dirty="0">
                          <a:solidFill>
                            <a:srgbClr val="4D4F53"/>
                          </a:solidFill>
                          <a:latin typeface="+mn-lt"/>
                          <a:ea typeface="Palanquin" charset="0"/>
                          <a:cs typeface="Palanquin" charset="0"/>
                          <a:sym typeface="Merriweather"/>
                        </a:rPr>
                        <a:t>2. Measuring potential difference</a:t>
                      </a: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Students build a circuit using a voltmeter and explain their findings of how potential difference is shared between components</a:t>
                      </a: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Teacher to circulate, question and offer individual verbal feedback</a:t>
                      </a: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747933">
                <a:tc>
                  <a:txBody>
                    <a:bodyPr/>
                    <a:lstStyle/>
                    <a:p>
                      <a:pPr marL="0" lvl="0" indent="0" algn="l" rtl="0">
                        <a:lnSpc>
                          <a:spcPct val="100000"/>
                        </a:lnSpc>
                        <a:spcBef>
                          <a:spcPts val="0"/>
                        </a:spcBef>
                        <a:spcAft>
                          <a:spcPts val="0"/>
                        </a:spcAft>
                        <a:buNone/>
                      </a:pPr>
                      <a:r>
                        <a:rPr lang="en-GB" sz="1200" b="0" spc="0" baseline="0" noProof="0" dirty="0">
                          <a:solidFill>
                            <a:srgbClr val="4D4F53"/>
                          </a:solidFill>
                          <a:latin typeface="+mn-lt"/>
                          <a:ea typeface="Palanquin" charset="0"/>
                          <a:cs typeface="Palanquin" charset="0"/>
                          <a:sym typeface="Merriweather"/>
                        </a:rPr>
                        <a:t>5 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spc="100" dirty="0">
                          <a:solidFill>
                            <a:srgbClr val="4D4F53"/>
                          </a:solidFill>
                          <a:latin typeface="+mn-lt"/>
                          <a:ea typeface="Palanquin" charset="0"/>
                          <a:cs typeface="Palanquin" charset="0"/>
                          <a:sym typeface="Merriweather"/>
                        </a:rPr>
                        <a:t>PLENARY</a:t>
                      </a: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l" rtl="0">
                        <a:lnSpc>
                          <a:spcPct val="100000"/>
                        </a:lnSpc>
                        <a:spcBef>
                          <a:spcPts val="0"/>
                        </a:spcBef>
                        <a:spcAft>
                          <a:spcPts val="0"/>
                        </a:spcAft>
                        <a:buClr>
                          <a:srgbClr val="0098DB"/>
                        </a:buClr>
                        <a:buSzPct val="120000"/>
                        <a:buFont typeface=".HiraKakuInterface-W3" charset="-128"/>
                        <a:buChar char="・"/>
                      </a:pPr>
                      <a:r>
                        <a:rPr lang="en-US" sz="1200" b="0" i="0" u="none" strike="noStrike" cap="none" dirty="0">
                          <a:solidFill>
                            <a:srgbClr val="4D4F53"/>
                          </a:solidFill>
                          <a:latin typeface="+mn-lt"/>
                          <a:ea typeface="Palanquin" charset="0"/>
                          <a:cs typeface="Palanquin Light" panose="020B0004020203020204" pitchFamily="34" charset="77"/>
                          <a:sym typeface="Merriweather"/>
                        </a:rPr>
                        <a:t>Thumbs up/sideways/down assessment of learning</a:t>
                      </a: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4D4F5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bl>
          </a:graphicData>
        </a:graphic>
      </p:graphicFrame>
      <p:sp>
        <p:nvSpPr>
          <p:cNvPr id="12" name="Google Shape;70;p14">
            <a:extLst>
              <a:ext uri="{FF2B5EF4-FFF2-40B4-BE49-F238E27FC236}">
                <a16:creationId xmlns:a16="http://schemas.microsoft.com/office/drawing/2014/main" xmlns="" id="{AF953659-B285-124E-B2B9-4B369C372FD1}"/>
              </a:ext>
            </a:extLst>
          </p:cNvPr>
          <p:cNvSpPr txBox="1">
            <a:spLocks/>
          </p:cNvSpPr>
          <p:nvPr/>
        </p:nvSpPr>
        <p:spPr>
          <a:xfrm>
            <a:off x="611188" y="0"/>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rgbClr val="DBE2EA"/>
                </a:solidFill>
                <a:latin typeface="+mn-lt"/>
              </a:rPr>
              <a:t>PLAN</a:t>
            </a:r>
            <a:endParaRPr lang="en-GB" sz="1600" b="1" spc="300" dirty="0">
              <a:solidFill>
                <a:srgbClr val="DBE2EA"/>
              </a:solidFill>
              <a:latin typeface="+mn-lt"/>
              <a:ea typeface="Futura Medium" charset="0"/>
              <a:cs typeface="Futura Medium" charset="0"/>
            </a:endParaRPr>
          </a:p>
        </p:txBody>
      </p:sp>
    </p:spTree>
    <p:extLst>
      <p:ext uri="{BB962C8B-B14F-4D97-AF65-F5344CB8AC3E}">
        <p14:creationId xmlns:p14="http://schemas.microsoft.com/office/powerpoint/2010/main" val="4107812384"/>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3" name="Google Shape;70;p14"/>
          <p:cNvSpPr txBox="1">
            <a:spLocks/>
          </p:cNvSpPr>
          <p:nvPr/>
        </p:nvSpPr>
        <p:spPr>
          <a:xfrm>
            <a:off x="611188" y="2143918"/>
            <a:ext cx="3781425" cy="855663"/>
          </a:xfrm>
          <a:prstGeom prst="rect">
            <a:avLst/>
          </a:prstGeom>
          <a:solidFill>
            <a:schemeClr val="bg2"/>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000" b="1" spc="300" dirty="0">
                <a:solidFill>
                  <a:schemeClr val="tx2"/>
                </a:solidFill>
                <a:latin typeface="+mn-lt"/>
                <a:ea typeface="Futura Medium" charset="0"/>
                <a:cs typeface="Futura Medium" charset="0"/>
              </a:rPr>
              <a:t>POTENTIAL DIFFERENCE </a:t>
            </a:r>
            <a:endParaRPr lang="en-GB" sz="2000" b="1" spc="300" dirty="0" smtClean="0">
              <a:solidFill>
                <a:schemeClr val="tx2"/>
              </a:solidFill>
              <a:latin typeface="+mn-lt"/>
              <a:ea typeface="Futura Medium" charset="0"/>
              <a:cs typeface="Futura Medium" charset="0"/>
            </a:endParaRPr>
          </a:p>
          <a:p>
            <a:pPr algn="ctr"/>
            <a:r>
              <a:rPr lang="en-GB" sz="2000" b="1" spc="300" dirty="0" smtClean="0">
                <a:solidFill>
                  <a:schemeClr val="tx2"/>
                </a:solidFill>
                <a:latin typeface="+mn-lt"/>
                <a:ea typeface="Futura Medium" charset="0"/>
                <a:cs typeface="Futura Medium" charset="0"/>
              </a:rPr>
              <a:t>AND </a:t>
            </a:r>
            <a:r>
              <a:rPr lang="en-GB" sz="2000" b="1" spc="300" dirty="0">
                <a:solidFill>
                  <a:schemeClr val="tx2"/>
                </a:solidFill>
                <a:latin typeface="+mn-lt"/>
                <a:ea typeface="Futura Medium" charset="0"/>
                <a:cs typeface="Futura Medium" charset="0"/>
              </a:rPr>
              <a:t>ENERGY</a:t>
            </a:r>
            <a:endParaRPr lang="en-US" sz="2000" b="1" spc="300" dirty="0">
              <a:solidFill>
                <a:schemeClr val="tx2"/>
              </a:solidFill>
              <a:latin typeface="+mn-lt"/>
              <a:ea typeface="Futura Medium" charset="0"/>
              <a:cs typeface="Futura Medium" charset="0"/>
            </a:endParaRPr>
          </a:p>
        </p:txBody>
      </p:sp>
      <p:sp>
        <p:nvSpPr>
          <p:cNvPr id="2" name="TextBox 1">
            <a:extLst>
              <a:ext uri="{FF2B5EF4-FFF2-40B4-BE49-F238E27FC236}">
                <a16:creationId xmlns:a16="http://schemas.microsoft.com/office/drawing/2014/main" xmlns="" id="{8CB7CF0C-CCF1-423C-B5C5-7B0B5433AF1F}"/>
              </a:ext>
            </a:extLst>
          </p:cNvPr>
          <p:cNvSpPr txBox="1"/>
          <p:nvPr/>
        </p:nvSpPr>
        <p:spPr>
          <a:xfrm>
            <a:off x="4532" y="4679852"/>
            <a:ext cx="6315588" cy="461665"/>
          </a:xfrm>
          <a:prstGeom prst="rect">
            <a:avLst/>
          </a:prstGeom>
          <a:noFill/>
        </p:spPr>
        <p:txBody>
          <a:bodyPr wrap="square" rtlCol="0">
            <a:spAutoFit/>
          </a:bodyPr>
          <a:lstStyle/>
          <a:p>
            <a:fld id="{B4B49AF1-9A2A-4B96-8D09-BD098E35DD53}" type="datetime2">
              <a:rPr lang="en-GB" sz="2400" smtClean="0">
                <a:solidFill>
                  <a:schemeClr val="bg1"/>
                </a:solidFill>
              </a:rPr>
              <a:t>Saturday, 02 January 2021</a:t>
            </a:fld>
            <a:endParaRPr lang="en-GB" sz="2400" dirty="0">
              <a:solidFill>
                <a:schemeClr val="bg1"/>
              </a:solidFill>
            </a:endParaRPr>
          </a:p>
        </p:txBody>
      </p:sp>
    </p:spTree>
    <p:extLst>
      <p:ext uri="{BB962C8B-B14F-4D97-AF65-F5344CB8AC3E}">
        <p14:creationId xmlns:p14="http://schemas.microsoft.com/office/powerpoint/2010/main" val="1116912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 name="Google Shape;70;p14">
            <a:extLst>
              <a:ext uri="{FF2B5EF4-FFF2-40B4-BE49-F238E27FC236}">
                <a16:creationId xmlns:a16="http://schemas.microsoft.com/office/drawing/2014/main" xmlns="" id="{CD754CBE-ED75-D140-B029-2D348097B4B6}"/>
              </a:ext>
            </a:extLst>
          </p:cNvPr>
          <p:cNvSpPr txBox="1">
            <a:spLocks/>
          </p:cNvSpPr>
          <p:nvPr/>
        </p:nvSpPr>
        <p:spPr>
          <a:xfrm>
            <a:off x="611188" y="4481"/>
            <a:ext cx="3781425" cy="592138"/>
          </a:xfrm>
          <a:prstGeom prst="rect">
            <a:avLst/>
          </a:prstGeom>
          <a:solidFill>
            <a:srgbClr val="0098DB"/>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DBE2EA"/>
                </a:solidFill>
                <a:latin typeface="+mn-lt"/>
              </a:rPr>
              <a:t>STARTER</a:t>
            </a:r>
            <a:endParaRPr lang="en-US" sz="1800" b="1" spc="300" dirty="0">
              <a:solidFill>
                <a:srgbClr val="DBE2EA"/>
              </a:solidFill>
              <a:latin typeface="+mn-lt"/>
              <a:ea typeface="Futura Medium" charset="0"/>
              <a:cs typeface="Futura Medium" charset="0"/>
            </a:endParaRPr>
          </a:p>
        </p:txBody>
      </p:sp>
      <p:graphicFrame>
        <p:nvGraphicFramePr>
          <p:cNvPr id="14" name="Tabla 4">
            <a:extLst>
              <a:ext uri="{FF2B5EF4-FFF2-40B4-BE49-F238E27FC236}">
                <a16:creationId xmlns:a16="http://schemas.microsoft.com/office/drawing/2014/main" xmlns="" id="{1A15BF49-4390-3B4B-BB2C-149F10D13162}"/>
              </a:ext>
            </a:extLst>
          </p:cNvPr>
          <p:cNvGraphicFramePr>
            <a:graphicFrameLocks noGrp="1"/>
          </p:cNvGraphicFramePr>
          <p:nvPr>
            <p:extLst>
              <p:ext uri="{D42A27DB-BD31-4B8C-83A1-F6EECF244321}">
                <p14:modId xmlns:p14="http://schemas.microsoft.com/office/powerpoint/2010/main" val="2445113632"/>
              </p:ext>
            </p:extLst>
          </p:nvPr>
        </p:nvGraphicFramePr>
        <p:xfrm>
          <a:off x="3402106" y="259287"/>
          <a:ext cx="979065" cy="335280"/>
        </p:xfrm>
        <a:graphic>
          <a:graphicData uri="http://schemas.openxmlformats.org/drawingml/2006/table">
            <a:tbl>
              <a:tblPr firstRow="1" bandRow="1">
                <a:tableStyleId>{9B3C75C9-2E1C-4F95-B1AA-29FD2649E573}</a:tableStyleId>
              </a:tblPr>
              <a:tblGrid>
                <a:gridCol w="979065">
                  <a:extLst>
                    <a:ext uri="{9D8B030D-6E8A-4147-A177-3AD203B41FA5}">
                      <a16:colId xmlns:a16="http://schemas.microsoft.com/office/drawing/2014/main" xmlns="" val="20000"/>
                    </a:ext>
                  </a:extLst>
                </a:gridCol>
              </a:tblGrid>
              <a:tr h="320400">
                <a:tc>
                  <a:txBody>
                    <a:bodyPr/>
                    <a:lstStyle/>
                    <a:p>
                      <a:pPr marL="0" lvl="0" indent="0" algn="r" rtl="0">
                        <a:lnSpc>
                          <a:spcPct val="100000"/>
                        </a:lnSpc>
                        <a:spcBef>
                          <a:spcPts val="0"/>
                        </a:spcBef>
                        <a:spcAft>
                          <a:spcPts val="0"/>
                        </a:spcAft>
                        <a:buNone/>
                      </a:pPr>
                      <a:r>
                        <a:rPr lang="en-GB" sz="1600" b="1" spc="-80" baseline="0" dirty="0">
                          <a:solidFill>
                            <a:srgbClr val="DBE2EA"/>
                          </a:solidFill>
                          <a:latin typeface="+mn-lt"/>
                          <a:ea typeface="Palanquin" charset="0"/>
                          <a:cs typeface="Palanquin" charset="0"/>
                          <a:sym typeface="Merriweather"/>
                        </a:rPr>
                        <a:t>5 </a:t>
                      </a:r>
                      <a:r>
                        <a:rPr lang="en-GB" sz="1600" b="1" spc="0" dirty="0">
                          <a:solidFill>
                            <a:srgbClr val="DBE2EA"/>
                          </a:solidFill>
                          <a:latin typeface="+mn-lt"/>
                          <a:ea typeface="Palanquin" charset="0"/>
                          <a:cs typeface="Palanquin" charset="0"/>
                          <a:sym typeface="Merriweather"/>
                        </a:rPr>
                        <a:t>mins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617374660"/>
                  </a:ext>
                </a:extLst>
              </a:tr>
            </a:tbl>
          </a:graphicData>
        </a:graphic>
      </p:graphicFrame>
      <p:sp>
        <p:nvSpPr>
          <p:cNvPr id="6" name="TextBox 5">
            <a:extLst>
              <a:ext uri="{FF2B5EF4-FFF2-40B4-BE49-F238E27FC236}">
                <a16:creationId xmlns:a16="http://schemas.microsoft.com/office/drawing/2014/main" xmlns="" id="{C6859C68-B9B8-2F46-816D-D535E155D213}"/>
              </a:ext>
            </a:extLst>
          </p:cNvPr>
          <p:cNvSpPr txBox="1"/>
          <p:nvPr/>
        </p:nvSpPr>
        <p:spPr>
          <a:xfrm>
            <a:off x="495306" y="601947"/>
            <a:ext cx="7912000" cy="646331"/>
          </a:xfrm>
          <a:prstGeom prst="rect">
            <a:avLst/>
          </a:prstGeom>
          <a:noFill/>
        </p:spPr>
        <p:txBody>
          <a:bodyPr wrap="square" numCol="1" rtlCol="0">
            <a:spAutoFit/>
          </a:bodyPr>
          <a:lstStyle/>
          <a:p>
            <a:r>
              <a:rPr lang="en-US" sz="1800" b="1" dirty="0">
                <a:solidFill>
                  <a:srgbClr val="0098DB"/>
                </a:solidFill>
              </a:rPr>
              <a:t>Answer these questions in your book.</a:t>
            </a:r>
          </a:p>
          <a:p>
            <a:r>
              <a:rPr lang="en-US" sz="1800" b="1" dirty="0">
                <a:solidFill>
                  <a:srgbClr val="0098DB"/>
                </a:solidFill>
              </a:rPr>
              <a:t>You do not need to write the question down.</a:t>
            </a:r>
          </a:p>
        </p:txBody>
      </p:sp>
      <p:sp>
        <p:nvSpPr>
          <p:cNvPr id="7" name="Rectangle 6">
            <a:extLst>
              <a:ext uri="{FF2B5EF4-FFF2-40B4-BE49-F238E27FC236}">
                <a16:creationId xmlns:a16="http://schemas.microsoft.com/office/drawing/2014/main" xmlns="" id="{243F647A-98CB-1B46-A2CC-665F8BF2BBC5}"/>
              </a:ext>
            </a:extLst>
          </p:cNvPr>
          <p:cNvSpPr/>
          <p:nvPr/>
        </p:nvSpPr>
        <p:spPr>
          <a:xfrm>
            <a:off x="512326" y="1178420"/>
            <a:ext cx="6386208" cy="4108817"/>
          </a:xfrm>
          <a:prstGeom prst="rect">
            <a:avLst/>
          </a:prstGeom>
        </p:spPr>
        <p:txBody>
          <a:bodyPr wrap="square">
            <a:spAutoFit/>
          </a:bodyPr>
          <a:lstStyle/>
          <a:p>
            <a:pPr marL="457200" indent="-457200">
              <a:spcBef>
                <a:spcPts val="600"/>
              </a:spcBef>
              <a:buFont typeface="+mj-lt"/>
              <a:buAutoNum type="arabicPeriod"/>
            </a:pPr>
            <a:r>
              <a:rPr lang="en-US" sz="1800" dirty="0">
                <a:solidFill>
                  <a:schemeClr val="tx1"/>
                </a:solidFill>
                <a:latin typeface="+mn-lt"/>
              </a:rPr>
              <a:t>What is moving around a circuit when an electric current flows?</a:t>
            </a:r>
          </a:p>
          <a:p>
            <a:pPr marL="457200" indent="-457200">
              <a:spcBef>
                <a:spcPts val="600"/>
              </a:spcBef>
              <a:buFont typeface="+mj-lt"/>
              <a:buAutoNum type="arabicPeriod"/>
            </a:pPr>
            <a:endParaRPr lang="en-US" sz="1800" dirty="0">
              <a:solidFill>
                <a:schemeClr val="tx1"/>
              </a:solidFill>
              <a:latin typeface="+mn-lt"/>
            </a:endParaRPr>
          </a:p>
          <a:p>
            <a:pPr marL="457200" indent="-457200">
              <a:spcBef>
                <a:spcPts val="600"/>
              </a:spcBef>
              <a:buFont typeface="+mj-lt"/>
              <a:buAutoNum type="arabicPeriod"/>
            </a:pPr>
            <a:r>
              <a:rPr lang="en-US" sz="1800" dirty="0">
                <a:solidFill>
                  <a:schemeClr val="tx1"/>
                </a:solidFill>
                <a:latin typeface="+mn-lt"/>
              </a:rPr>
              <a:t>What component is used to measure current? Draw its symbol.</a:t>
            </a:r>
          </a:p>
          <a:p>
            <a:pPr marL="457200" indent="-457200">
              <a:spcBef>
                <a:spcPts val="600"/>
              </a:spcBef>
              <a:buFont typeface="+mj-lt"/>
              <a:buAutoNum type="arabicPeriod"/>
            </a:pPr>
            <a:endParaRPr lang="en-US" sz="1800" dirty="0">
              <a:solidFill>
                <a:schemeClr val="tx1"/>
              </a:solidFill>
              <a:latin typeface="+mn-lt"/>
            </a:endParaRPr>
          </a:p>
          <a:p>
            <a:pPr marL="457200" indent="-457200">
              <a:spcBef>
                <a:spcPts val="600"/>
              </a:spcBef>
              <a:buFont typeface="+mj-lt"/>
              <a:buAutoNum type="arabicPeriod"/>
            </a:pPr>
            <a:r>
              <a:rPr lang="en-US" sz="1800" dirty="0">
                <a:solidFill>
                  <a:schemeClr val="tx1"/>
                </a:solidFill>
                <a:latin typeface="+mn-lt"/>
              </a:rPr>
              <a:t>What happens to current in a circuit if</a:t>
            </a:r>
          </a:p>
          <a:p>
            <a:pPr lvl="1">
              <a:spcBef>
                <a:spcPts val="600"/>
              </a:spcBef>
            </a:pPr>
            <a:r>
              <a:rPr lang="en-US" sz="1800" dirty="0">
                <a:solidFill>
                  <a:schemeClr val="tx1"/>
                </a:solidFill>
                <a:latin typeface="+mn-lt"/>
              </a:rPr>
              <a:t>	a) potential difference of the battery is increased?</a:t>
            </a:r>
          </a:p>
          <a:p>
            <a:pPr lvl="1">
              <a:spcBef>
                <a:spcPts val="600"/>
              </a:spcBef>
            </a:pPr>
            <a:r>
              <a:rPr lang="en-US" sz="1800" dirty="0">
                <a:solidFill>
                  <a:schemeClr val="tx1"/>
                </a:solidFill>
                <a:latin typeface="+mn-lt"/>
              </a:rPr>
              <a:t>	b) resistance of the bulb is increased?</a:t>
            </a:r>
          </a:p>
          <a:p>
            <a:pPr lvl="1">
              <a:spcBef>
                <a:spcPts val="600"/>
              </a:spcBef>
            </a:pPr>
            <a:endParaRPr lang="en-US" sz="1800" dirty="0">
              <a:solidFill>
                <a:schemeClr val="tx1"/>
              </a:solidFill>
              <a:latin typeface="+mn-lt"/>
            </a:endParaRPr>
          </a:p>
          <a:p>
            <a:pPr marL="342900" lvl="1" indent="-342900">
              <a:spcBef>
                <a:spcPts val="600"/>
              </a:spcBef>
              <a:buAutoNum type="arabicPeriod" startAt="4"/>
            </a:pPr>
            <a:r>
              <a:rPr lang="en-US" sz="1800" dirty="0">
                <a:solidFill>
                  <a:schemeClr val="tx1"/>
                </a:solidFill>
                <a:latin typeface="+mn-lt"/>
              </a:rPr>
              <a:t>   What has a battery run out of when it is ‘flat’?</a:t>
            </a:r>
          </a:p>
          <a:p>
            <a:pPr marL="342900" lvl="1" indent="-342900">
              <a:spcBef>
                <a:spcPts val="600"/>
              </a:spcBef>
              <a:buAutoNum type="arabicPeriod" startAt="4"/>
            </a:pPr>
            <a:endParaRPr lang="en-US" sz="1800" dirty="0">
              <a:solidFill>
                <a:schemeClr val="tx1"/>
              </a:solidFill>
              <a:latin typeface="+mn-lt"/>
            </a:endParaRPr>
          </a:p>
        </p:txBody>
      </p:sp>
      <p:sp>
        <p:nvSpPr>
          <p:cNvPr id="2" name="Rectangle 1">
            <a:extLst>
              <a:ext uri="{FF2B5EF4-FFF2-40B4-BE49-F238E27FC236}">
                <a16:creationId xmlns:a16="http://schemas.microsoft.com/office/drawing/2014/main" xmlns="" id="{E5A614A6-BAE5-0D43-8889-6DD1FC91DC52}"/>
              </a:ext>
            </a:extLst>
          </p:cNvPr>
          <p:cNvSpPr/>
          <p:nvPr/>
        </p:nvSpPr>
        <p:spPr>
          <a:xfrm>
            <a:off x="964177" y="1672376"/>
            <a:ext cx="2044149" cy="369332"/>
          </a:xfrm>
          <a:prstGeom prst="rect">
            <a:avLst/>
          </a:prstGeom>
        </p:spPr>
        <p:txBody>
          <a:bodyPr wrap="none">
            <a:spAutoFit/>
          </a:bodyPr>
          <a:lstStyle/>
          <a:p>
            <a:r>
              <a:rPr lang="en-US" sz="1800" dirty="0">
                <a:solidFill>
                  <a:srgbClr val="FF0000"/>
                </a:solidFill>
              </a:rPr>
              <a:t>Electrons / charge</a:t>
            </a:r>
            <a:endParaRPr lang="en-GB" sz="1800" dirty="0">
              <a:solidFill>
                <a:srgbClr val="FF0000"/>
              </a:solidFill>
            </a:endParaRPr>
          </a:p>
        </p:txBody>
      </p:sp>
      <p:sp>
        <p:nvSpPr>
          <p:cNvPr id="8" name="Rectangle 7">
            <a:extLst>
              <a:ext uri="{FF2B5EF4-FFF2-40B4-BE49-F238E27FC236}">
                <a16:creationId xmlns:a16="http://schemas.microsoft.com/office/drawing/2014/main" xmlns="" id="{C6C5851B-708D-F846-969B-DA3566B419A9}"/>
              </a:ext>
            </a:extLst>
          </p:cNvPr>
          <p:cNvSpPr/>
          <p:nvPr/>
        </p:nvSpPr>
        <p:spPr>
          <a:xfrm>
            <a:off x="968658" y="2686376"/>
            <a:ext cx="1120820" cy="369332"/>
          </a:xfrm>
          <a:prstGeom prst="rect">
            <a:avLst/>
          </a:prstGeom>
        </p:spPr>
        <p:txBody>
          <a:bodyPr wrap="none">
            <a:spAutoFit/>
          </a:bodyPr>
          <a:lstStyle/>
          <a:p>
            <a:r>
              <a:rPr lang="en-US" sz="1800" dirty="0">
                <a:solidFill>
                  <a:srgbClr val="FF0000"/>
                </a:solidFill>
              </a:rPr>
              <a:t>Ammeter</a:t>
            </a:r>
            <a:endParaRPr lang="en-GB" sz="1800" dirty="0">
              <a:solidFill>
                <a:srgbClr val="FF0000"/>
              </a:solidFill>
            </a:endParaRPr>
          </a:p>
        </p:txBody>
      </p:sp>
      <p:pic>
        <p:nvPicPr>
          <p:cNvPr id="4" name="Picture 3">
            <a:extLst>
              <a:ext uri="{FF2B5EF4-FFF2-40B4-BE49-F238E27FC236}">
                <a16:creationId xmlns:a16="http://schemas.microsoft.com/office/drawing/2014/main" xmlns="" id="{702AE3BA-9123-9C44-9886-CD57BC43A695}"/>
              </a:ext>
            </a:extLst>
          </p:cNvPr>
          <p:cNvPicPr>
            <a:picLocks noChangeAspect="1"/>
          </p:cNvPicPr>
          <p:nvPr/>
        </p:nvPicPr>
        <p:blipFill>
          <a:blip r:embed="rId3"/>
          <a:stretch>
            <a:fillRect/>
          </a:stretch>
        </p:blipFill>
        <p:spPr>
          <a:xfrm>
            <a:off x="2074708" y="2649296"/>
            <a:ext cx="700997" cy="528822"/>
          </a:xfrm>
          <a:prstGeom prst="rect">
            <a:avLst/>
          </a:prstGeom>
        </p:spPr>
      </p:pic>
      <p:sp>
        <p:nvSpPr>
          <p:cNvPr id="11" name="Rectangle 10">
            <a:extLst>
              <a:ext uri="{FF2B5EF4-FFF2-40B4-BE49-F238E27FC236}">
                <a16:creationId xmlns:a16="http://schemas.microsoft.com/office/drawing/2014/main" xmlns="" id="{076B3334-DF05-724F-9373-6A49AA8AFFEE}"/>
              </a:ext>
            </a:extLst>
          </p:cNvPr>
          <p:cNvSpPr/>
          <p:nvPr/>
        </p:nvSpPr>
        <p:spPr>
          <a:xfrm>
            <a:off x="6480301" y="3486249"/>
            <a:ext cx="1184940" cy="369332"/>
          </a:xfrm>
          <a:prstGeom prst="rect">
            <a:avLst/>
          </a:prstGeom>
        </p:spPr>
        <p:txBody>
          <a:bodyPr wrap="none">
            <a:spAutoFit/>
          </a:bodyPr>
          <a:lstStyle/>
          <a:p>
            <a:r>
              <a:rPr lang="en-US" sz="1800" dirty="0">
                <a:solidFill>
                  <a:srgbClr val="FF0000"/>
                </a:solidFill>
              </a:rPr>
              <a:t>Increases</a:t>
            </a:r>
            <a:endParaRPr lang="en-GB" sz="1800" dirty="0">
              <a:solidFill>
                <a:srgbClr val="FF0000"/>
              </a:solidFill>
            </a:endParaRPr>
          </a:p>
        </p:txBody>
      </p:sp>
      <p:sp>
        <p:nvSpPr>
          <p:cNvPr id="12" name="Rectangle 11">
            <a:extLst>
              <a:ext uri="{FF2B5EF4-FFF2-40B4-BE49-F238E27FC236}">
                <a16:creationId xmlns:a16="http://schemas.microsoft.com/office/drawing/2014/main" xmlns="" id="{A73BB93C-8320-E449-BF5C-EBB9971DF7B3}"/>
              </a:ext>
            </a:extLst>
          </p:cNvPr>
          <p:cNvSpPr/>
          <p:nvPr/>
        </p:nvSpPr>
        <p:spPr>
          <a:xfrm>
            <a:off x="5305924" y="3851856"/>
            <a:ext cx="1287532" cy="369332"/>
          </a:xfrm>
          <a:prstGeom prst="rect">
            <a:avLst/>
          </a:prstGeom>
        </p:spPr>
        <p:txBody>
          <a:bodyPr wrap="none">
            <a:spAutoFit/>
          </a:bodyPr>
          <a:lstStyle/>
          <a:p>
            <a:r>
              <a:rPr lang="en-US" sz="1800" dirty="0">
                <a:solidFill>
                  <a:srgbClr val="FF0000"/>
                </a:solidFill>
              </a:rPr>
              <a:t>Decreases</a:t>
            </a:r>
            <a:endParaRPr lang="en-GB" sz="1800" dirty="0">
              <a:solidFill>
                <a:srgbClr val="FF0000"/>
              </a:solidFill>
            </a:endParaRPr>
          </a:p>
        </p:txBody>
      </p:sp>
      <p:sp>
        <p:nvSpPr>
          <p:cNvPr id="13" name="Rectangle 12">
            <a:extLst>
              <a:ext uri="{FF2B5EF4-FFF2-40B4-BE49-F238E27FC236}">
                <a16:creationId xmlns:a16="http://schemas.microsoft.com/office/drawing/2014/main" xmlns="" id="{43151BB5-F02B-994E-AC4A-086520CF1CB1}"/>
              </a:ext>
            </a:extLst>
          </p:cNvPr>
          <p:cNvSpPr/>
          <p:nvPr/>
        </p:nvSpPr>
        <p:spPr>
          <a:xfrm>
            <a:off x="1055877" y="4777966"/>
            <a:ext cx="915635" cy="369332"/>
          </a:xfrm>
          <a:prstGeom prst="rect">
            <a:avLst/>
          </a:prstGeom>
        </p:spPr>
        <p:txBody>
          <a:bodyPr wrap="none">
            <a:spAutoFit/>
          </a:bodyPr>
          <a:lstStyle/>
          <a:p>
            <a:r>
              <a:rPr lang="en-US" sz="1800" dirty="0">
                <a:solidFill>
                  <a:srgbClr val="FF0000"/>
                </a:solidFill>
              </a:rPr>
              <a:t>Energy</a:t>
            </a:r>
            <a:endParaRPr lang="en-GB" sz="1800" dirty="0">
              <a:solidFill>
                <a:srgbClr val="FF0000"/>
              </a:solidFill>
            </a:endParaRPr>
          </a:p>
        </p:txBody>
      </p:sp>
    </p:spTree>
    <p:extLst>
      <p:ext uri="{BB962C8B-B14F-4D97-AF65-F5344CB8AC3E}">
        <p14:creationId xmlns:p14="http://schemas.microsoft.com/office/powerpoint/2010/main" val="17788777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4" name="Rectangle 3"/>
          <p:cNvSpPr/>
          <p:nvPr/>
        </p:nvSpPr>
        <p:spPr>
          <a:xfrm>
            <a:off x="611188" y="1977609"/>
            <a:ext cx="3004848" cy="1015663"/>
          </a:xfrm>
          <a:prstGeom prst="rect">
            <a:avLst/>
          </a:prstGeom>
        </p:spPr>
        <p:txBody>
          <a:bodyPr wrap="square">
            <a:spAutoFit/>
          </a:bodyPr>
          <a:lstStyle/>
          <a:p>
            <a:pPr lvl="0">
              <a:buSzPts val="1600"/>
            </a:pPr>
            <a:r>
              <a:rPr lang="en-US" sz="2000" b="1" dirty="0">
                <a:solidFill>
                  <a:schemeClr val="accent1"/>
                </a:solidFill>
                <a:latin typeface="+mn-lt"/>
                <a:ea typeface="Futura Medium" charset="0"/>
                <a:cs typeface="Palanquin" panose="020B0004020203020204" pitchFamily="34" charset="77"/>
                <a:sym typeface="Merriweather"/>
              </a:rPr>
              <a:t>1.</a:t>
            </a:r>
          </a:p>
          <a:p>
            <a:pPr lvl="0">
              <a:buSzPts val="1600"/>
            </a:pPr>
            <a:r>
              <a:rPr lang="en-US" sz="2000" dirty="0">
                <a:solidFill>
                  <a:schemeClr val="tx2"/>
                </a:solidFill>
                <a:latin typeface="+mn-lt"/>
                <a:cs typeface="Palanquin" panose="020B0004020203020204" pitchFamily="34" charset="77"/>
                <a:sym typeface="Merriweather"/>
              </a:rPr>
              <a:t>Understand potential difference</a:t>
            </a:r>
          </a:p>
        </p:txBody>
      </p:sp>
      <p:sp>
        <p:nvSpPr>
          <p:cNvPr id="5" name="Google Shape;70;p14"/>
          <p:cNvSpPr txBox="1">
            <a:spLocks/>
          </p:cNvSpPr>
          <p:nvPr/>
        </p:nvSpPr>
        <p:spPr>
          <a:xfrm>
            <a:off x="611188" y="-1"/>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6" name="Rectangle 1">
            <a:extLst>
              <a:ext uri="{FF2B5EF4-FFF2-40B4-BE49-F238E27FC236}">
                <a16:creationId xmlns:a16="http://schemas.microsoft.com/office/drawing/2014/main" xmlns="" id="{45772849-EE32-AC40-9EDB-F5ABE916B746}"/>
              </a:ext>
            </a:extLst>
          </p:cNvPr>
          <p:cNvSpPr/>
          <p:nvPr/>
        </p:nvSpPr>
        <p:spPr>
          <a:xfrm>
            <a:off x="4751388" y="1977609"/>
            <a:ext cx="3087919" cy="1015663"/>
          </a:xfrm>
          <a:prstGeom prst="rect">
            <a:avLst/>
          </a:prstGeom>
        </p:spPr>
        <p:txBody>
          <a:bodyPr wrap="square">
            <a:spAutoFit/>
          </a:bodyPr>
          <a:lstStyle/>
          <a:p>
            <a:pPr>
              <a:buSzPts val="1600"/>
            </a:pPr>
            <a:r>
              <a:rPr lang="en-US" sz="2000" b="1" dirty="0">
                <a:solidFill>
                  <a:schemeClr val="accent2"/>
                </a:solidFill>
                <a:latin typeface="+mn-lt"/>
                <a:ea typeface="Futura Medium" charset="0"/>
                <a:cs typeface="Palanquin" panose="020B0004020203020204" pitchFamily="34" charset="77"/>
                <a:sym typeface="Merriweather"/>
              </a:rPr>
              <a:t>2.</a:t>
            </a:r>
            <a:endParaRPr lang="en-US" sz="2000" dirty="0">
              <a:solidFill>
                <a:schemeClr val="accent2"/>
              </a:solidFill>
              <a:latin typeface="+mn-lt"/>
              <a:ea typeface="Futura Medium" charset="0"/>
              <a:cs typeface="Palanquin" panose="020B0004020203020204" pitchFamily="34" charset="77"/>
              <a:sym typeface="Merriweather"/>
            </a:endParaRPr>
          </a:p>
          <a:p>
            <a:pPr lvl="0">
              <a:buSzPts val="1600"/>
            </a:pPr>
            <a:r>
              <a:rPr lang="en-US" sz="2000" dirty="0">
                <a:solidFill>
                  <a:schemeClr val="tx2"/>
                </a:solidFill>
                <a:latin typeface="+mn-lt"/>
                <a:cs typeface="Palanquin" panose="020B0004020203020204" pitchFamily="34" charset="77"/>
                <a:sym typeface="Merriweather"/>
              </a:rPr>
              <a:t>Measure potential difference</a:t>
            </a:r>
            <a:endParaRPr lang="en-GB" sz="2000" dirty="0">
              <a:solidFill>
                <a:schemeClr val="tx2"/>
              </a:solidFill>
              <a:latin typeface="+mn-lt"/>
              <a:cs typeface="Palanquin" panose="020B0004020203020204" pitchFamily="34" charset="77"/>
              <a:sym typeface="Merriweather"/>
            </a:endParaRPr>
          </a:p>
        </p:txBody>
      </p:sp>
    </p:spTree>
    <p:extLst>
      <p:ext uri="{BB962C8B-B14F-4D97-AF65-F5344CB8AC3E}">
        <p14:creationId xmlns:p14="http://schemas.microsoft.com/office/powerpoint/2010/main" val="374807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5" name="Google Shape;70;p14"/>
          <p:cNvSpPr txBox="1">
            <a:spLocks/>
          </p:cNvSpPr>
          <p:nvPr/>
        </p:nvSpPr>
        <p:spPr>
          <a:xfrm>
            <a:off x="611188" y="-1"/>
            <a:ext cx="3781425" cy="592138"/>
          </a:xfrm>
          <a:prstGeom prst="rect">
            <a:avLst/>
          </a:prstGeom>
          <a:solidFill>
            <a:schemeClr val="accent1"/>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7" name="Rectangle 6"/>
          <p:cNvSpPr/>
          <p:nvPr/>
        </p:nvSpPr>
        <p:spPr>
          <a:xfrm>
            <a:off x="611188" y="1977609"/>
            <a:ext cx="2984067" cy="1015663"/>
          </a:xfrm>
          <a:prstGeom prst="rect">
            <a:avLst/>
          </a:prstGeom>
        </p:spPr>
        <p:txBody>
          <a:bodyPr wrap="square">
            <a:spAutoFit/>
          </a:bodyPr>
          <a:lstStyle/>
          <a:p>
            <a:pPr lvl="0">
              <a:buSzPts val="1600"/>
            </a:pPr>
            <a:r>
              <a:rPr lang="en-US" sz="2000" b="1" dirty="0">
                <a:solidFill>
                  <a:schemeClr val="accent1"/>
                </a:solidFill>
                <a:latin typeface="+mn-lt"/>
                <a:ea typeface="Futura Medium" charset="0"/>
                <a:cs typeface="Palanquin" panose="020B0004020203020204" pitchFamily="34" charset="77"/>
                <a:sym typeface="Merriweather"/>
              </a:rPr>
              <a:t>1.</a:t>
            </a:r>
          </a:p>
          <a:p>
            <a:pPr lvl="0">
              <a:buSzPts val="1600"/>
            </a:pPr>
            <a:r>
              <a:rPr lang="en-US" sz="2000" dirty="0">
                <a:solidFill>
                  <a:schemeClr val="tx2"/>
                </a:solidFill>
                <a:latin typeface="+mn-lt"/>
                <a:cs typeface="Palanquin" panose="020B0004020203020204" pitchFamily="34" charset="77"/>
                <a:sym typeface="Merriweather"/>
              </a:rPr>
              <a:t>Understand potential difference</a:t>
            </a:r>
          </a:p>
        </p:txBody>
      </p:sp>
      <p:sp>
        <p:nvSpPr>
          <p:cNvPr id="8" name="Rectangle 1">
            <a:extLst>
              <a:ext uri="{FF2B5EF4-FFF2-40B4-BE49-F238E27FC236}">
                <a16:creationId xmlns:a16="http://schemas.microsoft.com/office/drawing/2014/main" xmlns="" id="{7CB34D9D-920C-4A19-8AE1-73A51761506E}"/>
              </a:ext>
            </a:extLst>
          </p:cNvPr>
          <p:cNvSpPr/>
          <p:nvPr/>
        </p:nvSpPr>
        <p:spPr>
          <a:xfrm>
            <a:off x="4751388" y="1977609"/>
            <a:ext cx="3232885" cy="1015663"/>
          </a:xfrm>
          <a:prstGeom prst="rect">
            <a:avLst/>
          </a:prstGeom>
        </p:spPr>
        <p:txBody>
          <a:bodyPr wrap="square">
            <a:spAutoFit/>
          </a:bodyPr>
          <a:lstStyle/>
          <a:p>
            <a:pPr>
              <a:buSzPts val="1600"/>
            </a:pPr>
            <a:r>
              <a:rPr lang="en-US" sz="2000" b="1" dirty="0">
                <a:solidFill>
                  <a:schemeClr val="bg1">
                    <a:lumMod val="50000"/>
                  </a:schemeClr>
                </a:solidFill>
                <a:latin typeface="+mn-lt"/>
                <a:ea typeface="Futura Medium" charset="0"/>
                <a:cs typeface="Palanquin" panose="020B0004020203020204" pitchFamily="34" charset="77"/>
                <a:sym typeface="Merriweather"/>
              </a:rPr>
              <a:t>2.</a:t>
            </a:r>
            <a:endParaRPr lang="en-US" sz="2000" dirty="0">
              <a:solidFill>
                <a:schemeClr val="bg1">
                  <a:lumMod val="50000"/>
                </a:schemeClr>
              </a:solidFill>
              <a:latin typeface="+mn-lt"/>
              <a:ea typeface="Futura Medium" charset="0"/>
              <a:cs typeface="Palanquin" panose="020B0004020203020204" pitchFamily="34" charset="77"/>
              <a:sym typeface="Merriweather"/>
            </a:endParaRPr>
          </a:p>
          <a:p>
            <a:pPr lvl="0">
              <a:buSzPts val="1600"/>
            </a:pPr>
            <a:r>
              <a:rPr lang="en-US" sz="2000" dirty="0">
                <a:solidFill>
                  <a:schemeClr val="bg1">
                    <a:lumMod val="50000"/>
                  </a:schemeClr>
                </a:solidFill>
                <a:latin typeface="+mn-lt"/>
                <a:cs typeface="Palanquin" panose="020B0004020203020204" pitchFamily="34" charset="77"/>
                <a:sym typeface="Merriweather"/>
              </a:rPr>
              <a:t>Measuring potential difference</a:t>
            </a:r>
            <a:endParaRPr lang="en-GB" sz="2000" dirty="0">
              <a:solidFill>
                <a:schemeClr val="bg1">
                  <a:lumMod val="50000"/>
                </a:schemeClr>
              </a:solidFill>
              <a:latin typeface="+mn-lt"/>
              <a:cs typeface="Palanquin" panose="020B0004020203020204" pitchFamily="34" charset="77"/>
              <a:sym typeface="Merriweather"/>
            </a:endParaRPr>
          </a:p>
        </p:txBody>
      </p:sp>
    </p:spTree>
    <p:extLst>
      <p:ext uri="{BB962C8B-B14F-4D97-AF65-F5344CB8AC3E}">
        <p14:creationId xmlns:p14="http://schemas.microsoft.com/office/powerpoint/2010/main" val="997853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F40D693-0C44-C34F-909D-4AA4F8435EDC}"/>
              </a:ext>
            </a:extLst>
          </p:cNvPr>
          <p:cNvPicPr>
            <a:picLocks noChangeAspect="1"/>
          </p:cNvPicPr>
          <p:nvPr/>
        </p:nvPicPr>
        <p:blipFill>
          <a:blip r:embed="rId3"/>
          <a:stretch>
            <a:fillRect/>
          </a:stretch>
        </p:blipFill>
        <p:spPr>
          <a:xfrm flipH="1">
            <a:off x="959266" y="2073284"/>
            <a:ext cx="1549400" cy="1600200"/>
          </a:xfrm>
          <a:prstGeom prst="rect">
            <a:avLst/>
          </a:prstGeom>
        </p:spPr>
      </p:pic>
      <p:pic>
        <p:nvPicPr>
          <p:cNvPr id="7" name="Picture 6">
            <a:extLst>
              <a:ext uri="{FF2B5EF4-FFF2-40B4-BE49-F238E27FC236}">
                <a16:creationId xmlns:a16="http://schemas.microsoft.com/office/drawing/2014/main" xmlns="" id="{EEC95A70-7A77-A44D-8D53-8DD6ACC7A112}"/>
              </a:ext>
            </a:extLst>
          </p:cNvPr>
          <p:cNvPicPr>
            <a:picLocks noChangeAspect="1"/>
          </p:cNvPicPr>
          <p:nvPr/>
        </p:nvPicPr>
        <p:blipFill>
          <a:blip r:embed="rId3"/>
          <a:stretch>
            <a:fillRect/>
          </a:stretch>
        </p:blipFill>
        <p:spPr>
          <a:xfrm>
            <a:off x="6626352" y="1985497"/>
            <a:ext cx="1549400" cy="1600200"/>
          </a:xfrm>
          <a:prstGeom prst="rect">
            <a:avLst/>
          </a:prstGeom>
        </p:spPr>
      </p:pic>
      <p:pic>
        <p:nvPicPr>
          <p:cNvPr id="2" name="Picture 1">
            <a:extLst>
              <a:ext uri="{FF2B5EF4-FFF2-40B4-BE49-F238E27FC236}">
                <a16:creationId xmlns:a16="http://schemas.microsoft.com/office/drawing/2014/main" xmlns="" id="{237214D1-903B-BD46-B490-361BE102A483}"/>
              </a:ext>
            </a:extLst>
          </p:cNvPr>
          <p:cNvPicPr>
            <a:picLocks noChangeAspect="1"/>
          </p:cNvPicPr>
          <p:nvPr/>
        </p:nvPicPr>
        <p:blipFill rotWithShape="1">
          <a:blip r:embed="rId4"/>
          <a:srcRect b="13430"/>
          <a:stretch/>
        </p:blipFill>
        <p:spPr>
          <a:xfrm flipH="1">
            <a:off x="2234126" y="1033746"/>
            <a:ext cx="4590403" cy="1964779"/>
          </a:xfrm>
          <a:prstGeom prst="rect">
            <a:avLst/>
          </a:prstGeom>
        </p:spPr>
      </p:pic>
      <p:sp>
        <p:nvSpPr>
          <p:cNvPr id="9" name="Rectangle 8"/>
          <p:cNvSpPr/>
          <p:nvPr/>
        </p:nvSpPr>
        <p:spPr>
          <a:xfrm>
            <a:off x="505638" y="315139"/>
            <a:ext cx="5213287" cy="553998"/>
          </a:xfrm>
          <a:prstGeom prst="rect">
            <a:avLst/>
          </a:prstGeom>
        </p:spPr>
        <p:txBody>
          <a:bodyPr wrap="none">
            <a:spAutoFit/>
          </a:bodyPr>
          <a:lstStyle/>
          <a:p>
            <a:pPr lvl="0">
              <a:defRPr/>
            </a:pPr>
            <a:r>
              <a:rPr lang="en-US" sz="3000" b="1" dirty="0">
                <a:solidFill>
                  <a:schemeClr val="accent1"/>
                </a:solidFill>
                <a:latin typeface="+mn-lt"/>
                <a:ea typeface="Futura Medium" charset="0"/>
                <a:cs typeface="Futura Medium" charset="0"/>
              </a:rPr>
              <a:t>Why is this student wrong?</a:t>
            </a:r>
            <a:endParaRPr lang="es-MX" sz="3000" b="1" dirty="0">
              <a:solidFill>
                <a:schemeClr val="accent1"/>
              </a:solidFill>
              <a:latin typeface="+mn-lt"/>
            </a:endParaRPr>
          </a:p>
        </p:txBody>
      </p:sp>
      <p:sp>
        <p:nvSpPr>
          <p:cNvPr id="5" name="TextBox 4">
            <a:extLst>
              <a:ext uri="{FF2B5EF4-FFF2-40B4-BE49-F238E27FC236}">
                <a16:creationId xmlns:a16="http://schemas.microsoft.com/office/drawing/2014/main" xmlns="" id="{20ED07A7-1F4B-374F-BF48-BEC44C2D1020}"/>
              </a:ext>
            </a:extLst>
          </p:cNvPr>
          <p:cNvSpPr txBox="1"/>
          <p:nvPr/>
        </p:nvSpPr>
        <p:spPr>
          <a:xfrm>
            <a:off x="2429365" y="1278427"/>
            <a:ext cx="4474464" cy="1200329"/>
          </a:xfrm>
          <a:prstGeom prst="rect">
            <a:avLst/>
          </a:prstGeom>
          <a:noFill/>
        </p:spPr>
        <p:txBody>
          <a:bodyPr wrap="square" rtlCol="0">
            <a:spAutoFit/>
          </a:bodyPr>
          <a:lstStyle/>
          <a:p>
            <a:r>
              <a:rPr lang="en-GB" sz="1800" dirty="0"/>
              <a:t>A battery stores charge.</a:t>
            </a:r>
          </a:p>
          <a:p>
            <a:r>
              <a:rPr lang="en-GB" sz="1800" dirty="0"/>
              <a:t>When a circuit is switched on, electrons come out of the battery.</a:t>
            </a:r>
          </a:p>
          <a:p>
            <a:r>
              <a:rPr lang="en-GB" sz="1800" dirty="0"/>
              <a:t>This is what causes current to flow.</a:t>
            </a:r>
          </a:p>
        </p:txBody>
      </p:sp>
      <p:pic>
        <p:nvPicPr>
          <p:cNvPr id="8" name="Picture 7">
            <a:extLst>
              <a:ext uri="{FF2B5EF4-FFF2-40B4-BE49-F238E27FC236}">
                <a16:creationId xmlns:a16="http://schemas.microsoft.com/office/drawing/2014/main" xmlns="" id="{338304F3-A2A1-C44F-9785-89A1D2616917}"/>
              </a:ext>
            </a:extLst>
          </p:cNvPr>
          <p:cNvPicPr>
            <a:picLocks noChangeAspect="1"/>
          </p:cNvPicPr>
          <p:nvPr/>
        </p:nvPicPr>
        <p:blipFill rotWithShape="1">
          <a:blip r:embed="rId4"/>
          <a:srcRect b="13430"/>
          <a:stretch/>
        </p:blipFill>
        <p:spPr>
          <a:xfrm flipV="1">
            <a:off x="2234125" y="2998525"/>
            <a:ext cx="4590403" cy="1964779"/>
          </a:xfrm>
          <a:prstGeom prst="rect">
            <a:avLst/>
          </a:prstGeom>
        </p:spPr>
      </p:pic>
      <p:sp>
        <p:nvSpPr>
          <p:cNvPr id="10" name="TextBox 9">
            <a:extLst>
              <a:ext uri="{FF2B5EF4-FFF2-40B4-BE49-F238E27FC236}">
                <a16:creationId xmlns:a16="http://schemas.microsoft.com/office/drawing/2014/main" xmlns="" id="{804C9296-9799-0741-892D-6612FC554911}"/>
              </a:ext>
            </a:extLst>
          </p:cNvPr>
          <p:cNvSpPr txBox="1"/>
          <p:nvPr/>
        </p:nvSpPr>
        <p:spPr>
          <a:xfrm>
            <a:off x="2508666" y="3417493"/>
            <a:ext cx="4474464" cy="1477328"/>
          </a:xfrm>
          <a:prstGeom prst="rect">
            <a:avLst/>
          </a:prstGeom>
          <a:noFill/>
        </p:spPr>
        <p:txBody>
          <a:bodyPr wrap="square" rtlCol="0">
            <a:spAutoFit/>
          </a:bodyPr>
          <a:lstStyle/>
          <a:p>
            <a:r>
              <a:rPr lang="en-GB" sz="1800" dirty="0"/>
              <a:t>A battery stores </a:t>
            </a:r>
            <a:r>
              <a:rPr lang="en-GB" sz="1800" b="1" u="sng" dirty="0"/>
              <a:t>energy</a:t>
            </a:r>
            <a:r>
              <a:rPr lang="en-GB" sz="1800" dirty="0"/>
              <a:t>.</a:t>
            </a:r>
          </a:p>
          <a:p>
            <a:r>
              <a:rPr lang="en-GB" sz="1800" dirty="0"/>
              <a:t>When a circuit is switched on, </a:t>
            </a:r>
            <a:r>
              <a:rPr lang="en-GB" sz="1800" b="1" u="sng" dirty="0"/>
              <a:t>electrons already in the circuit are caused to move</a:t>
            </a:r>
            <a:r>
              <a:rPr lang="en-GB" sz="1800" dirty="0"/>
              <a:t>.</a:t>
            </a:r>
          </a:p>
          <a:p>
            <a:r>
              <a:rPr lang="en-GB" sz="1800" dirty="0"/>
              <a:t>This is what causes current to flow.</a:t>
            </a:r>
          </a:p>
        </p:txBody>
      </p:sp>
    </p:spTree>
    <p:extLst>
      <p:ext uri="{BB962C8B-B14F-4D97-AF65-F5344CB8AC3E}">
        <p14:creationId xmlns:p14="http://schemas.microsoft.com/office/powerpoint/2010/main" val="2892188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Paradigm">
  <a:themeElements>
    <a:clrScheme name="Custom 1">
      <a:dk1>
        <a:srgbClr val="31394D"/>
      </a:dk1>
      <a:lt1>
        <a:srgbClr val="FFFFFF"/>
      </a:lt1>
      <a:dk2>
        <a:srgbClr val="0098DB"/>
      </a:dk2>
      <a:lt2>
        <a:srgbClr val="DBE2E9"/>
      </a:lt2>
      <a:accent1>
        <a:srgbClr val="FFA02F"/>
      </a:accent1>
      <a:accent2>
        <a:srgbClr val="E59AAA"/>
      </a:accent2>
      <a:accent3>
        <a:srgbClr val="FADA63"/>
      </a:accent3>
      <a:accent4>
        <a:srgbClr val="A0CFEB"/>
      </a:accent4>
      <a:accent5>
        <a:srgbClr val="72CE9B"/>
      </a:accent5>
      <a:accent6>
        <a:srgbClr val="72CE9B"/>
      </a:accent6>
      <a:hlink>
        <a:srgbClr val="72CE9B"/>
      </a:hlink>
      <a:folHlink>
        <a:srgbClr val="72CE9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22057</TotalTime>
  <Words>2789</Words>
  <Application>Microsoft Office PowerPoint</Application>
  <PresentationFormat>On-screen Show (16:9)</PresentationFormat>
  <Paragraphs>273</Paragraphs>
  <Slides>23</Slides>
  <Notes>23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23</vt:i4>
      </vt:variant>
    </vt:vector>
  </HeadingPairs>
  <TitlesOfParts>
    <vt:vector size="35" baseType="lpstr">
      <vt:lpstr>.AppleSystemUIFont</vt:lpstr>
      <vt:lpstr>.HiraKakuInterface-W3</vt:lpstr>
      <vt:lpstr>Arial</vt:lpstr>
      <vt:lpstr>ArialMT</vt:lpstr>
      <vt:lpstr>Calibri</vt:lpstr>
      <vt:lpstr>Futura Medium</vt:lpstr>
      <vt:lpstr>Merriweather</vt:lpstr>
      <vt:lpstr>Palanquin</vt:lpstr>
      <vt:lpstr>Palanquin Light</vt:lpstr>
      <vt:lpstr>Roboto</vt:lpstr>
      <vt:lpstr>Times New Roman</vt:lpstr>
      <vt:lpstr>Paradigm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Teacher instructions</dc:title>
  <dc:creator>Ariel Bothen</dc:creator>
  <cp:lastModifiedBy>Kathryn Atherton</cp:lastModifiedBy>
  <cp:revision>421</cp:revision>
  <cp:lastPrinted>2019-07-18T15:57:08Z</cp:lastPrinted>
  <dcterms:modified xsi:type="dcterms:W3CDTF">2021-01-02T23:02:39Z</dcterms:modified>
</cp:coreProperties>
</file>