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28"/>
  </p:notesMasterIdLst>
  <p:sldIdLst>
    <p:sldId id="313" r:id="rId2"/>
    <p:sldId id="329" r:id="rId3"/>
    <p:sldId id="282" r:id="rId4"/>
    <p:sldId id="286" r:id="rId5"/>
    <p:sldId id="284" r:id="rId6"/>
    <p:sldId id="289" r:id="rId7"/>
    <p:sldId id="287" r:id="rId8"/>
    <p:sldId id="290" r:id="rId9"/>
    <p:sldId id="318" r:id="rId10"/>
    <p:sldId id="319" r:id="rId11"/>
    <p:sldId id="326" r:id="rId12"/>
    <p:sldId id="317" r:id="rId13"/>
    <p:sldId id="325" r:id="rId14"/>
    <p:sldId id="320" r:id="rId15"/>
    <p:sldId id="311" r:id="rId16"/>
    <p:sldId id="321" r:id="rId17"/>
    <p:sldId id="327" r:id="rId18"/>
    <p:sldId id="328" r:id="rId19"/>
    <p:sldId id="293" r:id="rId20"/>
    <p:sldId id="295" r:id="rId21"/>
    <p:sldId id="322" r:id="rId22"/>
    <p:sldId id="316" r:id="rId23"/>
    <p:sldId id="323" r:id="rId24"/>
    <p:sldId id="324" r:id="rId25"/>
    <p:sldId id="315" r:id="rId26"/>
    <p:sldId id="300" r:id="rId27"/>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484" userDrawn="1">
          <p15:clr>
            <a:srgbClr val="A4A3A4"/>
          </p15:clr>
        </p15:guide>
        <p15:guide id="2" pos="2880">
          <p15:clr>
            <a:srgbClr val="A4A3A4"/>
          </p15:clr>
        </p15:guide>
        <p15:guide id="3" orient="horz" pos="2573" userDrawn="1">
          <p15:clr>
            <a:srgbClr val="A4A3A4"/>
          </p15:clr>
        </p15:guide>
        <p15:guide id="5" pos="385" userDrawn="1">
          <p15:clr>
            <a:srgbClr val="A4A3A4"/>
          </p15:clr>
        </p15:guide>
        <p15:guide id="6" pos="5375" userDrawn="1">
          <p15:clr>
            <a:srgbClr val="A4A3A4"/>
          </p15:clr>
        </p15:guide>
        <p15:guide id="7" pos="2767" userDrawn="1">
          <p15:clr>
            <a:srgbClr val="A4A3A4"/>
          </p15:clr>
        </p15:guide>
        <p15:guide id="8" pos="2993" userDrawn="1">
          <p15:clr>
            <a:srgbClr val="A4A3A4"/>
          </p15:clr>
        </p15:guide>
        <p15:guide id="9" orient="horz" pos="940" userDrawn="1">
          <p15:clr>
            <a:srgbClr val="A4A3A4"/>
          </p15:clr>
        </p15:guide>
        <p15:guide id="10" orient="horz" pos="1620" userDrawn="1">
          <p15:clr>
            <a:srgbClr val="A4A3A4"/>
          </p15:clr>
        </p15:guide>
        <p15:guide id="11" pos="1565" userDrawn="1">
          <p15:clr>
            <a:srgbClr val="A4A3A4"/>
          </p15:clr>
        </p15:guide>
        <p15:guide id="12" pos="1451" userDrawn="1">
          <p15:clr>
            <a:srgbClr val="A4A3A4"/>
          </p15:clr>
        </p15:guide>
        <p15:guide id="13" pos="1678" userDrawn="1">
          <p15:clr>
            <a:srgbClr val="A4A3A4"/>
          </p15:clr>
        </p15:guide>
        <p15:guide id="14" pos="4195" userDrawn="1">
          <p15:clr>
            <a:srgbClr val="A4A3A4"/>
          </p15:clr>
        </p15:guide>
        <p15:guide id="15" pos="4082" userDrawn="1">
          <p15:clr>
            <a:srgbClr val="A4A3A4"/>
          </p15:clr>
        </p15:guide>
        <p15:guide id="16" pos="4309" userDrawn="1">
          <p15:clr>
            <a:srgbClr val="A4A3A4"/>
          </p15:clr>
        </p15:guide>
        <p15:guide id="17" orient="horz" pos="2867" userDrawn="1">
          <p15:clr>
            <a:srgbClr val="A4A3A4"/>
          </p15:clr>
        </p15:guide>
        <p15:guide id="18" orient="horz" pos="373" userDrawn="1">
          <p15:clr>
            <a:srgbClr val="A4A3A4"/>
          </p15:clr>
        </p15:guide>
        <p15:guide id="19" orient="horz" pos="1756" userDrawn="1">
          <p15:clr>
            <a:srgbClr val="A4A3A4"/>
          </p15:clr>
        </p15:guide>
        <p15:guide id="20" orient="horz" pos="2300" userDrawn="1">
          <p15:clr>
            <a:srgbClr val="A4A3A4"/>
          </p15:clr>
        </p15:guide>
        <p15:guide id="21" orient="horz" pos="66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iel Bothen" initials="AB" lastIdx="1" clrIdx="0"/>
  <p:cmAuthor id="2" name="Frances Richardson" initials="FR" lastIdx="1" clrIdx="1"/>
  <p:cmAuthor id="3" name="Raj Chande" initials="RC" lastIdx="9" clrIdx="2">
    <p:extLst>
      <p:ext uri="{19B8F6BF-5375-455C-9EA6-DF929625EA0E}">
        <p15:presenceInfo xmlns:p15="http://schemas.microsoft.com/office/powerpoint/2012/main" userId="e448240fd1f88733" providerId="Windows Live"/>
      </p:ext>
    </p:extLst>
  </p:cmAuthor>
  <p:cmAuthor id="4" name="Antonio Silva" initials="AS" lastIdx="2" clrIdx="3">
    <p:extLst>
      <p:ext uri="{19B8F6BF-5375-455C-9EA6-DF929625EA0E}">
        <p15:presenceInfo xmlns:p15="http://schemas.microsoft.com/office/powerpoint/2012/main" userId="S::antonia.silva@behaviouralinsights.onmicrosoft.com::7c5d6ac2-9b38-4f3f-ae75-500ff12f6e97" providerId="AD"/>
      </p:ext>
    </p:extLst>
  </p:cmAuthor>
  <p:cmAuthor id="5" name="Eleanor Collerton" initials="EC" lastIdx="1" clrIdx="4">
    <p:extLst>
      <p:ext uri="{19B8F6BF-5375-455C-9EA6-DF929625EA0E}">
        <p15:presenceInfo xmlns:p15="http://schemas.microsoft.com/office/powerpoint/2012/main" userId="S::eleanor.collerton@office.bi.team::ac284eca-deff-4ec3-95bf-7bf15c58202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4D4F53"/>
    <a:srgbClr val="DBE2EA"/>
    <a:srgbClr val="0098DB"/>
    <a:srgbClr val="E59AAA"/>
    <a:srgbClr val="FFA02F"/>
    <a:srgbClr val="72CE9B"/>
    <a:srgbClr val="FADB63"/>
    <a:srgbClr val="A0CFEB"/>
    <a:srgbClr val="3139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B3C75C9-2E1C-4F95-B1AA-29FD2649E573}">
  <a:tblStyle styleId="{9B3C75C9-2E1C-4F95-B1AA-29FD2649E573}"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40917" autoAdjust="0"/>
    <p:restoredTop sz="68579" autoAdjust="0"/>
  </p:normalViewPr>
  <p:slideViewPr>
    <p:cSldViewPr snapToGrid="0">
      <p:cViewPr varScale="1">
        <p:scale>
          <a:sx n="123" d="100"/>
          <a:sy n="123" d="100"/>
        </p:scale>
        <p:origin x="880" y="64"/>
      </p:cViewPr>
      <p:guideLst>
        <p:guide orient="horz" pos="1484"/>
        <p:guide pos="2880"/>
        <p:guide orient="horz" pos="2573"/>
        <p:guide pos="385"/>
        <p:guide pos="5375"/>
        <p:guide pos="2767"/>
        <p:guide pos="2993"/>
        <p:guide orient="horz" pos="940"/>
        <p:guide orient="horz" pos="1620"/>
        <p:guide pos="1565"/>
        <p:guide pos="1451"/>
        <p:guide pos="1678"/>
        <p:guide pos="4195"/>
        <p:guide pos="4082"/>
        <p:guide pos="4309"/>
        <p:guide orient="horz" pos="2867"/>
        <p:guide orient="horz" pos="373"/>
        <p:guide orient="horz" pos="1756"/>
        <p:guide orient="horz" pos="2300"/>
        <p:guide orient="horz" pos="667"/>
      </p:guideLst>
    </p:cSldViewPr>
  </p:slideViewPr>
  <p:outlineViewPr>
    <p:cViewPr>
      <p:scale>
        <a:sx n="33" d="100"/>
        <a:sy n="33" d="100"/>
      </p:scale>
      <p:origin x="0" y="0"/>
    </p:cViewPr>
    <p:sldLst>
      <p:sld r:id="rId1" collapse="1"/>
    </p:sldLst>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_rels/viewProps.xml.rels><?xml version="1.0" encoding="UTF-8" standalone="yes"?>
<Relationships xmlns="http://schemas.openxmlformats.org/package/2006/relationships"><Relationship Id="rId1" Type="http://schemas.openxmlformats.org/officeDocument/2006/relationships/slide" Target="slides/slide2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844827779"/>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educationendowmentfoundation.org.uk/public/files/Publications/Science/EEF_improving_secondary_science.pdf#page=33"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bestevidencescienceteaching.org/"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s://educationendowmentfoundation.org.uk/public/files/Publications/Science/EEF_improving_secondary_science.pdf#page=25"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educationendowmentfoundation.org.uk/public/files/Publications/Science/EEF_improving_secondary_science.pdf#page=33" TargetMode="External"/><Relationship Id="rId2" Type="http://schemas.openxmlformats.org/officeDocument/2006/relationships/slide" Target="../slides/slide15.xml"/><Relationship Id="rId1" Type="http://schemas.openxmlformats.org/officeDocument/2006/relationships/notesMaster" Target="../notesMasters/notesMaster1.xml"/><Relationship Id="rId5" Type="http://schemas.openxmlformats.org/officeDocument/2006/relationships/hyperlink" Target="https://www.york.ac.uk/education/research/uyseg/projects/developingdiagnosticassessments/" TargetMode="External"/><Relationship Id="rId4" Type="http://schemas.openxmlformats.org/officeDocument/2006/relationships/hyperlink" Target="https://spark.iop.org/many-pupils-cannot-identify-reliably-diagram-whether-or-not-two-resistors-circuit-are-parallel-when" TargetMode="Externa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spark.iop.org/many-pupils-cannot-identify-reliably-diagram-whether-or-not-two-resistors-circuit-are-parallel-when"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educationendowmentfoundation.org.uk/public/files/Publications/Science/EEF_improving_secondary_science.pdf#page=16"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educationendowmentfoundation.org.uk/public/files/Publications/Science/EEF_improving_secondary_science.pdf#page=16" TargetMode="External"/><Relationship Id="rId2" Type="http://schemas.openxmlformats.org/officeDocument/2006/relationships/slide" Target="../slides/slide21.xml"/><Relationship Id="rId1" Type="http://schemas.openxmlformats.org/officeDocument/2006/relationships/notesMaster" Target="../notesMasters/notesMaster1.xml"/><Relationship Id="rId4" Type="http://schemas.openxmlformats.org/officeDocument/2006/relationships/hyperlink" Target="https://educationendowmentfoundation.org.uk/public/files/Publications/Science/EEF_improving_secondary_science.pdf#page=25" TargetMode="Externa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www.bestevidencescienceteaching.org/"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www.bestevidencescienceteaching.org/" TargetMode="External"/><Relationship Id="rId2" Type="http://schemas.openxmlformats.org/officeDocument/2006/relationships/slide" Target="../slides/slide26.xml"/><Relationship Id="rId1" Type="http://schemas.openxmlformats.org/officeDocument/2006/relationships/notesMaster" Target="../notesMasters/notesMaster1.xml"/><Relationship Id="rId4" Type="http://schemas.openxmlformats.org/officeDocument/2006/relationships/hyperlink" Target="https://spark.iop.org/many-pupils-think-battery-supplies-same-current-regardless-circuit-which-it-used"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educationendowmentfoundation.org.uk/public/files/Publications/Science/EEF_improving_secondary_science.pdf#page=26"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educationendowmentfoundation.org.uk/public/files/Publications/Science/EEF_improving_secondary_science.pdf#page=30"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pPr marL="0" lvl="0" indent="0" algn="l" rtl="0">
              <a:spcBef>
                <a:spcPts val="0"/>
              </a:spcBef>
              <a:spcAft>
                <a:spcPts val="0"/>
              </a:spcAft>
              <a:buSzPct val="120000"/>
              <a:buFont typeface=".AppleSystemUIFont" charset="-120"/>
              <a:buNone/>
            </a:pPr>
            <a:endParaRPr lang="en-US" sz="1100" b="0" i="0" u="none" strike="noStrike" cap="none" dirty="0">
              <a:solidFill>
                <a:srgbClr val="000000"/>
              </a:solidFill>
              <a:effectLst/>
              <a:latin typeface="Arial"/>
              <a:ea typeface="Arial"/>
              <a:cs typeface="Arial"/>
              <a:sym typeface="Arial"/>
            </a:endParaRPr>
          </a:p>
        </p:txBody>
      </p:sp>
    </p:spTree>
    <p:extLst>
      <p:ext uri="{BB962C8B-B14F-4D97-AF65-F5344CB8AC3E}">
        <p14:creationId xmlns:p14="http://schemas.microsoft.com/office/powerpoint/2010/main" val="25505066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1000"/>
              </a:spcBef>
              <a:spcAft>
                <a:spcPts val="1000"/>
              </a:spcAft>
              <a:buClr>
                <a:schemeClr val="dk1"/>
              </a:buClr>
              <a:buSzPts val="1100"/>
              <a:buFont typeface="Arial"/>
              <a:buNone/>
            </a:pPr>
            <a:r>
              <a:rPr lang="en" sz="1500" dirty="0">
                <a:solidFill>
                  <a:schemeClr val="dk1"/>
                </a:solidFill>
              </a:rPr>
              <a:t>Students should copy the definition and the diagram.</a:t>
            </a:r>
          </a:p>
          <a:p>
            <a:pPr marL="0" lvl="0" indent="0" algn="l" rtl="0">
              <a:lnSpc>
                <a:spcPct val="115000"/>
              </a:lnSpc>
              <a:spcBef>
                <a:spcPts val="1000"/>
              </a:spcBef>
              <a:spcAft>
                <a:spcPts val="1000"/>
              </a:spcAft>
              <a:buClr>
                <a:schemeClr val="dk1"/>
              </a:buClr>
              <a:buSzPts val="1100"/>
              <a:buFont typeface="Arial"/>
              <a:buNone/>
            </a:pPr>
            <a:r>
              <a:rPr lang="en" sz="1500" dirty="0">
                <a:solidFill>
                  <a:schemeClr val="dk1"/>
                </a:solidFill>
              </a:rPr>
              <a:t>Make sure the two loops are highlighted, as shown.</a:t>
            </a:r>
          </a:p>
          <a:p>
            <a:pPr marL="0" lvl="0" indent="0" algn="l" rtl="0">
              <a:lnSpc>
                <a:spcPct val="115000"/>
              </a:lnSpc>
              <a:spcBef>
                <a:spcPts val="1000"/>
              </a:spcBef>
              <a:spcAft>
                <a:spcPts val="1000"/>
              </a:spcAft>
              <a:buClr>
                <a:schemeClr val="dk1"/>
              </a:buClr>
              <a:buSzPts val="1100"/>
              <a:buFont typeface="Arial"/>
              <a:buNone/>
            </a:pPr>
            <a:endParaRPr lang="en" sz="150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 sz="1500" dirty="0">
                <a:solidFill>
                  <a:schemeClr val="dk1"/>
                </a:solidFill>
              </a:rPr>
              <a:t>You may prefer to draw this on the board, modelling good circuit diagram practice.</a:t>
            </a:r>
          </a:p>
          <a:p>
            <a:pPr marL="0" lvl="0" indent="0" algn="l" rtl="0">
              <a:lnSpc>
                <a:spcPct val="115000"/>
              </a:lnSpc>
              <a:spcBef>
                <a:spcPts val="1000"/>
              </a:spcBef>
              <a:spcAft>
                <a:spcPts val="1000"/>
              </a:spcAft>
              <a:buClr>
                <a:schemeClr val="dk1"/>
              </a:buClr>
              <a:buSzPts val="1100"/>
              <a:buFont typeface="Arial"/>
              <a:buNone/>
            </a:pPr>
            <a:endParaRPr lang="en" sz="150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 sz="1500" dirty="0">
                <a:solidFill>
                  <a:schemeClr val="dk1"/>
                </a:solidFill>
              </a:rPr>
              <a:t>”This circuit has two loops, which overlap through the battery.</a:t>
            </a:r>
          </a:p>
          <a:p>
            <a:pPr marL="0" lvl="0" indent="0" algn="l" rtl="0">
              <a:lnSpc>
                <a:spcPct val="115000"/>
              </a:lnSpc>
              <a:spcBef>
                <a:spcPts val="1000"/>
              </a:spcBef>
              <a:spcAft>
                <a:spcPts val="1000"/>
              </a:spcAft>
              <a:buClr>
                <a:schemeClr val="dk1"/>
              </a:buClr>
              <a:buSzPts val="1100"/>
              <a:buFont typeface="Arial"/>
              <a:buNone/>
            </a:pPr>
            <a:endParaRPr lang="en" sz="150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 sz="1500" dirty="0">
                <a:solidFill>
                  <a:schemeClr val="dk1"/>
                </a:solidFill>
              </a:rPr>
              <a:t>The points where the loops split apart are called </a:t>
            </a:r>
            <a:r>
              <a:rPr lang="en" sz="1500" b="1" dirty="0">
                <a:solidFill>
                  <a:schemeClr val="dk1"/>
                </a:solidFill>
              </a:rPr>
              <a:t>junctions.</a:t>
            </a:r>
          </a:p>
          <a:p>
            <a:pPr marL="0" lvl="0" indent="0" algn="l" rtl="0">
              <a:lnSpc>
                <a:spcPct val="115000"/>
              </a:lnSpc>
              <a:spcBef>
                <a:spcPts val="1000"/>
              </a:spcBef>
              <a:spcAft>
                <a:spcPts val="1000"/>
              </a:spcAft>
              <a:buClr>
                <a:schemeClr val="dk1"/>
              </a:buClr>
              <a:buSzPts val="1100"/>
              <a:buFont typeface="Arial"/>
              <a:buNone/>
            </a:pPr>
            <a:endParaRPr lang="en" sz="1500" b="1"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 sz="1500" b="0" dirty="0">
                <a:solidFill>
                  <a:schemeClr val="dk1"/>
                </a:solidFill>
              </a:rPr>
              <a:t>The portions of loop that are separate, between the junctions, are called </a:t>
            </a:r>
            <a:r>
              <a:rPr lang="en" sz="1500" b="1" dirty="0">
                <a:solidFill>
                  <a:schemeClr val="dk1"/>
                </a:solidFill>
              </a:rPr>
              <a:t>branches</a:t>
            </a:r>
            <a:r>
              <a:rPr lang="en" sz="1500" b="0" dirty="0">
                <a:solidFill>
                  <a:schemeClr val="dk1"/>
                </a:solidFill>
              </a:rPr>
              <a:t>’.</a:t>
            </a:r>
          </a:p>
          <a:p>
            <a:pPr marL="0" lvl="0" indent="0" algn="l" rtl="0">
              <a:lnSpc>
                <a:spcPct val="115000"/>
              </a:lnSpc>
              <a:spcBef>
                <a:spcPts val="1000"/>
              </a:spcBef>
              <a:spcAft>
                <a:spcPts val="1000"/>
              </a:spcAft>
              <a:buClr>
                <a:schemeClr val="dk1"/>
              </a:buClr>
              <a:buSzPts val="1100"/>
              <a:buFont typeface="Arial"/>
              <a:buNone/>
            </a:pPr>
            <a:endParaRPr lang="en" sz="150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 sz="1500" b="0" dirty="0">
                <a:solidFill>
                  <a:schemeClr val="dk1"/>
                </a:solidFill>
              </a:rPr>
              <a:t>RESEARCH NOTES:</a:t>
            </a:r>
          </a:p>
          <a:p>
            <a:pPr marL="0" marR="0" lvl="0" indent="0" algn="l" defTabSz="914400" rtl="0" eaLnBrk="1" fontAlgn="auto" latinLnBrk="0" hangingPunct="1">
              <a:lnSpc>
                <a:spcPct val="115000"/>
              </a:lnSpc>
              <a:spcBef>
                <a:spcPts val="1000"/>
              </a:spcBef>
              <a:spcAft>
                <a:spcPts val="1000"/>
              </a:spcAft>
              <a:buClr>
                <a:schemeClr val="dk1"/>
              </a:buClr>
              <a:buSzPts val="1100"/>
              <a:buFont typeface="Arial"/>
              <a:buNone/>
              <a:tabLst/>
              <a:defRPr/>
            </a:pPr>
            <a:r>
              <a:rPr lang="en-GB" sz="1100" b="0" i="0" u="sng" strike="noStrike" cap="none" dirty="0">
                <a:solidFill>
                  <a:srgbClr val="000000"/>
                </a:solidFill>
                <a:effectLst/>
                <a:latin typeface="Arial"/>
                <a:ea typeface="Arial"/>
                <a:cs typeface="Arial"/>
                <a:sym typeface="Arial"/>
              </a:rPr>
              <a:t>6a. Language of science</a:t>
            </a:r>
            <a:r>
              <a:rPr lang="en-GB" sz="1100" b="0" i="0" u="none" strike="noStrike" cap="none" dirty="0">
                <a:solidFill>
                  <a:srgbClr val="000000"/>
                </a:solidFill>
                <a:effectLst/>
                <a:latin typeface="Arial"/>
                <a:ea typeface="Arial"/>
                <a:cs typeface="Arial"/>
                <a:sym typeface="Arial"/>
              </a:rPr>
              <a:t>: Carefully select the vocabulary to teach and focus on the most tricky words. – a deep understanding of fewer words is better than understanding lots of words at a surface level </a:t>
            </a:r>
            <a:r>
              <a:rPr lang="en-GB"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https://educationendowmentfoundation.org.uk/public/files/Publications/Science/EEF_improving_secondary_science.pdf#page=33</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marL="0" lvl="0" indent="0" algn="l" rtl="0">
              <a:lnSpc>
                <a:spcPct val="115000"/>
              </a:lnSpc>
              <a:spcBef>
                <a:spcPts val="1000"/>
              </a:spcBef>
              <a:spcAft>
                <a:spcPts val="1000"/>
              </a:spcAft>
              <a:buClr>
                <a:schemeClr val="dk1"/>
              </a:buClr>
              <a:buSzPts val="1100"/>
              <a:buFont typeface="Arial"/>
              <a:buNone/>
            </a:pPr>
            <a:endParaRPr lang="it-IT" sz="1600" b="0" i="0" u="sng" strike="noStrike" cap="none" dirty="0">
              <a:solidFill>
                <a:srgbClr val="000000"/>
              </a:solidFill>
              <a:effectLst/>
              <a:latin typeface="Arial"/>
              <a:cs typeface="Arial"/>
              <a:sym typeface="Arial"/>
            </a:endParaRPr>
          </a:p>
        </p:txBody>
      </p:sp>
    </p:spTree>
    <p:extLst>
      <p:ext uri="{BB962C8B-B14F-4D97-AF65-F5344CB8AC3E}">
        <p14:creationId xmlns:p14="http://schemas.microsoft.com/office/powerpoint/2010/main" val="24851582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1000"/>
              </a:spcBef>
              <a:spcAft>
                <a:spcPts val="1000"/>
              </a:spcAft>
              <a:buClr>
                <a:schemeClr val="dk1"/>
              </a:buClr>
              <a:buSzPts val="1100"/>
              <a:buFont typeface="Arial"/>
              <a:buNone/>
            </a:pPr>
            <a:r>
              <a:rPr lang="en-GB" sz="1500" dirty="0">
                <a:solidFill>
                  <a:schemeClr val="dk1"/>
                </a:solidFill>
              </a:rPr>
              <a:t>Which one is series? Which one is parallel? How do you know?</a:t>
            </a:r>
          </a:p>
          <a:p>
            <a:pPr marL="0" lvl="0" indent="0" algn="l" rtl="0">
              <a:lnSpc>
                <a:spcPct val="115000"/>
              </a:lnSpc>
              <a:spcBef>
                <a:spcPts val="1000"/>
              </a:spcBef>
              <a:spcAft>
                <a:spcPts val="1000"/>
              </a:spcAft>
              <a:buClr>
                <a:schemeClr val="dk1"/>
              </a:buClr>
              <a:buSzPts val="1100"/>
              <a:buFont typeface="Arial"/>
              <a:buNone/>
            </a:pPr>
            <a:r>
              <a:rPr lang="en-GB" sz="1500" b="0" dirty="0">
                <a:solidFill>
                  <a:schemeClr val="dk1"/>
                </a:solidFill>
              </a:rPr>
              <a:t>In which one can we switch </a:t>
            </a:r>
            <a:r>
              <a:rPr lang="en-GB" sz="1500" b="1" dirty="0">
                <a:solidFill>
                  <a:schemeClr val="dk1"/>
                </a:solidFill>
              </a:rPr>
              <a:t>one </a:t>
            </a:r>
            <a:r>
              <a:rPr lang="en-GB" sz="1500" b="0" dirty="0">
                <a:solidFill>
                  <a:schemeClr val="dk1"/>
                </a:solidFill>
              </a:rPr>
              <a:t>of the bulbs off without switching the other one off?</a:t>
            </a:r>
            <a:endParaRPr lang="en" sz="1500" b="0" dirty="0">
              <a:solidFill>
                <a:schemeClr val="dk1"/>
              </a:solidFill>
            </a:endParaRPr>
          </a:p>
        </p:txBody>
      </p:sp>
    </p:spTree>
    <p:extLst>
      <p:ext uri="{BB962C8B-B14F-4D97-AF65-F5344CB8AC3E}">
        <p14:creationId xmlns:p14="http://schemas.microsoft.com/office/powerpoint/2010/main" val="5390649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1000"/>
              </a:spcBef>
              <a:spcAft>
                <a:spcPts val="1000"/>
              </a:spcAft>
              <a:buClr>
                <a:schemeClr val="dk1"/>
              </a:buClr>
              <a:buSzPts val="1100"/>
              <a:buFont typeface="Arial"/>
              <a:buNone/>
            </a:pPr>
            <a:r>
              <a:rPr lang="en" sz="1500" dirty="0">
                <a:solidFill>
                  <a:schemeClr val="dk1"/>
                </a:solidFill>
              </a:rPr>
              <a:t>Are these circuits equivalent or different? How can we tell?</a:t>
            </a:r>
          </a:p>
          <a:p>
            <a:pPr marL="0" lvl="0" indent="0" algn="l" rtl="0">
              <a:lnSpc>
                <a:spcPct val="115000"/>
              </a:lnSpc>
              <a:spcBef>
                <a:spcPts val="1000"/>
              </a:spcBef>
              <a:spcAft>
                <a:spcPts val="1000"/>
              </a:spcAft>
              <a:buClr>
                <a:schemeClr val="dk1"/>
              </a:buClr>
              <a:buSzPts val="1100"/>
              <a:buFont typeface="Arial"/>
              <a:buNone/>
            </a:pPr>
            <a:endParaRPr lang="en" sz="150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 sz="1500" dirty="0">
                <a:solidFill>
                  <a:schemeClr val="dk1"/>
                </a:solidFill>
              </a:rPr>
              <a:t>Explicitly trace the three circuits in each case and show that they are identical. So these two circuits do exactly the same thing, have the exact same properties and are both represented in the same way in a circuit diagram.</a:t>
            </a:r>
          </a:p>
          <a:p>
            <a:pPr marL="0" lvl="0" indent="0" algn="l" rtl="0">
              <a:lnSpc>
                <a:spcPct val="115000"/>
              </a:lnSpc>
              <a:spcBef>
                <a:spcPts val="1000"/>
              </a:spcBef>
              <a:spcAft>
                <a:spcPts val="1000"/>
              </a:spcAft>
              <a:buClr>
                <a:schemeClr val="dk1"/>
              </a:buClr>
              <a:buSzPts val="1100"/>
              <a:buFont typeface="Arial"/>
              <a:buNone/>
            </a:pPr>
            <a:endParaRPr lang="en" sz="150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 sz="1500" dirty="0">
                <a:solidFill>
                  <a:schemeClr val="dk1"/>
                </a:solidFill>
              </a:rPr>
              <a:t>The wires are really good conductors – their resistance is (almost) 0 so they don’t affect the circuit, even if they’re really long or there are loads chained together.</a:t>
            </a:r>
          </a:p>
          <a:p>
            <a:pPr marL="0" lvl="0" indent="0" algn="l" rtl="0">
              <a:lnSpc>
                <a:spcPct val="115000"/>
              </a:lnSpc>
              <a:spcBef>
                <a:spcPts val="1000"/>
              </a:spcBef>
              <a:spcAft>
                <a:spcPts val="1000"/>
              </a:spcAft>
              <a:buClr>
                <a:schemeClr val="dk1"/>
              </a:buClr>
              <a:buSzPts val="1100"/>
              <a:buFont typeface="Arial"/>
              <a:buNone/>
            </a:pPr>
            <a:endParaRPr lang="en" sz="150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 sz="1500" dirty="0">
                <a:solidFill>
                  <a:schemeClr val="dk1"/>
                </a:solidFill>
              </a:rPr>
              <a:t>Reminder: a line on a circuit diagram does not tell us the number of wires – it could be one, it could be many.</a:t>
            </a:r>
          </a:p>
          <a:p>
            <a:pPr marL="0" lvl="0" indent="0" algn="l" rtl="0">
              <a:lnSpc>
                <a:spcPct val="115000"/>
              </a:lnSpc>
              <a:spcBef>
                <a:spcPts val="1000"/>
              </a:spcBef>
              <a:spcAft>
                <a:spcPts val="1000"/>
              </a:spcAft>
              <a:buClr>
                <a:schemeClr val="dk1"/>
              </a:buClr>
              <a:buSzPts val="1100"/>
              <a:buFont typeface="Arial"/>
              <a:buNone/>
            </a:pPr>
            <a:endParaRPr lang="en" sz="150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 sz="1500" b="1" dirty="0">
                <a:solidFill>
                  <a:schemeClr val="dk1"/>
                </a:solidFill>
              </a:rPr>
              <a:t>CHALLENGE:</a:t>
            </a:r>
          </a:p>
          <a:p>
            <a:pPr marL="0" lvl="0" indent="0" algn="l" rtl="0">
              <a:lnSpc>
                <a:spcPct val="115000"/>
              </a:lnSpc>
              <a:spcBef>
                <a:spcPts val="1000"/>
              </a:spcBef>
              <a:spcAft>
                <a:spcPts val="1000"/>
              </a:spcAft>
              <a:buClr>
                <a:schemeClr val="dk1"/>
              </a:buClr>
              <a:buSzPts val="1100"/>
              <a:buFont typeface="Arial"/>
              <a:buNone/>
            </a:pPr>
            <a:r>
              <a:rPr lang="en" sz="1500" b="0" dirty="0">
                <a:solidFill>
                  <a:schemeClr val="dk1"/>
                </a:solidFill>
              </a:rPr>
              <a:t>Draw a circuit diagram of these circuits.</a:t>
            </a:r>
          </a:p>
          <a:p>
            <a:pPr marL="0" lvl="0" indent="0" algn="l" rtl="0">
              <a:lnSpc>
                <a:spcPct val="115000"/>
              </a:lnSpc>
              <a:spcBef>
                <a:spcPts val="1000"/>
              </a:spcBef>
              <a:spcAft>
                <a:spcPts val="1000"/>
              </a:spcAft>
              <a:buClr>
                <a:schemeClr val="dk1"/>
              </a:buClr>
              <a:buSzPts val="1100"/>
              <a:buFont typeface="Arial"/>
              <a:buNone/>
            </a:pPr>
            <a:endParaRPr lang="en" sz="1500" b="0" dirty="0">
              <a:solidFill>
                <a:schemeClr val="dk1"/>
              </a:solidFill>
            </a:endParaRPr>
          </a:p>
          <a:p>
            <a:pPr marL="0" marR="0" lvl="0" indent="0" algn="l" defTabSz="914400" rtl="0" eaLnBrk="1" fontAlgn="auto" latinLnBrk="0" hangingPunct="1">
              <a:lnSpc>
                <a:spcPct val="115000"/>
              </a:lnSpc>
              <a:spcBef>
                <a:spcPts val="1000"/>
              </a:spcBef>
              <a:spcAft>
                <a:spcPts val="1000"/>
              </a:spcAft>
              <a:buClr>
                <a:schemeClr val="dk1"/>
              </a:buClr>
              <a:buSzPts val="1100"/>
              <a:buFont typeface="Arial"/>
              <a:buNone/>
              <a:tabLst/>
              <a:defRPr/>
            </a:pPr>
            <a:r>
              <a:rPr lang="en-GB" sz="1600" b="1" noProof="0" dirty="0"/>
              <a:t>Adapted from </a:t>
            </a:r>
            <a:r>
              <a:rPr lang="en-GB" sz="1100" b="0" i="0" u="sng" strike="noStrike" cap="none" dirty="0">
                <a:solidFill>
                  <a:srgbClr val="000000"/>
                </a:solidFill>
                <a:effectLst/>
                <a:latin typeface="Arial"/>
                <a:ea typeface="Arial"/>
                <a:cs typeface="Arial"/>
                <a:sym typeface="Arial"/>
                <a:hlinkClick r:id="rId3"/>
              </a:rPr>
              <a:t>www.BestEvidenceScienceTeaching.org</a:t>
            </a:r>
            <a:r>
              <a:rPr lang="en-GB" sz="1600" b="1" noProof="0" dirty="0"/>
              <a:t> </a:t>
            </a:r>
            <a:r>
              <a:rPr lang="en-GB" sz="1600" b="1" i="0" u="none" strike="noStrike" cap="none" noProof="0" dirty="0">
                <a:solidFill>
                  <a:srgbClr val="000000"/>
                </a:solidFill>
                <a:effectLst/>
                <a:latin typeface="Arial"/>
                <a:ea typeface="Arial"/>
                <a:cs typeface="Arial"/>
                <a:sym typeface="Arial"/>
              </a:rPr>
              <a:t>Best Evidence Science Teaching project resources</a:t>
            </a:r>
          </a:p>
          <a:p>
            <a:pPr marL="0" marR="0" lvl="0" indent="0" algn="l" defTabSz="914400" rtl="0" eaLnBrk="1" fontAlgn="auto" latinLnBrk="0" hangingPunct="1">
              <a:lnSpc>
                <a:spcPct val="115000"/>
              </a:lnSpc>
              <a:spcBef>
                <a:spcPts val="1000"/>
              </a:spcBef>
              <a:spcAft>
                <a:spcPts val="1000"/>
              </a:spcAft>
              <a:buClr>
                <a:schemeClr val="dk1"/>
              </a:buClr>
              <a:buSzPts val="1100"/>
              <a:buFont typeface="Arial"/>
              <a:buNone/>
              <a:tabLst/>
              <a:defRPr/>
            </a:pPr>
            <a:endParaRPr lang="en-GB" sz="1600" b="1" i="0" u="none" strike="noStrike" cap="none" noProof="0" dirty="0">
              <a:solidFill>
                <a:srgbClr val="000000"/>
              </a:solidFill>
              <a:effectLst/>
              <a:latin typeface="Arial"/>
              <a:cs typeface="Arial"/>
              <a:sym typeface="Arial"/>
            </a:endParaRPr>
          </a:p>
          <a:p>
            <a:pPr marL="0" lvl="0" indent="0" algn="l" rtl="0">
              <a:lnSpc>
                <a:spcPct val="115000"/>
              </a:lnSpc>
              <a:spcBef>
                <a:spcPts val="1000"/>
              </a:spcBef>
              <a:spcAft>
                <a:spcPts val="1000"/>
              </a:spcAft>
              <a:buClr>
                <a:schemeClr val="dk1"/>
              </a:buClr>
              <a:buSzPts val="1100"/>
              <a:buFont typeface="Arial"/>
              <a:buNone/>
            </a:pPr>
            <a:r>
              <a:rPr lang="en" sz="1600" b="0" dirty="0">
                <a:solidFill>
                  <a:schemeClr val="dk1"/>
                </a:solidFill>
              </a:rPr>
              <a:t>RESEARCH NOTES:</a:t>
            </a:r>
          </a:p>
          <a:p>
            <a:pPr marL="0" marR="0" lvl="0" indent="0" algn="l" defTabSz="914400" rtl="0" eaLnBrk="1" fontAlgn="auto" latinLnBrk="0" hangingPunct="1">
              <a:lnSpc>
                <a:spcPct val="115000"/>
              </a:lnSpc>
              <a:spcBef>
                <a:spcPts val="1000"/>
              </a:spcBef>
              <a:spcAft>
                <a:spcPts val="1000"/>
              </a:spcAft>
              <a:buClr>
                <a:schemeClr val="dk1"/>
              </a:buClr>
              <a:buSzPts val="1100"/>
              <a:buFont typeface="Arial"/>
              <a:buNone/>
              <a:tabLst/>
              <a:defRPr/>
            </a:pPr>
            <a:r>
              <a:rPr lang="en-GB" sz="1800" u="sng" dirty="0">
                <a:solidFill>
                  <a:srgbClr val="7BBC5C"/>
                </a:solidFill>
                <a:effectLst/>
                <a:latin typeface="Arial" panose="020B0604020202020204" pitchFamily="34" charset="0"/>
                <a:ea typeface="Arial" panose="020B0604020202020204" pitchFamily="34" charset="0"/>
              </a:rPr>
              <a:t>4a. Memory</a:t>
            </a:r>
            <a:r>
              <a:rPr lang="en-GB" sz="1800" dirty="0">
                <a:solidFill>
                  <a:srgbClr val="7BBC5C"/>
                </a:solidFill>
                <a:effectLst/>
                <a:latin typeface="Arial" panose="020B0604020202020204" pitchFamily="34" charset="0"/>
                <a:ea typeface="Arial" panose="020B0604020202020204" pitchFamily="34" charset="0"/>
              </a:rPr>
              <a:t>: Pay attention to cognitive load – structure tasks to limit the amount of new information pupils need to process.</a:t>
            </a:r>
            <a:r>
              <a:rPr lang="en-GB" sz="1800" dirty="0">
                <a:effectLst/>
                <a:latin typeface="Arial" panose="020B0604020202020204" pitchFamily="34" charset="0"/>
                <a:ea typeface="Arial" panose="020B0604020202020204" pitchFamily="34" charset="0"/>
              </a:rPr>
              <a:t> – Use worked examples or partially solved examples that take pupils through each step of a process</a:t>
            </a:r>
            <a:r>
              <a:rPr lang="en-GB" sz="1800" b="1" dirty="0">
                <a:effectLst/>
                <a:latin typeface="Arial" panose="020B0604020202020204" pitchFamily="34" charset="0"/>
                <a:ea typeface="Arial" panose="020B0604020202020204" pitchFamily="34" charset="0"/>
              </a:rPr>
              <a:t>.</a:t>
            </a:r>
            <a:r>
              <a:rPr lang="en-GB" sz="1800" dirty="0">
                <a:effectLst/>
                <a:latin typeface="Arial" panose="020B0604020202020204" pitchFamily="34" charset="0"/>
                <a:ea typeface="Arial" panose="020B0604020202020204" pitchFamily="34" charset="0"/>
              </a:rPr>
              <a:t> </a:t>
            </a:r>
            <a:r>
              <a:rPr lang="en-GB"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https://educationendowmentfoundation.org.uk/public/files/Publications/Science/EEF_improving_secondary_science.pdf#page=25</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marL="0" lvl="0" indent="0" algn="l" rtl="0">
              <a:lnSpc>
                <a:spcPct val="115000"/>
              </a:lnSpc>
              <a:spcBef>
                <a:spcPts val="1000"/>
              </a:spcBef>
              <a:spcAft>
                <a:spcPts val="1000"/>
              </a:spcAft>
              <a:buClr>
                <a:schemeClr val="dk1"/>
              </a:buClr>
              <a:buSzPts val="1100"/>
              <a:buFont typeface="Arial"/>
              <a:buNone/>
            </a:pPr>
            <a:endParaRPr lang="en" sz="1500" b="0" u="sng" dirty="0">
              <a:solidFill>
                <a:schemeClr val="dk1"/>
              </a:solidFill>
            </a:endParaRPr>
          </a:p>
        </p:txBody>
      </p:sp>
    </p:spTree>
    <p:extLst>
      <p:ext uri="{BB962C8B-B14F-4D97-AF65-F5344CB8AC3E}">
        <p14:creationId xmlns:p14="http://schemas.microsoft.com/office/powerpoint/2010/main" val="4756208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1000"/>
              </a:spcBef>
              <a:spcAft>
                <a:spcPts val="1000"/>
              </a:spcAft>
              <a:buClr>
                <a:schemeClr val="dk1"/>
              </a:buClr>
              <a:buSzPts val="1100"/>
              <a:buFont typeface="Arial"/>
              <a:buNone/>
            </a:pPr>
            <a:r>
              <a:rPr lang="en-GB" sz="1500" dirty="0">
                <a:solidFill>
                  <a:schemeClr val="dk1"/>
                </a:solidFill>
              </a:rPr>
              <a:t>Challenge answer from previous slide</a:t>
            </a:r>
            <a:endParaRPr lang="en" sz="1500" b="0" dirty="0">
              <a:solidFill>
                <a:schemeClr val="dk1"/>
              </a:solidFill>
            </a:endParaRPr>
          </a:p>
        </p:txBody>
      </p:sp>
    </p:spTree>
    <p:extLst>
      <p:ext uri="{BB962C8B-B14F-4D97-AF65-F5344CB8AC3E}">
        <p14:creationId xmlns:p14="http://schemas.microsoft.com/office/powerpoint/2010/main" val="13950973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600"/>
              </a:spcBef>
              <a:spcAft>
                <a:spcPts val="0"/>
              </a:spcAft>
              <a:buNone/>
            </a:pPr>
            <a:r>
              <a:rPr lang="en-GB" sz="1400" i="0" dirty="0"/>
              <a:t>Demonstrate activity explicitly:</a:t>
            </a:r>
          </a:p>
          <a:p>
            <a:pPr marL="0" lvl="0" indent="0" algn="l" rtl="0">
              <a:lnSpc>
                <a:spcPct val="115000"/>
              </a:lnSpc>
              <a:spcBef>
                <a:spcPts val="600"/>
              </a:spcBef>
              <a:spcAft>
                <a:spcPts val="0"/>
              </a:spcAft>
              <a:buNone/>
            </a:pPr>
            <a:r>
              <a:rPr lang="en-GB" sz="1400" i="0" dirty="0"/>
              <a:t>These four circuits all look very similar. They all have a battery and two bulbs.</a:t>
            </a:r>
          </a:p>
          <a:p>
            <a:pPr marL="0" lvl="0" indent="0" algn="l" rtl="0">
              <a:lnSpc>
                <a:spcPct val="115000"/>
              </a:lnSpc>
              <a:spcBef>
                <a:spcPts val="600"/>
              </a:spcBef>
              <a:spcAft>
                <a:spcPts val="0"/>
              </a:spcAft>
              <a:buNone/>
            </a:pPr>
            <a:r>
              <a:rPr lang="en-GB" sz="1400" i="0" dirty="0"/>
              <a:t>However, one of them is not the same as the others! How can we tell?</a:t>
            </a:r>
          </a:p>
          <a:p>
            <a:pPr marL="0" lvl="0" indent="0" algn="l" rtl="0">
              <a:lnSpc>
                <a:spcPct val="115000"/>
              </a:lnSpc>
              <a:spcBef>
                <a:spcPts val="600"/>
              </a:spcBef>
              <a:spcAft>
                <a:spcPts val="0"/>
              </a:spcAft>
              <a:buNone/>
            </a:pPr>
            <a:endParaRPr lang="en-GB" sz="1400" i="1" dirty="0"/>
          </a:p>
          <a:p>
            <a:pPr marL="0" lvl="0" indent="0" algn="l" rtl="0">
              <a:lnSpc>
                <a:spcPct val="115000"/>
              </a:lnSpc>
              <a:spcBef>
                <a:spcPts val="600"/>
              </a:spcBef>
              <a:spcAft>
                <a:spcPts val="0"/>
              </a:spcAft>
              <a:buNone/>
            </a:pPr>
            <a:r>
              <a:rPr lang="en-GB" sz="1400" i="1" dirty="0"/>
              <a:t>The circled diagram has a loop with two bulbs and one with one bulb, while all other diagrams have only one bulb in each loop </a:t>
            </a:r>
          </a:p>
          <a:p>
            <a:pPr marL="0" lvl="0" indent="0" algn="l" rtl="0">
              <a:lnSpc>
                <a:spcPct val="115000"/>
              </a:lnSpc>
              <a:spcBef>
                <a:spcPts val="600"/>
              </a:spcBef>
              <a:spcAft>
                <a:spcPts val="0"/>
              </a:spcAft>
              <a:buNone/>
            </a:pPr>
            <a:endParaRPr lang="en-US" sz="1800" b="0" i="1" u="none" strike="noStrike" dirty="0">
              <a:solidFill>
                <a:srgbClr val="000000"/>
              </a:solidFill>
              <a:effectLst/>
              <a:latin typeface="Arial" panose="020B0604020202020204" pitchFamily="34" charset="0"/>
            </a:endParaRPr>
          </a:p>
          <a:p>
            <a:pPr marL="0" lvl="0" indent="0" algn="l" rtl="0">
              <a:lnSpc>
                <a:spcPct val="115000"/>
              </a:lnSpc>
              <a:spcBef>
                <a:spcPts val="600"/>
              </a:spcBef>
              <a:spcAft>
                <a:spcPts val="0"/>
              </a:spcAft>
              <a:buNone/>
            </a:pPr>
            <a:r>
              <a:rPr lang="en-US" sz="1800" b="0" i="1" u="none" strike="noStrike" dirty="0">
                <a:solidFill>
                  <a:srgbClr val="000000"/>
                </a:solidFill>
                <a:effectLst/>
                <a:latin typeface="Arial" panose="020B0604020202020204" pitchFamily="34" charset="0"/>
              </a:rPr>
              <a:t>Trace these loops explicitly on the screen...</a:t>
            </a:r>
          </a:p>
          <a:p>
            <a:pPr marL="0" marR="0" lvl="0" indent="0" algn="l" defTabSz="914400" rtl="0" eaLnBrk="1" fontAlgn="auto" latinLnBrk="0" hangingPunct="1">
              <a:lnSpc>
                <a:spcPct val="115000"/>
              </a:lnSpc>
              <a:spcBef>
                <a:spcPts val="600"/>
              </a:spcBef>
              <a:spcAft>
                <a:spcPts val="0"/>
              </a:spcAft>
              <a:buClr>
                <a:srgbClr val="000000"/>
              </a:buClr>
              <a:buSzPts val="1100"/>
              <a:buFont typeface="Arial"/>
              <a:buNone/>
              <a:tabLst/>
              <a:defRPr/>
            </a:pPr>
            <a:r>
              <a:rPr lang="en-GB" sz="1800" b="0" i="1" dirty="0"/>
              <a:t>We trace the path of the current from positive to negative.</a:t>
            </a:r>
          </a:p>
          <a:p>
            <a:pPr marL="0" lvl="0" indent="0" algn="l" rtl="0">
              <a:lnSpc>
                <a:spcPct val="115000"/>
              </a:lnSpc>
              <a:spcBef>
                <a:spcPts val="600"/>
              </a:spcBef>
              <a:spcAft>
                <a:spcPts val="0"/>
              </a:spcAft>
              <a:buNone/>
            </a:pPr>
            <a:r>
              <a:rPr lang="en-US" sz="1800" b="0" i="1" u="none" strike="noStrike" dirty="0">
                <a:solidFill>
                  <a:srgbClr val="000000"/>
                </a:solidFill>
                <a:effectLst/>
                <a:latin typeface="Arial" panose="020B0604020202020204" pitchFamily="34" charset="0"/>
              </a:rPr>
              <a:t>If you trace the loops from the +</a:t>
            </a:r>
            <a:r>
              <a:rPr lang="en-US" sz="1800" b="0" i="1" u="none" strike="noStrike" dirty="0" err="1">
                <a:solidFill>
                  <a:srgbClr val="000000"/>
                </a:solidFill>
                <a:effectLst/>
                <a:latin typeface="Arial" panose="020B0604020202020204" pitchFamily="34" charset="0"/>
              </a:rPr>
              <a:t>ve</a:t>
            </a:r>
            <a:r>
              <a:rPr lang="en-US" sz="1800" b="0" i="1" u="none" strike="noStrike" dirty="0">
                <a:solidFill>
                  <a:srgbClr val="000000"/>
                </a:solidFill>
                <a:effectLst/>
                <a:latin typeface="Arial" panose="020B0604020202020204" pitchFamily="34" charset="0"/>
              </a:rPr>
              <a:t> to -</a:t>
            </a:r>
            <a:r>
              <a:rPr lang="en-US" sz="1800" b="0" i="1" u="none" strike="noStrike" dirty="0" err="1">
                <a:solidFill>
                  <a:srgbClr val="000000"/>
                </a:solidFill>
                <a:effectLst/>
                <a:latin typeface="Arial" panose="020B0604020202020204" pitchFamily="34" charset="0"/>
              </a:rPr>
              <a:t>ve</a:t>
            </a:r>
            <a:r>
              <a:rPr lang="en-US" sz="1800" b="0" i="1" u="none" strike="noStrike" dirty="0">
                <a:solidFill>
                  <a:srgbClr val="000000"/>
                </a:solidFill>
                <a:effectLst/>
                <a:latin typeface="Arial" panose="020B0604020202020204" pitchFamily="34" charset="0"/>
              </a:rPr>
              <a:t> battery terminals: </a:t>
            </a:r>
          </a:p>
          <a:p>
            <a:pPr marL="0" lvl="0" indent="0" algn="l" rtl="0">
              <a:lnSpc>
                <a:spcPct val="115000"/>
              </a:lnSpc>
              <a:spcBef>
                <a:spcPts val="600"/>
              </a:spcBef>
              <a:spcAft>
                <a:spcPts val="0"/>
              </a:spcAft>
              <a:buNone/>
            </a:pPr>
            <a:r>
              <a:rPr lang="en-US" sz="1800" b="0" i="1" u="none" strike="noStrike" dirty="0">
                <a:solidFill>
                  <a:srgbClr val="000000"/>
                </a:solidFill>
                <a:effectLst/>
                <a:latin typeface="Arial" panose="020B0604020202020204" pitchFamily="34" charset="0"/>
              </a:rPr>
              <a:t>1, 2 and 4 each have two loops that go: junction (current</a:t>
            </a:r>
            <a:r>
              <a:rPr lang="en-US" sz="1800" b="0" i="1" u="none" strike="noStrike" baseline="0" dirty="0">
                <a:solidFill>
                  <a:srgbClr val="000000"/>
                </a:solidFill>
                <a:effectLst/>
                <a:latin typeface="Arial" panose="020B0604020202020204" pitchFamily="34" charset="0"/>
              </a:rPr>
              <a:t> splits)</a:t>
            </a:r>
            <a:r>
              <a:rPr lang="en-US" sz="1800" b="0" i="1" u="none" strike="noStrike" dirty="0">
                <a:solidFill>
                  <a:srgbClr val="000000"/>
                </a:solidFill>
                <a:effectLst/>
                <a:latin typeface="Arial" panose="020B0604020202020204" pitchFamily="34" charset="0"/>
              </a:rPr>
              <a:t> → bulb → junction (current converges). </a:t>
            </a:r>
          </a:p>
          <a:p>
            <a:pPr marL="0" lvl="0" indent="0" algn="l" rtl="0">
              <a:lnSpc>
                <a:spcPct val="115000"/>
              </a:lnSpc>
              <a:spcBef>
                <a:spcPts val="600"/>
              </a:spcBef>
              <a:spcAft>
                <a:spcPts val="0"/>
              </a:spcAft>
              <a:buNone/>
            </a:pPr>
            <a:r>
              <a:rPr lang="en-US" sz="1800" b="0" i="1" u="none" strike="noStrike" dirty="0">
                <a:solidFill>
                  <a:srgbClr val="000000"/>
                </a:solidFill>
                <a:effectLst/>
                <a:latin typeface="Arial" panose="020B0604020202020204" pitchFamily="34" charset="0"/>
              </a:rPr>
              <a:t>In contrast, in 3, </a:t>
            </a:r>
          </a:p>
          <a:p>
            <a:pPr marL="0" lvl="0" indent="0" algn="l" rtl="0">
              <a:lnSpc>
                <a:spcPct val="115000"/>
              </a:lnSpc>
              <a:spcBef>
                <a:spcPts val="600"/>
              </a:spcBef>
              <a:spcAft>
                <a:spcPts val="0"/>
              </a:spcAft>
              <a:buNone/>
            </a:pPr>
            <a:r>
              <a:rPr lang="en-US" sz="1800" b="0" i="1" u="none" strike="noStrike" dirty="0">
                <a:solidFill>
                  <a:srgbClr val="000000"/>
                </a:solidFill>
                <a:effectLst/>
                <a:latin typeface="Arial" panose="020B0604020202020204" pitchFamily="34" charset="0"/>
              </a:rPr>
              <a:t>one loop goes: junction (current splits) → junction (current converges) → bulb </a:t>
            </a:r>
          </a:p>
          <a:p>
            <a:pPr marL="0" lvl="0" indent="0" algn="l" rtl="0">
              <a:lnSpc>
                <a:spcPct val="115000"/>
              </a:lnSpc>
              <a:spcBef>
                <a:spcPts val="600"/>
              </a:spcBef>
              <a:spcAft>
                <a:spcPts val="0"/>
              </a:spcAft>
              <a:buNone/>
            </a:pPr>
            <a:r>
              <a:rPr lang="en-US" sz="1800" b="0" i="1" u="none" strike="noStrike" dirty="0">
                <a:solidFill>
                  <a:srgbClr val="000000"/>
                </a:solidFill>
                <a:effectLst/>
                <a:latin typeface="Arial" panose="020B0604020202020204" pitchFamily="34" charset="0"/>
              </a:rPr>
              <a:t>and the other loop goes: junction (current splits) → bulb → junction (current converges) → bulb</a:t>
            </a:r>
            <a:r>
              <a:rPr lang="en-GB" sz="1400" i="1" dirty="0"/>
              <a:t>.</a:t>
            </a:r>
          </a:p>
        </p:txBody>
      </p:sp>
    </p:spTree>
    <p:extLst>
      <p:ext uri="{BB962C8B-B14F-4D97-AF65-F5344CB8AC3E}">
        <p14:creationId xmlns:p14="http://schemas.microsoft.com/office/powerpoint/2010/main" val="42286709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600"/>
              </a:spcBef>
              <a:spcAft>
                <a:spcPts val="0"/>
              </a:spcAft>
              <a:buNone/>
            </a:pPr>
            <a:r>
              <a:rPr lang="en-GB" sz="1400" i="0" dirty="0"/>
              <a:t>Over to you!</a:t>
            </a:r>
          </a:p>
          <a:p>
            <a:pPr marL="0" lvl="0" indent="0" algn="l" rtl="0">
              <a:lnSpc>
                <a:spcPct val="115000"/>
              </a:lnSpc>
              <a:spcBef>
                <a:spcPts val="600"/>
              </a:spcBef>
              <a:spcAft>
                <a:spcPts val="0"/>
              </a:spcAft>
              <a:buNone/>
            </a:pPr>
            <a:endParaRPr lang="en-GB" sz="1400" i="0" dirty="0"/>
          </a:p>
          <a:p>
            <a:pPr marL="0" lvl="0" indent="0" algn="l" rtl="0">
              <a:lnSpc>
                <a:spcPct val="115000"/>
              </a:lnSpc>
              <a:spcBef>
                <a:spcPts val="600"/>
              </a:spcBef>
              <a:spcAft>
                <a:spcPts val="0"/>
              </a:spcAft>
              <a:buNone/>
            </a:pPr>
            <a:r>
              <a:rPr lang="en-GB" sz="1400" i="1" dirty="0"/>
              <a:t>Hint for explain your choice: list what components you go through if you trace a loop around.</a:t>
            </a:r>
          </a:p>
          <a:p>
            <a:pPr marL="0" lvl="0" indent="0" algn="l" rtl="0">
              <a:lnSpc>
                <a:spcPct val="115000"/>
              </a:lnSpc>
              <a:spcBef>
                <a:spcPts val="600"/>
              </a:spcBef>
              <a:spcAft>
                <a:spcPts val="0"/>
              </a:spcAft>
              <a:buNone/>
            </a:pPr>
            <a:endParaRPr lang="en-GB" sz="1400" b="0" i="1" dirty="0"/>
          </a:p>
          <a:p>
            <a:pPr marL="0" lvl="0" indent="0" algn="l" rtl="0">
              <a:lnSpc>
                <a:spcPct val="115000"/>
              </a:lnSpc>
              <a:spcBef>
                <a:spcPts val="600"/>
              </a:spcBef>
              <a:spcAft>
                <a:spcPts val="0"/>
              </a:spcAft>
              <a:buNone/>
            </a:pPr>
            <a:r>
              <a:rPr lang="en-GB" sz="1400" b="0" i="0" dirty="0"/>
              <a:t>RESEARCH NOTES:</a:t>
            </a:r>
          </a:p>
          <a:p>
            <a:pPr marL="0" lvl="0" indent="0" algn="l" rtl="0">
              <a:lnSpc>
                <a:spcPct val="115000"/>
              </a:lnSpc>
              <a:spcBef>
                <a:spcPts val="600"/>
              </a:spcBef>
              <a:spcAft>
                <a:spcPts val="0"/>
              </a:spcAft>
              <a:buNone/>
            </a:pPr>
            <a:r>
              <a:rPr lang="en-GB" sz="1400" b="0" i="0" dirty="0"/>
              <a:t>Exercise 1 is testing learning of key vocabulary &amp; definitions:</a:t>
            </a:r>
          </a:p>
          <a:p>
            <a:pPr marL="0" lvl="0" indent="0" algn="l" rtl="0">
              <a:lnSpc>
                <a:spcPct val="115000"/>
              </a:lnSpc>
              <a:spcBef>
                <a:spcPts val="600"/>
              </a:spcBef>
              <a:spcAft>
                <a:spcPts val="0"/>
              </a:spcAft>
              <a:buNone/>
            </a:pPr>
            <a:r>
              <a:rPr lang="en-GB" sz="1800" u="sng" dirty="0">
                <a:solidFill>
                  <a:srgbClr val="395294"/>
                </a:solidFill>
                <a:effectLst/>
                <a:latin typeface="Arial" panose="020B0604020202020204" pitchFamily="34" charset="0"/>
                <a:ea typeface="Arial" panose="020B0604020202020204" pitchFamily="34" charset="0"/>
              </a:rPr>
              <a:t>6a. Language of science</a:t>
            </a:r>
            <a:r>
              <a:rPr lang="en-GB" sz="1800" dirty="0">
                <a:solidFill>
                  <a:srgbClr val="395294"/>
                </a:solidFill>
                <a:effectLst/>
                <a:latin typeface="Arial" panose="020B0604020202020204" pitchFamily="34" charset="0"/>
                <a:ea typeface="Arial" panose="020B0604020202020204" pitchFamily="34" charset="0"/>
              </a:rPr>
              <a:t>: Carefully select the vocabulary to teach and focus on the most tricky words. </a:t>
            </a:r>
            <a:r>
              <a:rPr lang="en-GB" sz="1800" dirty="0">
                <a:effectLst/>
                <a:latin typeface="Arial" panose="020B0604020202020204" pitchFamily="34" charset="0"/>
                <a:ea typeface="Arial" panose="020B0604020202020204" pitchFamily="34" charset="0"/>
              </a:rPr>
              <a:t>–key vocabulary is kept to a minimum and tested in the worksheet (series, parallel, branch, junction, loop). In particular, ‘branch’ and ‘loop’ are easily confused</a:t>
            </a:r>
            <a:r>
              <a:rPr lang="en-GB" sz="1800" b="1" dirty="0">
                <a:effectLst/>
                <a:latin typeface="Arial" panose="020B0604020202020204" pitchFamily="34" charset="0"/>
                <a:ea typeface="Arial" panose="020B0604020202020204" pitchFamily="34" charset="0"/>
              </a:rPr>
              <a:t>.</a:t>
            </a:r>
            <a:r>
              <a:rPr lang="en-GB" sz="1800" dirty="0">
                <a:effectLst/>
                <a:latin typeface="Arial" panose="020B0604020202020204" pitchFamily="34" charset="0"/>
                <a:ea typeface="Arial" panose="020B0604020202020204" pitchFamily="34" charset="0"/>
              </a:rPr>
              <a:t> </a:t>
            </a:r>
            <a:r>
              <a:rPr lang="en-GB"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https://educationendowmentfoundation.org.uk/public/files/Publications/Science/EEF_improving_secondary_science.pdf#page=33</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endParaRPr lang="en-GB" sz="1400" b="0" i="0" u="sng" dirty="0"/>
          </a:p>
          <a:p>
            <a:pPr marL="0" lvl="0" indent="0" algn="l" rtl="0">
              <a:lnSpc>
                <a:spcPct val="115000"/>
              </a:lnSpc>
              <a:spcBef>
                <a:spcPts val="600"/>
              </a:spcBef>
              <a:spcAft>
                <a:spcPts val="0"/>
              </a:spcAft>
              <a:buNone/>
            </a:pPr>
            <a:r>
              <a:rPr lang="en-GB" sz="1400" b="0" i="0" dirty="0"/>
              <a:t>Exercise 2 deals with this misconception</a:t>
            </a:r>
            <a:r>
              <a:rPr lang="en-GB" sz="1100" b="0" i="0" u="none" strike="noStrike" cap="none" dirty="0">
                <a:solidFill>
                  <a:srgbClr val="000000"/>
                </a:solidFill>
                <a:effectLst/>
                <a:latin typeface="Arial"/>
                <a:ea typeface="Arial"/>
                <a:cs typeface="Arial"/>
                <a:sym typeface="Arial"/>
              </a:rPr>
              <a:t>: </a:t>
            </a:r>
          </a:p>
          <a:p>
            <a:pPr marL="0" lvl="0" indent="0" algn="l" rtl="0">
              <a:lnSpc>
                <a:spcPct val="115000"/>
              </a:lnSpc>
              <a:spcBef>
                <a:spcPts val="600"/>
              </a:spcBef>
              <a:spcAft>
                <a:spcPts val="0"/>
              </a:spcAft>
              <a:buNone/>
            </a:pPr>
            <a:r>
              <a:rPr lang="en-GB" sz="1800" u="sng" dirty="0">
                <a:solidFill>
                  <a:srgbClr val="FF00FF"/>
                </a:solidFill>
                <a:effectLst/>
                <a:latin typeface="Arial" panose="020B0604020202020204" pitchFamily="34" charset="0"/>
                <a:ea typeface="Arial" panose="020B0604020202020204" pitchFamily="34" charset="0"/>
              </a:rPr>
              <a:t>Misconceptions research on IOP Spark: </a:t>
            </a:r>
            <a:r>
              <a:rPr lang="en-GB" sz="1800" dirty="0">
                <a:effectLst/>
                <a:latin typeface="Arial" panose="020B0604020202020204" pitchFamily="34" charset="0"/>
                <a:ea typeface="Arial" panose="020B0604020202020204" pitchFamily="34" charset="0"/>
              </a:rPr>
              <a:t>Many pupils cannot identify reliably from a diagram whether two resistors in a circuit are in parallel when they are drawn in an unfamiliar format </a:t>
            </a:r>
            <a:r>
              <a:rPr lang="en-GB"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https://spark.iop.org/many-pupils-cannot-identify-reliably-diagram-whether-or-not-two-resistors-circuit-are-parallel-when</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marL="0" lvl="0" indent="0" algn="l" rtl="0">
              <a:lnSpc>
                <a:spcPct val="115000"/>
              </a:lnSpc>
              <a:spcBef>
                <a:spcPts val="600"/>
              </a:spcBef>
              <a:spcAft>
                <a:spcPts val="0"/>
              </a:spcAft>
              <a:buNone/>
            </a:pPr>
            <a:endParaRPr lang="en-GB" sz="1400" i="1" dirty="0"/>
          </a:p>
          <a:p>
            <a:pPr marL="0" lvl="0" indent="0" algn="l" rtl="0">
              <a:lnSpc>
                <a:spcPct val="115000"/>
              </a:lnSpc>
              <a:spcBef>
                <a:spcPts val="600"/>
              </a:spcBef>
              <a:spcAft>
                <a:spcPts val="0"/>
              </a:spcAft>
              <a:buNone/>
            </a:pPr>
            <a:r>
              <a:rPr lang="en-GB" sz="1400" b="1" i="1" dirty="0"/>
              <a:t>Exercise 2 taken from University of York EPSE resources </a:t>
            </a:r>
            <a:r>
              <a:rPr lang="it-IT" sz="1400" dirty="0">
                <a:hlinkClick r:id="rId5"/>
              </a:rPr>
              <a:t>https://www.york.ac.uk/education/research/uyseg/projects/developingdiagnosticassessments/</a:t>
            </a:r>
            <a:endParaRPr lang="it-IT" sz="1400" dirty="0"/>
          </a:p>
          <a:p>
            <a:pPr marL="0" lvl="0" indent="0" algn="l" rtl="0">
              <a:lnSpc>
                <a:spcPct val="115000"/>
              </a:lnSpc>
              <a:spcBef>
                <a:spcPts val="600"/>
              </a:spcBef>
              <a:spcAft>
                <a:spcPts val="0"/>
              </a:spcAft>
              <a:buNone/>
            </a:pPr>
            <a:r>
              <a:rPr lang="it-IT" sz="1400" dirty="0"/>
              <a:t>(Diagnostic resources for this misonception, as recommended by IOP)</a:t>
            </a:r>
          </a:p>
          <a:p>
            <a:pPr marL="0" lvl="0" indent="0" algn="l" rtl="0">
              <a:lnSpc>
                <a:spcPct val="115000"/>
              </a:lnSpc>
              <a:spcBef>
                <a:spcPts val="600"/>
              </a:spcBef>
              <a:spcAft>
                <a:spcPts val="0"/>
              </a:spcAft>
              <a:buNone/>
            </a:pPr>
            <a:endParaRPr lang="en-GB" sz="1400" b="1" i="1" dirty="0"/>
          </a:p>
        </p:txBody>
      </p:sp>
    </p:spTree>
    <p:extLst>
      <p:ext uri="{BB962C8B-B14F-4D97-AF65-F5344CB8AC3E}">
        <p14:creationId xmlns:p14="http://schemas.microsoft.com/office/powerpoint/2010/main" val="13846061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600"/>
              </a:spcBef>
              <a:spcAft>
                <a:spcPts val="0"/>
              </a:spcAft>
              <a:buNone/>
            </a:pPr>
            <a:r>
              <a:rPr lang="en-GB" sz="1400" i="0" dirty="0"/>
              <a:t>Note – point out that any of the sections with a bulb could be the highlighted branch, and any of the junctions could be the circled junction – these are just examples.</a:t>
            </a:r>
          </a:p>
          <a:p>
            <a:pPr marL="0" lvl="0" indent="0" algn="l" rtl="0">
              <a:lnSpc>
                <a:spcPct val="115000"/>
              </a:lnSpc>
              <a:spcBef>
                <a:spcPts val="600"/>
              </a:spcBef>
              <a:spcAft>
                <a:spcPts val="0"/>
              </a:spcAft>
              <a:buNone/>
            </a:pPr>
            <a:endParaRPr lang="en-GB" sz="1400" i="0" dirty="0"/>
          </a:p>
          <a:p>
            <a:pPr marL="0" lvl="0" indent="0" algn="l" rtl="0">
              <a:lnSpc>
                <a:spcPct val="115000"/>
              </a:lnSpc>
              <a:spcBef>
                <a:spcPts val="600"/>
              </a:spcBef>
              <a:spcAft>
                <a:spcPts val="0"/>
              </a:spcAft>
              <a:buNone/>
            </a:pPr>
            <a:r>
              <a:rPr lang="en-GB" sz="1400" i="0" dirty="0"/>
              <a:t>Part d) – cold-call student responses. Although the question does not ask to justify answers, you should ask them to explain their answers:</a:t>
            </a:r>
          </a:p>
          <a:p>
            <a:pPr marL="0" lvl="0" indent="0" algn="l" rtl="0">
              <a:lnSpc>
                <a:spcPct val="115000"/>
              </a:lnSpc>
              <a:spcBef>
                <a:spcPts val="600"/>
              </a:spcBef>
              <a:spcAft>
                <a:spcPts val="0"/>
              </a:spcAft>
              <a:buNone/>
            </a:pPr>
            <a:r>
              <a:rPr lang="en-GB" sz="1400" i="0" dirty="0"/>
              <a:t>The other bulbs will stay on in the parallel circuit because there are still paths for the current to flow (trace these out on the screen)</a:t>
            </a:r>
          </a:p>
          <a:p>
            <a:pPr marL="0" lvl="0" indent="0" algn="l" rtl="0">
              <a:lnSpc>
                <a:spcPct val="115000"/>
              </a:lnSpc>
              <a:spcBef>
                <a:spcPts val="600"/>
              </a:spcBef>
              <a:spcAft>
                <a:spcPts val="0"/>
              </a:spcAft>
              <a:buNone/>
            </a:pPr>
            <a:r>
              <a:rPr lang="en-GB" sz="1400" i="0" dirty="0"/>
              <a:t>Other bulbs go out in the series circuit because the broken bulb is like an open switch, blocking the flow. There is only a single loop, so there is no current.</a:t>
            </a:r>
          </a:p>
        </p:txBody>
      </p:sp>
    </p:spTree>
    <p:extLst>
      <p:ext uri="{BB962C8B-B14F-4D97-AF65-F5344CB8AC3E}">
        <p14:creationId xmlns:p14="http://schemas.microsoft.com/office/powerpoint/2010/main" val="39790804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600"/>
              </a:spcBef>
              <a:spcAft>
                <a:spcPts val="0"/>
              </a:spcAft>
              <a:buNone/>
            </a:pPr>
            <a:r>
              <a:rPr lang="en-GB" sz="1400" i="0" dirty="0"/>
              <a:t>We are comparing the other circuit diagrams to these, so let’s just analyse them so we have something to refer to.</a:t>
            </a:r>
          </a:p>
          <a:p>
            <a:pPr marL="0" lvl="0" indent="0" algn="l" rtl="0">
              <a:lnSpc>
                <a:spcPct val="115000"/>
              </a:lnSpc>
              <a:spcBef>
                <a:spcPts val="600"/>
              </a:spcBef>
              <a:spcAft>
                <a:spcPts val="0"/>
              </a:spcAft>
              <a:buNone/>
            </a:pPr>
            <a:r>
              <a:rPr lang="en-GB" sz="1400" i="0" dirty="0"/>
              <a:t>Trace the paths of the current in each loop:</a:t>
            </a:r>
          </a:p>
          <a:p>
            <a:pPr marL="0" lvl="0" indent="0" algn="l" rtl="0">
              <a:lnSpc>
                <a:spcPct val="115000"/>
              </a:lnSpc>
              <a:spcBef>
                <a:spcPts val="600"/>
              </a:spcBef>
              <a:spcAft>
                <a:spcPts val="0"/>
              </a:spcAft>
              <a:buNone/>
            </a:pPr>
            <a:r>
              <a:rPr lang="en-GB" sz="1400" i="0" dirty="0"/>
              <a:t>“Circuit A: If</a:t>
            </a:r>
            <a:r>
              <a:rPr lang="en-GB" sz="1400" i="0" baseline="0" dirty="0"/>
              <a:t> w</a:t>
            </a:r>
            <a:r>
              <a:rPr lang="en-GB" sz="1400" i="0" dirty="0"/>
              <a:t>e start at the positive terminal, then we hit a resistor, then a junction, then another resistor, then another junction, then the negative terminal. The other loop is exactly the same.</a:t>
            </a:r>
          </a:p>
          <a:p>
            <a:pPr marL="0" lvl="0" indent="0" algn="l" rtl="0">
              <a:lnSpc>
                <a:spcPct val="115000"/>
              </a:lnSpc>
              <a:spcBef>
                <a:spcPts val="600"/>
              </a:spcBef>
              <a:spcAft>
                <a:spcPts val="0"/>
              </a:spcAft>
              <a:buNone/>
            </a:pPr>
            <a:endParaRPr lang="en-GB" sz="1400" i="0" dirty="0"/>
          </a:p>
          <a:p>
            <a:pPr marL="0" lvl="0" indent="0" algn="l" rtl="0">
              <a:lnSpc>
                <a:spcPct val="115000"/>
              </a:lnSpc>
              <a:spcBef>
                <a:spcPts val="600"/>
              </a:spcBef>
              <a:spcAft>
                <a:spcPts val="0"/>
              </a:spcAft>
              <a:buNone/>
            </a:pPr>
            <a:r>
              <a:rPr lang="en-GB" sz="1400" i="0" dirty="0"/>
              <a:t>Circuit B: If</a:t>
            </a:r>
            <a:r>
              <a:rPr lang="en-GB" sz="1400" i="0" baseline="0" dirty="0"/>
              <a:t> w</a:t>
            </a:r>
            <a:r>
              <a:rPr lang="en-GB" sz="1400" i="0" dirty="0"/>
              <a:t>e start at the positive terminal, then we go through a junction...” etc.</a:t>
            </a:r>
          </a:p>
          <a:p>
            <a:pPr marL="0" lvl="0" indent="0" algn="l" rtl="0">
              <a:lnSpc>
                <a:spcPct val="115000"/>
              </a:lnSpc>
              <a:spcBef>
                <a:spcPts val="600"/>
              </a:spcBef>
              <a:spcAft>
                <a:spcPts val="0"/>
              </a:spcAft>
              <a:buNone/>
            </a:pPr>
            <a:endParaRPr lang="en-GB" sz="1400" i="0" dirty="0"/>
          </a:p>
          <a:p>
            <a:pPr marL="0" marR="0" lvl="0" indent="0" algn="l" defTabSz="914400" rtl="0" eaLnBrk="1" fontAlgn="auto" latinLnBrk="0" hangingPunct="1">
              <a:lnSpc>
                <a:spcPct val="115000"/>
              </a:lnSpc>
              <a:spcBef>
                <a:spcPts val="1000"/>
              </a:spcBef>
              <a:spcAft>
                <a:spcPts val="1000"/>
              </a:spcAft>
              <a:buClr>
                <a:schemeClr val="dk1"/>
              </a:buClr>
              <a:buSzPts val="1100"/>
              <a:buFont typeface="Arial"/>
              <a:buNone/>
              <a:tabLst/>
              <a:defRPr/>
            </a:pPr>
            <a:endParaRPr lang="en-GB" sz="1400" b="1" i="0" u="none" strike="noStrike" cap="none" noProof="0" dirty="0">
              <a:solidFill>
                <a:srgbClr val="000000"/>
              </a:solidFill>
              <a:effectLst/>
              <a:latin typeface="Arial"/>
              <a:cs typeface="Arial"/>
              <a:sym typeface="Arial"/>
            </a:endParaRPr>
          </a:p>
          <a:p>
            <a:pPr marL="0" lvl="0" indent="0" algn="l" rtl="0">
              <a:lnSpc>
                <a:spcPct val="115000"/>
              </a:lnSpc>
              <a:spcBef>
                <a:spcPts val="1000"/>
              </a:spcBef>
              <a:spcAft>
                <a:spcPts val="1000"/>
              </a:spcAft>
              <a:buClr>
                <a:schemeClr val="dk1"/>
              </a:buClr>
              <a:buSzPts val="1100"/>
              <a:buFont typeface="Arial"/>
              <a:buNone/>
            </a:pPr>
            <a:r>
              <a:rPr lang="en" sz="1400" b="0" dirty="0">
                <a:solidFill>
                  <a:schemeClr val="dk1"/>
                </a:solidFill>
              </a:rPr>
              <a:t>RESEARCH NOTES:</a:t>
            </a:r>
            <a:endParaRPr lang="en-GB" sz="1400" b="0" i="0" dirty="0">
              <a:solidFill>
                <a:srgbClr val="000000"/>
              </a:solidFill>
            </a:endParaRPr>
          </a:p>
          <a:p>
            <a:pPr marL="0" lvl="0" indent="0" algn="l" rtl="0">
              <a:lnSpc>
                <a:spcPct val="115000"/>
              </a:lnSpc>
              <a:spcBef>
                <a:spcPts val="1000"/>
              </a:spcBef>
              <a:spcAft>
                <a:spcPts val="1000"/>
              </a:spcAft>
              <a:buClr>
                <a:schemeClr val="dk1"/>
              </a:buClr>
              <a:buSzPts val="1100"/>
              <a:buFont typeface="Arial"/>
              <a:buNone/>
            </a:pPr>
            <a:r>
              <a:rPr lang="en-GB" sz="1400" u="sng" dirty="0">
                <a:solidFill>
                  <a:srgbClr val="FF00FF"/>
                </a:solidFill>
                <a:effectLst/>
                <a:latin typeface="Arial" panose="020B0604020202020204" pitchFamily="34" charset="0"/>
                <a:ea typeface="Arial" panose="020B0604020202020204" pitchFamily="34" charset="0"/>
              </a:rPr>
              <a:t>Misconceptions research on IOP Spark: </a:t>
            </a:r>
            <a:r>
              <a:rPr lang="en-GB" sz="1400" dirty="0">
                <a:effectLst/>
                <a:latin typeface="Arial" panose="020B0604020202020204" pitchFamily="34" charset="0"/>
                <a:ea typeface="Arial" panose="020B0604020202020204" pitchFamily="34" charset="0"/>
              </a:rPr>
              <a:t>Many pupils cannot identify reliably from a diagram whether two resistors in a circuit are in parallel when they are drawn in an unfamiliar format </a:t>
            </a:r>
            <a:r>
              <a:rPr lang="en-GB"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https://spark.iop.org/many-pupils-cannot-identify-reliably-diagram-whether-or-not-two-resistors-circuit-are-parallel-when</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marL="0" lvl="0" indent="0" algn="l" rtl="0">
              <a:lnSpc>
                <a:spcPct val="115000"/>
              </a:lnSpc>
              <a:spcBef>
                <a:spcPts val="600"/>
              </a:spcBef>
              <a:spcAft>
                <a:spcPts val="0"/>
              </a:spcAft>
              <a:buNone/>
            </a:pPr>
            <a:endParaRPr lang="en-GB" sz="1400" i="0" dirty="0"/>
          </a:p>
        </p:txBody>
      </p:sp>
    </p:spTree>
    <p:extLst>
      <p:ext uri="{BB962C8B-B14F-4D97-AF65-F5344CB8AC3E}">
        <p14:creationId xmlns:p14="http://schemas.microsoft.com/office/powerpoint/2010/main" val="6870892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600"/>
              </a:spcBef>
              <a:spcAft>
                <a:spcPts val="0"/>
              </a:spcAft>
              <a:buNone/>
            </a:pPr>
            <a:r>
              <a:rPr lang="en-GB" sz="1400" i="0" dirty="0"/>
              <a:t>We are comparing the other circuit diagrams to these, so let’s just analyse them so we have something to refer to.</a:t>
            </a:r>
          </a:p>
          <a:p>
            <a:pPr marL="0" lvl="0" indent="0" algn="l" rtl="0">
              <a:lnSpc>
                <a:spcPct val="115000"/>
              </a:lnSpc>
              <a:spcBef>
                <a:spcPts val="600"/>
              </a:spcBef>
              <a:spcAft>
                <a:spcPts val="0"/>
              </a:spcAft>
              <a:buNone/>
            </a:pPr>
            <a:r>
              <a:rPr lang="en-GB" sz="1400" i="0" dirty="0"/>
              <a:t>Trace the paths of the current in each loop:</a:t>
            </a:r>
          </a:p>
          <a:p>
            <a:pPr marL="0" lvl="0" indent="0" algn="l" rtl="0">
              <a:lnSpc>
                <a:spcPct val="115000"/>
              </a:lnSpc>
              <a:spcBef>
                <a:spcPts val="600"/>
              </a:spcBef>
              <a:spcAft>
                <a:spcPts val="0"/>
              </a:spcAft>
              <a:buNone/>
            </a:pPr>
            <a:r>
              <a:rPr lang="en-GB" sz="1400" i="0" dirty="0"/>
              <a:t>“Circuit A: If</a:t>
            </a:r>
            <a:r>
              <a:rPr lang="en-GB" sz="1400" i="0" baseline="0" dirty="0"/>
              <a:t> w</a:t>
            </a:r>
            <a:r>
              <a:rPr lang="en-GB" sz="1400" i="0" dirty="0"/>
              <a:t>e start at the positive terminal, then we hit a resistor, then a junction, then another resistor, then another junction, then the negative terminal. The other loop is exactly the same.</a:t>
            </a:r>
          </a:p>
          <a:p>
            <a:pPr marL="0" lvl="0" indent="0" algn="l" rtl="0">
              <a:lnSpc>
                <a:spcPct val="115000"/>
              </a:lnSpc>
              <a:spcBef>
                <a:spcPts val="600"/>
              </a:spcBef>
              <a:spcAft>
                <a:spcPts val="0"/>
              </a:spcAft>
              <a:buNone/>
            </a:pPr>
            <a:endParaRPr lang="en-GB" sz="1400" i="0" dirty="0"/>
          </a:p>
          <a:p>
            <a:pPr marL="0" lvl="0" indent="0" algn="l" rtl="0">
              <a:lnSpc>
                <a:spcPct val="115000"/>
              </a:lnSpc>
              <a:spcBef>
                <a:spcPts val="600"/>
              </a:spcBef>
              <a:spcAft>
                <a:spcPts val="0"/>
              </a:spcAft>
              <a:buNone/>
            </a:pPr>
            <a:r>
              <a:rPr lang="en-GB" sz="1400" i="0" dirty="0"/>
              <a:t>Circuit B: If</a:t>
            </a:r>
            <a:r>
              <a:rPr lang="en-GB" sz="1400" i="0" baseline="0" dirty="0"/>
              <a:t> w</a:t>
            </a:r>
            <a:r>
              <a:rPr lang="en-GB" sz="1400" i="0" dirty="0"/>
              <a:t>e start at the positive terminal, then we go through a junction...” etc.</a:t>
            </a:r>
          </a:p>
        </p:txBody>
      </p:sp>
    </p:spTree>
    <p:extLst>
      <p:ext uri="{BB962C8B-B14F-4D97-AF65-F5344CB8AC3E}">
        <p14:creationId xmlns:p14="http://schemas.microsoft.com/office/powerpoint/2010/main" val="8550234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19814895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11764689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1000"/>
              </a:spcBef>
              <a:spcAft>
                <a:spcPts val="1000"/>
              </a:spcAft>
              <a:buClr>
                <a:schemeClr val="dk1"/>
              </a:buClr>
              <a:buSzPts val="1100"/>
              <a:buFont typeface="Arial"/>
              <a:buNone/>
            </a:pPr>
            <a:r>
              <a:rPr lang="en" sz="1500" dirty="0">
                <a:solidFill>
                  <a:schemeClr val="dk1"/>
                </a:solidFill>
              </a:rPr>
              <a:t>What happens to current in a parallel circuit? This is not so clear, because before we had a single (series) loop, and the current was the same everywhere.</a:t>
            </a:r>
          </a:p>
          <a:p>
            <a:pPr marL="0" lvl="0" indent="0" algn="l" rtl="0">
              <a:lnSpc>
                <a:spcPct val="115000"/>
              </a:lnSpc>
              <a:spcBef>
                <a:spcPts val="1000"/>
              </a:spcBef>
              <a:spcAft>
                <a:spcPts val="1000"/>
              </a:spcAft>
              <a:buClr>
                <a:schemeClr val="dk1"/>
              </a:buClr>
              <a:buSzPts val="1100"/>
              <a:buFont typeface="Arial"/>
              <a:buNone/>
            </a:pPr>
            <a:endParaRPr lang="en" sz="150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 sz="1500" dirty="0">
                <a:solidFill>
                  <a:schemeClr val="dk1"/>
                </a:solidFill>
              </a:rPr>
              <a:t>Now we don’t have a single loop, we have two (or maybe more!). What can we say about the current?</a:t>
            </a:r>
          </a:p>
          <a:p>
            <a:pPr marL="0" lvl="0" indent="0" algn="l" rtl="0">
              <a:lnSpc>
                <a:spcPct val="115000"/>
              </a:lnSpc>
              <a:spcBef>
                <a:spcPts val="1000"/>
              </a:spcBef>
              <a:spcAft>
                <a:spcPts val="1000"/>
              </a:spcAft>
              <a:buClr>
                <a:schemeClr val="dk1"/>
              </a:buClr>
              <a:buSzPts val="1100"/>
              <a:buFont typeface="Arial"/>
              <a:buNone/>
            </a:pPr>
            <a:endParaRPr lang="en" sz="150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 sz="1500" b="1" dirty="0">
                <a:solidFill>
                  <a:schemeClr val="dk1"/>
                </a:solidFill>
              </a:rPr>
              <a:t>The potential difference is the same across each branch. </a:t>
            </a:r>
            <a:r>
              <a:rPr lang="en" sz="1500" b="0" dirty="0">
                <a:solidFill>
                  <a:schemeClr val="dk1"/>
                </a:solidFill>
              </a:rPr>
              <a:t>What happens when there is a potential difference? A current can flow. What else determines the current? The resistance.</a:t>
            </a:r>
          </a:p>
          <a:p>
            <a:pPr marL="0" lvl="0" indent="0" algn="l" rtl="0">
              <a:lnSpc>
                <a:spcPct val="115000"/>
              </a:lnSpc>
              <a:spcBef>
                <a:spcPts val="1000"/>
              </a:spcBef>
              <a:spcAft>
                <a:spcPts val="1000"/>
              </a:spcAft>
              <a:buClr>
                <a:schemeClr val="dk1"/>
              </a:buClr>
              <a:buSzPts val="1100"/>
              <a:buFont typeface="Arial"/>
              <a:buNone/>
            </a:pPr>
            <a:endParaRPr lang="en" sz="1500" b="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 sz="1500" b="0" dirty="0">
                <a:solidFill>
                  <a:schemeClr val="dk1"/>
                </a:solidFill>
              </a:rPr>
              <a:t>So the current in each branch is determined by the resistance.</a:t>
            </a:r>
          </a:p>
          <a:p>
            <a:pPr marL="0" lvl="0" indent="0" algn="l" rtl="0">
              <a:lnSpc>
                <a:spcPct val="115000"/>
              </a:lnSpc>
              <a:spcBef>
                <a:spcPts val="1000"/>
              </a:spcBef>
              <a:spcAft>
                <a:spcPts val="1000"/>
              </a:spcAft>
              <a:buClr>
                <a:schemeClr val="dk1"/>
              </a:buClr>
              <a:buSzPts val="1100"/>
              <a:buFont typeface="Arial"/>
              <a:buNone/>
            </a:pPr>
            <a:endParaRPr lang="en" sz="1500" b="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 sz="1500" b="0" dirty="0">
                <a:solidFill>
                  <a:schemeClr val="dk1"/>
                </a:solidFill>
              </a:rPr>
              <a:t>What happens at a junction?</a:t>
            </a:r>
          </a:p>
          <a:p>
            <a:pPr marL="0" lvl="0" indent="0" algn="l" rtl="0">
              <a:lnSpc>
                <a:spcPct val="115000"/>
              </a:lnSpc>
              <a:spcBef>
                <a:spcPts val="1000"/>
              </a:spcBef>
              <a:spcAft>
                <a:spcPts val="1000"/>
              </a:spcAft>
              <a:buClr>
                <a:schemeClr val="dk1"/>
              </a:buClr>
              <a:buSzPts val="1100"/>
              <a:buFont typeface="Arial"/>
              <a:buNone/>
            </a:pPr>
            <a:endParaRPr lang="en" sz="1500" b="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 sz="1500" b="0" dirty="0">
                <a:solidFill>
                  <a:schemeClr val="dk1"/>
                </a:solidFill>
              </a:rPr>
              <a:t>The electrons from one branch meet the electrons from the other branch – so the current </a:t>
            </a:r>
            <a:r>
              <a:rPr lang="en" sz="1500" b="1" dirty="0">
                <a:solidFill>
                  <a:schemeClr val="dk1"/>
                </a:solidFill>
              </a:rPr>
              <a:t>adds up.</a:t>
            </a:r>
          </a:p>
          <a:p>
            <a:pPr marL="0" lvl="0" indent="0" algn="l" rtl="0">
              <a:lnSpc>
                <a:spcPct val="115000"/>
              </a:lnSpc>
              <a:spcBef>
                <a:spcPts val="1000"/>
              </a:spcBef>
              <a:spcAft>
                <a:spcPts val="1000"/>
              </a:spcAft>
              <a:buClr>
                <a:schemeClr val="dk1"/>
              </a:buClr>
              <a:buSzPts val="1100"/>
              <a:buFont typeface="Arial"/>
              <a:buNone/>
            </a:pPr>
            <a:endParaRPr lang="en" sz="1500" b="1" dirty="0">
              <a:solidFill>
                <a:schemeClr val="dk1"/>
              </a:solidFill>
            </a:endParaRPr>
          </a:p>
          <a:p>
            <a:pPr marL="0" marR="0" lvl="0" indent="0" algn="l" defTabSz="914400" rtl="0" eaLnBrk="1" fontAlgn="auto" latinLnBrk="0" hangingPunct="1">
              <a:lnSpc>
                <a:spcPct val="115000"/>
              </a:lnSpc>
              <a:spcBef>
                <a:spcPts val="1000"/>
              </a:spcBef>
              <a:spcAft>
                <a:spcPts val="1000"/>
              </a:spcAft>
              <a:buClr>
                <a:schemeClr val="dk1"/>
              </a:buClr>
              <a:buSzPts val="1100"/>
              <a:buFont typeface="Arial"/>
              <a:buNone/>
              <a:tabLst/>
              <a:defRPr/>
            </a:pPr>
            <a:r>
              <a:rPr lang="en" sz="1500" b="1" dirty="0">
                <a:solidFill>
                  <a:schemeClr val="dk1"/>
                </a:solidFill>
              </a:rPr>
              <a:t>This means t</a:t>
            </a:r>
            <a:r>
              <a:rPr lang="en-GB" sz="1600" b="1" dirty="0"/>
              <a:t>he current through the battery is the sum of the currents in each branch</a:t>
            </a:r>
          </a:p>
          <a:p>
            <a:pPr marL="0" marR="0" lvl="0" indent="0" algn="l" defTabSz="914400" rtl="0" eaLnBrk="1" fontAlgn="auto" latinLnBrk="0" hangingPunct="1">
              <a:lnSpc>
                <a:spcPct val="115000"/>
              </a:lnSpc>
              <a:spcBef>
                <a:spcPts val="1000"/>
              </a:spcBef>
              <a:spcAft>
                <a:spcPts val="1000"/>
              </a:spcAft>
              <a:buClr>
                <a:schemeClr val="dk1"/>
              </a:buClr>
              <a:buSzPts val="1100"/>
              <a:buFont typeface="Arial"/>
              <a:buNone/>
              <a:tabLst/>
              <a:defRPr/>
            </a:pPr>
            <a:endParaRPr lang="en-GB" sz="1600" b="1" dirty="0"/>
          </a:p>
          <a:p>
            <a:pPr marL="0" marR="0" lvl="0" indent="0" algn="l" defTabSz="914400" rtl="0" eaLnBrk="1" fontAlgn="auto" latinLnBrk="0" hangingPunct="1">
              <a:lnSpc>
                <a:spcPct val="115000"/>
              </a:lnSpc>
              <a:spcBef>
                <a:spcPts val="1000"/>
              </a:spcBef>
              <a:spcAft>
                <a:spcPts val="1000"/>
              </a:spcAft>
              <a:buClr>
                <a:schemeClr val="dk1"/>
              </a:buClr>
              <a:buSzPts val="1100"/>
              <a:buFont typeface="Arial"/>
              <a:buNone/>
              <a:tabLst/>
              <a:defRPr/>
            </a:pPr>
            <a:r>
              <a:rPr lang="en-GB" sz="1600" b="1" dirty="0"/>
              <a:t>EXTRA EXPLANATIONS IN CASE OF TRICKY QUESTIONS FROM STUDENTS</a:t>
            </a:r>
          </a:p>
          <a:p>
            <a:pPr marL="0" marR="0" lvl="0" indent="0" algn="l" defTabSz="914400" rtl="0" eaLnBrk="1" fontAlgn="auto" latinLnBrk="0" hangingPunct="1">
              <a:lnSpc>
                <a:spcPct val="115000"/>
              </a:lnSpc>
              <a:spcBef>
                <a:spcPts val="1000"/>
              </a:spcBef>
              <a:spcAft>
                <a:spcPts val="1000"/>
              </a:spcAft>
              <a:buClr>
                <a:schemeClr val="dk1"/>
              </a:buClr>
              <a:buSzPts val="1100"/>
              <a:buFont typeface="Arial"/>
              <a:buNone/>
              <a:tabLst/>
              <a:defRPr/>
            </a:pPr>
            <a:r>
              <a:rPr lang="en-GB" sz="1600" b="0" dirty="0"/>
              <a:t>This means if we add extra branches, more current flows through the battery – we could check this by connecting an ammeter in series with the battery.</a:t>
            </a:r>
          </a:p>
          <a:p>
            <a:pPr marL="0" marR="0" lvl="0" indent="0" algn="l" defTabSz="914400" rtl="0" eaLnBrk="1" fontAlgn="auto" latinLnBrk="0" hangingPunct="1">
              <a:lnSpc>
                <a:spcPct val="115000"/>
              </a:lnSpc>
              <a:spcBef>
                <a:spcPts val="1000"/>
              </a:spcBef>
              <a:spcAft>
                <a:spcPts val="1000"/>
              </a:spcAft>
              <a:buClr>
                <a:schemeClr val="dk1"/>
              </a:buClr>
              <a:buSzPts val="1100"/>
              <a:buFont typeface="Arial"/>
              <a:buNone/>
              <a:tabLst/>
              <a:defRPr/>
            </a:pPr>
            <a:endParaRPr lang="en-GB" sz="1600" b="0" dirty="0"/>
          </a:p>
          <a:p>
            <a:pPr marL="0" lvl="0" indent="0" algn="l" rtl="0">
              <a:lnSpc>
                <a:spcPct val="115000"/>
              </a:lnSpc>
              <a:spcBef>
                <a:spcPts val="1000"/>
              </a:spcBef>
              <a:spcAft>
                <a:spcPts val="1000"/>
              </a:spcAft>
              <a:buClr>
                <a:schemeClr val="dk1"/>
              </a:buClr>
              <a:buSzPts val="1100"/>
              <a:buFont typeface="Arial"/>
              <a:buNone/>
            </a:pPr>
            <a:r>
              <a:rPr lang="en" sz="2400" b="0" dirty="0">
                <a:solidFill>
                  <a:schemeClr val="dk1"/>
                </a:solidFill>
              </a:rPr>
              <a:t>RESEARCH NOTES:</a:t>
            </a:r>
          </a:p>
          <a:p>
            <a:pPr marL="0" lvl="0" indent="0" algn="l" rtl="0">
              <a:lnSpc>
                <a:spcPct val="115000"/>
              </a:lnSpc>
              <a:spcBef>
                <a:spcPts val="1000"/>
              </a:spcBef>
              <a:spcAft>
                <a:spcPts val="1000"/>
              </a:spcAft>
              <a:buClr>
                <a:schemeClr val="dk1"/>
              </a:buClr>
              <a:buSzPts val="1100"/>
              <a:buFont typeface="Arial"/>
              <a:buNone/>
            </a:pPr>
            <a:r>
              <a:rPr lang="en-GB" sz="1600" b="0" i="0" u="sng" strike="noStrike" cap="none" dirty="0">
                <a:solidFill>
                  <a:srgbClr val="000000"/>
                </a:solidFill>
                <a:effectLst/>
                <a:latin typeface="Arial"/>
                <a:ea typeface="Arial"/>
                <a:cs typeface="Arial"/>
                <a:sym typeface="Arial"/>
              </a:rPr>
              <a:t>2b. Self-regulation</a:t>
            </a:r>
            <a:r>
              <a:rPr lang="en-GB" sz="1600" b="0" i="0" u="none" strike="noStrike" cap="none" dirty="0">
                <a:solidFill>
                  <a:srgbClr val="000000"/>
                </a:solidFill>
                <a:effectLst/>
                <a:latin typeface="Arial"/>
                <a:ea typeface="Arial"/>
                <a:cs typeface="Arial"/>
                <a:sym typeface="Arial"/>
              </a:rPr>
              <a:t>: Model your own thinking to help pupils develop their metacognitive and cognitive knowledge – you can provide a useful example for pupils by making your thinking processes explicit. </a:t>
            </a:r>
            <a:r>
              <a:rPr lang="en-GB" sz="2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https://educationendowmentfoundation.org.uk/public/files/Publications/Science/EEF_improving_secondary_science.pdf#page=16</a:t>
            </a:r>
            <a:r>
              <a:rPr lang="en-GB" sz="2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lvl="0" indent="0" algn="l" defTabSz="914400" rtl="0" eaLnBrk="1" fontAlgn="auto" latinLnBrk="0" hangingPunct="1">
              <a:lnSpc>
                <a:spcPct val="115000"/>
              </a:lnSpc>
              <a:spcBef>
                <a:spcPts val="1000"/>
              </a:spcBef>
              <a:spcAft>
                <a:spcPts val="1000"/>
              </a:spcAft>
              <a:buClr>
                <a:schemeClr val="dk1"/>
              </a:buClr>
              <a:buSzPts val="1100"/>
              <a:buFont typeface="Arial"/>
              <a:buNone/>
              <a:tabLst/>
              <a:defRPr/>
            </a:pPr>
            <a:endParaRPr lang="en-GB" sz="1600" b="0" dirty="0"/>
          </a:p>
          <a:p>
            <a:pPr marL="0" lvl="0" indent="0" algn="l" rtl="0">
              <a:lnSpc>
                <a:spcPct val="115000"/>
              </a:lnSpc>
              <a:spcBef>
                <a:spcPts val="1000"/>
              </a:spcBef>
              <a:spcAft>
                <a:spcPts val="1000"/>
              </a:spcAft>
              <a:buClr>
                <a:schemeClr val="dk1"/>
              </a:buClr>
              <a:buSzPts val="1100"/>
              <a:buFont typeface="Arial"/>
              <a:buNone/>
            </a:pPr>
            <a:endParaRPr lang="en" sz="1500" b="0" dirty="0">
              <a:solidFill>
                <a:schemeClr val="dk1"/>
              </a:solidFill>
            </a:endParaRPr>
          </a:p>
        </p:txBody>
      </p:sp>
    </p:spTree>
    <p:extLst>
      <p:ext uri="{BB962C8B-B14F-4D97-AF65-F5344CB8AC3E}">
        <p14:creationId xmlns:p14="http://schemas.microsoft.com/office/powerpoint/2010/main" val="41218475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1000"/>
              </a:spcBef>
              <a:spcAft>
                <a:spcPts val="1000"/>
              </a:spcAft>
              <a:buClr>
                <a:schemeClr val="dk1"/>
              </a:buClr>
              <a:buSzPts val="1100"/>
              <a:buFont typeface="Arial"/>
              <a:buNone/>
            </a:pPr>
            <a:r>
              <a:rPr lang="en-GB" sz="1500" dirty="0">
                <a:solidFill>
                  <a:schemeClr val="dk1"/>
                </a:solidFill>
              </a:rPr>
              <a:t>Think-pair-share</a:t>
            </a:r>
          </a:p>
          <a:p>
            <a:pPr marL="0" lvl="0" indent="0" algn="l" rtl="0">
              <a:lnSpc>
                <a:spcPct val="115000"/>
              </a:lnSpc>
              <a:spcBef>
                <a:spcPts val="1000"/>
              </a:spcBef>
              <a:spcAft>
                <a:spcPts val="1000"/>
              </a:spcAft>
              <a:buClr>
                <a:schemeClr val="dk1"/>
              </a:buClr>
              <a:buSzPts val="1100"/>
              <a:buFont typeface="Arial"/>
              <a:buNone/>
            </a:pPr>
            <a:endParaRPr lang="en-GB" sz="1500" b="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GB" sz="1500" b="0" dirty="0">
                <a:solidFill>
                  <a:schemeClr val="dk1"/>
                </a:solidFill>
              </a:rPr>
              <a:t>Prompt questions:</a:t>
            </a:r>
          </a:p>
          <a:p>
            <a:pPr marL="0" lvl="0" indent="0" algn="l" rtl="0">
              <a:lnSpc>
                <a:spcPct val="115000"/>
              </a:lnSpc>
              <a:spcBef>
                <a:spcPts val="1000"/>
              </a:spcBef>
              <a:spcAft>
                <a:spcPts val="1000"/>
              </a:spcAft>
              <a:buClr>
                <a:schemeClr val="dk1"/>
              </a:buClr>
              <a:buSzPts val="1100"/>
              <a:buFont typeface="Arial"/>
              <a:buNone/>
            </a:pPr>
            <a:r>
              <a:rPr lang="en-GB" sz="1500" b="0" dirty="0">
                <a:solidFill>
                  <a:schemeClr val="dk1"/>
                </a:solidFill>
              </a:rPr>
              <a:t>What two things determine the current in a branch?</a:t>
            </a:r>
          </a:p>
          <a:p>
            <a:pPr marL="0" lvl="0" indent="0" algn="l" rtl="0">
              <a:lnSpc>
                <a:spcPct val="115000"/>
              </a:lnSpc>
              <a:spcBef>
                <a:spcPts val="1000"/>
              </a:spcBef>
              <a:spcAft>
                <a:spcPts val="1000"/>
              </a:spcAft>
              <a:buClr>
                <a:schemeClr val="dk1"/>
              </a:buClr>
              <a:buSzPts val="1100"/>
              <a:buFont typeface="Arial"/>
              <a:buNone/>
            </a:pPr>
            <a:endParaRPr lang="en-GB" sz="1500" b="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GB" sz="1500" b="0" dirty="0">
                <a:solidFill>
                  <a:schemeClr val="dk1"/>
                </a:solidFill>
              </a:rPr>
              <a:t>What do we know about the potential difference across each branch?</a:t>
            </a:r>
          </a:p>
          <a:p>
            <a:pPr marL="0" lvl="0" indent="0" algn="l" rtl="0">
              <a:lnSpc>
                <a:spcPct val="115000"/>
              </a:lnSpc>
              <a:spcBef>
                <a:spcPts val="1000"/>
              </a:spcBef>
              <a:spcAft>
                <a:spcPts val="1000"/>
              </a:spcAft>
              <a:buClr>
                <a:schemeClr val="dk1"/>
              </a:buClr>
              <a:buSzPts val="1100"/>
              <a:buFont typeface="Arial"/>
              <a:buNone/>
            </a:pPr>
            <a:endParaRPr lang="en-GB" sz="1500" b="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GB" sz="1500" b="1" dirty="0">
                <a:solidFill>
                  <a:schemeClr val="dk1"/>
                </a:solidFill>
              </a:rPr>
              <a:t>Correct answer:</a:t>
            </a:r>
            <a:endParaRPr lang="en" sz="1500" b="0" dirty="0">
              <a:solidFill>
                <a:schemeClr val="dk1"/>
              </a:solidFill>
            </a:endParaRPr>
          </a:p>
          <a:p>
            <a:pPr marL="0" marR="0" lvl="0" indent="0" algn="l" defTabSz="914400" rtl="0" eaLnBrk="1" fontAlgn="auto" latinLnBrk="0" hangingPunct="1">
              <a:lnSpc>
                <a:spcPct val="115000"/>
              </a:lnSpc>
              <a:spcBef>
                <a:spcPts val="1000"/>
              </a:spcBef>
              <a:spcAft>
                <a:spcPts val="1000"/>
              </a:spcAft>
              <a:buClr>
                <a:schemeClr val="dk1"/>
              </a:buClr>
              <a:buSzPts val="1100"/>
              <a:buFont typeface="Arial"/>
              <a:buNone/>
              <a:tabLst/>
              <a:defRPr/>
            </a:pPr>
            <a:r>
              <a:rPr lang="it-IT" sz="1100" b="0" i="0" u="none" strike="noStrike" cap="none" dirty="0">
                <a:solidFill>
                  <a:srgbClr val="000000"/>
                </a:solidFill>
                <a:effectLst/>
                <a:latin typeface="Arial"/>
                <a:ea typeface="Arial"/>
                <a:cs typeface="Arial"/>
                <a:sym typeface="Arial"/>
              </a:rPr>
              <a:t>The bigger resistor must be the one with the smallest current through it, because the potential difference across both is the same.</a:t>
            </a:r>
          </a:p>
          <a:p>
            <a:pPr marL="0" lvl="0" indent="0" algn="l" rtl="0">
              <a:lnSpc>
                <a:spcPct val="115000"/>
              </a:lnSpc>
              <a:spcBef>
                <a:spcPts val="1000"/>
              </a:spcBef>
              <a:spcAft>
                <a:spcPts val="1000"/>
              </a:spcAft>
              <a:buClr>
                <a:schemeClr val="dk1"/>
              </a:buClr>
              <a:buSzPts val="1100"/>
              <a:buFont typeface="Arial"/>
              <a:buNone/>
            </a:pPr>
            <a:endParaRPr lang="en" sz="1500" b="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 sz="1500" b="0" dirty="0">
                <a:solidFill>
                  <a:schemeClr val="dk1"/>
                </a:solidFill>
              </a:rPr>
              <a:t>The current through the battery will be 6A, because the 4A of charge flow combines with 2A at the junction.</a:t>
            </a:r>
          </a:p>
          <a:p>
            <a:pPr marL="0" lvl="0" indent="0" algn="l" rtl="0">
              <a:lnSpc>
                <a:spcPct val="115000"/>
              </a:lnSpc>
              <a:spcBef>
                <a:spcPts val="1000"/>
              </a:spcBef>
              <a:spcAft>
                <a:spcPts val="1000"/>
              </a:spcAft>
              <a:buClr>
                <a:schemeClr val="dk1"/>
              </a:buClr>
              <a:buSzPts val="1100"/>
              <a:buFont typeface="Arial"/>
              <a:buNone/>
            </a:pPr>
            <a:endParaRPr lang="en" sz="1500" b="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 sz="1500" b="0" dirty="0">
                <a:solidFill>
                  <a:schemeClr val="dk1"/>
                </a:solidFill>
              </a:rPr>
              <a:t>RESEARCH NOTES:</a:t>
            </a:r>
          </a:p>
          <a:p>
            <a:pPr marL="0" lvl="0" indent="0" algn="l" rtl="0">
              <a:lnSpc>
                <a:spcPct val="115000"/>
              </a:lnSpc>
              <a:spcBef>
                <a:spcPts val="1000"/>
              </a:spcBef>
              <a:spcAft>
                <a:spcPts val="1000"/>
              </a:spcAft>
              <a:buClr>
                <a:schemeClr val="dk1"/>
              </a:buClr>
              <a:buSzPts val="1100"/>
              <a:buFont typeface="Arial"/>
              <a:buNone/>
            </a:pPr>
            <a:r>
              <a:rPr lang="en-GB" sz="1100" b="0" i="0" u="sng" strike="noStrike" cap="none" dirty="0">
                <a:solidFill>
                  <a:srgbClr val="000000"/>
                </a:solidFill>
                <a:effectLst/>
                <a:latin typeface="Arial"/>
                <a:ea typeface="Arial"/>
                <a:cs typeface="Arial"/>
                <a:sym typeface="Arial"/>
              </a:rPr>
              <a:t>2b. Self-regulation</a:t>
            </a:r>
            <a:r>
              <a:rPr lang="en-GB" sz="1100" b="0" i="0" u="none" strike="noStrike" cap="none" dirty="0">
                <a:solidFill>
                  <a:srgbClr val="000000"/>
                </a:solidFill>
                <a:effectLst/>
                <a:latin typeface="Arial"/>
                <a:ea typeface="Arial"/>
                <a:cs typeface="Arial"/>
                <a:sym typeface="Arial"/>
              </a:rPr>
              <a:t>: Model your own thinking to help pupils develop their metacognitive and cognitive knowledge – you can provide a useful example for pupils by making your thinking processes explicit. </a:t>
            </a:r>
            <a:r>
              <a:rPr lang="en-GB"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https://educationendowmentfoundation.org.uk/public/files/Publications/Science/EEF_improving_secondary_science.pdf#page=16</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marL="0" lvl="0" indent="0" algn="l" rtl="0">
              <a:lnSpc>
                <a:spcPct val="115000"/>
              </a:lnSpc>
              <a:spcBef>
                <a:spcPts val="1000"/>
              </a:spcBef>
              <a:spcAft>
                <a:spcPts val="1000"/>
              </a:spcAft>
              <a:buClr>
                <a:schemeClr val="dk1"/>
              </a:buClr>
              <a:buSzPts val="1100"/>
              <a:buFont typeface="Arial"/>
              <a:buNone/>
            </a:pPr>
            <a:endParaRPr lang="en-GB" sz="1100" b="0" i="0" u="sng" strike="noStrike" cap="none" dirty="0">
              <a:solidFill>
                <a:srgbClr val="000000"/>
              </a:solidFill>
              <a:effectLst/>
              <a:latin typeface="Arial"/>
              <a:ea typeface="Arial"/>
              <a:cs typeface="Arial"/>
              <a:sym typeface="Arial"/>
            </a:endParaRPr>
          </a:p>
          <a:p>
            <a:pPr marL="0" marR="0" lvl="0" indent="0" algn="l" defTabSz="914400" rtl="0" eaLnBrk="1" fontAlgn="auto" latinLnBrk="0" hangingPunct="1">
              <a:lnSpc>
                <a:spcPct val="115000"/>
              </a:lnSpc>
              <a:spcBef>
                <a:spcPts val="1000"/>
              </a:spcBef>
              <a:spcAft>
                <a:spcPts val="1000"/>
              </a:spcAft>
              <a:buClr>
                <a:schemeClr val="dk1"/>
              </a:buClr>
              <a:buSzPts val="1100"/>
              <a:buFont typeface="Arial"/>
              <a:buNone/>
              <a:tabLst/>
              <a:defRPr/>
            </a:pPr>
            <a:r>
              <a:rPr lang="en-GB" sz="1100" b="0" i="0" u="sng" strike="noStrike" cap="none" dirty="0">
                <a:solidFill>
                  <a:srgbClr val="000000"/>
                </a:solidFill>
                <a:effectLst/>
                <a:latin typeface="Arial"/>
                <a:ea typeface="Arial"/>
                <a:cs typeface="Arial"/>
                <a:sym typeface="Arial"/>
              </a:rPr>
              <a:t>4a. Memory</a:t>
            </a:r>
            <a:r>
              <a:rPr lang="en-GB" sz="1100" b="0" i="0" u="none" strike="noStrike" cap="none" dirty="0">
                <a:solidFill>
                  <a:srgbClr val="000000"/>
                </a:solidFill>
                <a:effectLst/>
                <a:latin typeface="Arial"/>
                <a:ea typeface="Arial"/>
                <a:cs typeface="Arial"/>
                <a:sym typeface="Arial"/>
              </a:rPr>
              <a:t>: Pay attention to cognitive load – structure tasks to limit the amount of new information pupils need to process. – Use worked examples or partially solved examples that take pupils through each step of a process</a:t>
            </a:r>
            <a:r>
              <a:rPr lang="en-GB" sz="1100" b="1" i="0" u="none" strike="noStrike" cap="none" dirty="0">
                <a:solidFill>
                  <a:srgbClr val="000000"/>
                </a:solidFill>
                <a:effectLst/>
                <a:latin typeface="Arial"/>
                <a:ea typeface="Arial"/>
                <a:cs typeface="Arial"/>
                <a:sym typeface="Arial"/>
              </a:rPr>
              <a:t>.</a:t>
            </a:r>
            <a:r>
              <a:rPr lang="en-GB" sz="1100" b="0" i="0" u="none" strike="noStrike" cap="none" dirty="0">
                <a:solidFill>
                  <a:srgbClr val="000000"/>
                </a:solidFill>
                <a:effectLst/>
                <a:latin typeface="Arial"/>
                <a:ea typeface="Arial"/>
                <a:cs typeface="Arial"/>
                <a:sym typeface="Arial"/>
              </a:rPr>
              <a:t> </a:t>
            </a:r>
            <a:r>
              <a:rPr lang="en-GB"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https://educationendowmentfoundation.org.uk/public/files/Publications/Science/EEF_improving_secondary_science.pdf#page=25</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marL="0" lvl="0" indent="0" algn="l" rtl="0">
              <a:lnSpc>
                <a:spcPct val="115000"/>
              </a:lnSpc>
              <a:spcBef>
                <a:spcPts val="1000"/>
              </a:spcBef>
              <a:spcAft>
                <a:spcPts val="1000"/>
              </a:spcAft>
              <a:buClr>
                <a:schemeClr val="dk1"/>
              </a:buClr>
              <a:buSzPts val="1100"/>
              <a:buFont typeface="Arial"/>
              <a:buNone/>
            </a:pPr>
            <a:endParaRPr lang="en-GB" sz="1500" b="1" u="sng" dirty="0">
              <a:solidFill>
                <a:schemeClr val="dk1"/>
              </a:solidFill>
            </a:endParaRPr>
          </a:p>
        </p:txBody>
      </p:sp>
    </p:spTree>
    <p:extLst>
      <p:ext uri="{BB962C8B-B14F-4D97-AF65-F5344CB8AC3E}">
        <p14:creationId xmlns:p14="http://schemas.microsoft.com/office/powerpoint/2010/main" val="400536107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GB" b="1" noProof="0" dirty="0"/>
              <a:t>Adapted from </a:t>
            </a:r>
            <a:r>
              <a:rPr lang="en-GB" sz="1100" b="0" i="0" u="sng" strike="noStrike" cap="none" dirty="0">
                <a:solidFill>
                  <a:srgbClr val="000000"/>
                </a:solidFill>
                <a:effectLst/>
                <a:latin typeface="Arial"/>
                <a:ea typeface="Arial"/>
                <a:cs typeface="Arial"/>
                <a:sym typeface="Arial"/>
                <a:hlinkClick r:id="rId3"/>
              </a:rPr>
              <a:t>www.BestEvidenceScienceTeaching.org</a:t>
            </a:r>
            <a:r>
              <a:rPr lang="en-GB" sz="1100" b="1" i="0" u="none" strike="noStrike" cap="none" baseline="0" noProof="0" dirty="0">
                <a:solidFill>
                  <a:srgbClr val="000000"/>
                </a:solidFill>
                <a:effectLst/>
                <a:latin typeface="Arial"/>
                <a:ea typeface="Arial"/>
                <a:cs typeface="Arial"/>
                <a:sym typeface="Arial"/>
              </a:rPr>
              <a:t> </a:t>
            </a:r>
            <a:r>
              <a:rPr lang="en-GB" sz="1100" b="1" i="0" u="none" strike="noStrike" cap="none" noProof="0" dirty="0">
                <a:solidFill>
                  <a:srgbClr val="000000"/>
                </a:solidFill>
                <a:effectLst/>
                <a:latin typeface="Arial"/>
                <a:ea typeface="Arial"/>
                <a:cs typeface="Arial"/>
                <a:sym typeface="Arial"/>
              </a:rPr>
              <a:t>Best Evidence Science Teaching project resources</a:t>
            </a:r>
            <a:endParaRPr lang="en-GB" b="1" noProof="0" dirty="0"/>
          </a:p>
        </p:txBody>
      </p:sp>
    </p:spTree>
    <p:extLst>
      <p:ext uri="{BB962C8B-B14F-4D97-AF65-F5344CB8AC3E}">
        <p14:creationId xmlns:p14="http://schemas.microsoft.com/office/powerpoint/2010/main" val="42532129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endParaRPr lang="en-GB" dirty="0"/>
          </a:p>
        </p:txBody>
      </p:sp>
    </p:spTree>
    <p:extLst>
      <p:ext uri="{BB962C8B-B14F-4D97-AF65-F5344CB8AC3E}">
        <p14:creationId xmlns:p14="http://schemas.microsoft.com/office/powerpoint/2010/main" val="33427303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endParaRPr lang="en-GB" dirty="0"/>
          </a:p>
        </p:txBody>
      </p:sp>
    </p:spTree>
    <p:extLst>
      <p:ext uri="{BB962C8B-B14F-4D97-AF65-F5344CB8AC3E}">
        <p14:creationId xmlns:p14="http://schemas.microsoft.com/office/powerpoint/2010/main" val="2383838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pPr marL="158750" indent="0">
              <a:buNone/>
            </a:pPr>
            <a:r>
              <a:rPr lang="es-MX" dirty="0"/>
              <a:t>Review learning objectives</a:t>
            </a:r>
          </a:p>
        </p:txBody>
      </p:sp>
    </p:spTree>
    <p:extLst>
      <p:ext uri="{BB962C8B-B14F-4D97-AF65-F5344CB8AC3E}">
        <p14:creationId xmlns:p14="http://schemas.microsoft.com/office/powerpoint/2010/main" val="326696643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600" b="1" noProof="0" dirty="0"/>
              <a:t>Adapted from </a:t>
            </a:r>
            <a:r>
              <a:rPr lang="en-GB" sz="1600" b="0" i="0" u="sng" strike="noStrike" cap="none" dirty="0">
                <a:solidFill>
                  <a:srgbClr val="000000"/>
                </a:solidFill>
                <a:effectLst/>
                <a:latin typeface="Arial"/>
                <a:ea typeface="Arial"/>
                <a:cs typeface="Arial"/>
                <a:sym typeface="Arial"/>
                <a:hlinkClick r:id="rId3"/>
              </a:rPr>
              <a:t>www.BestEvidenceScienceTeaching.org</a:t>
            </a:r>
            <a:r>
              <a:rPr lang="en-GB" sz="1600" b="1" u="none" baseline="0" noProof="0" dirty="0"/>
              <a:t> </a:t>
            </a:r>
            <a:r>
              <a:rPr lang="en-GB" sz="1600" b="1" i="0" u="none" strike="noStrike" cap="none" noProof="0" dirty="0">
                <a:solidFill>
                  <a:srgbClr val="000000"/>
                </a:solidFill>
                <a:effectLst/>
                <a:latin typeface="Arial"/>
                <a:ea typeface="Arial"/>
                <a:cs typeface="Arial"/>
                <a:sym typeface="Arial"/>
              </a:rPr>
              <a:t>Best Evidence Science Teaching project resources</a:t>
            </a:r>
            <a:endParaRPr lang="en-GB" sz="1600" b="1" noProof="0" dirty="0"/>
          </a:p>
          <a:p>
            <a:pPr marL="158750" indent="0">
              <a:buNone/>
            </a:pPr>
            <a:endParaRPr lang="en-US" sz="1500" b="1" dirty="0">
              <a:latin typeface="+mn-lt"/>
            </a:endParaRPr>
          </a:p>
          <a:p>
            <a:pPr marL="158750" indent="0">
              <a:buNone/>
            </a:pPr>
            <a:r>
              <a:rPr lang="en-US" sz="1500" b="1" dirty="0">
                <a:latin typeface="+mn-lt"/>
              </a:rPr>
              <a:t>Correct answers:</a:t>
            </a:r>
          </a:p>
          <a:p>
            <a:pPr marL="158750" indent="0">
              <a:buNone/>
            </a:pPr>
            <a:r>
              <a:rPr lang="en-US" sz="1500" b="0" dirty="0">
                <a:latin typeface="+mn-lt"/>
              </a:rPr>
              <a:t>It is greater than 0.3A.</a:t>
            </a:r>
          </a:p>
          <a:p>
            <a:pPr marL="158750" indent="0">
              <a:buNone/>
            </a:pPr>
            <a:r>
              <a:rPr lang="en-US" sz="1500" b="0" dirty="0">
                <a:latin typeface="+mn-lt"/>
              </a:rPr>
              <a:t>This is because the current through the original branches does not change (they have the same resistance and potential difference as before), but the new branch, with the same potential difference across it, t</a:t>
            </a:r>
            <a:r>
              <a:rPr lang="en-US" sz="1800" b="0" i="0" u="none" strike="noStrike" dirty="0">
                <a:solidFill>
                  <a:srgbClr val="70AD47"/>
                </a:solidFill>
                <a:effectLst/>
                <a:latin typeface="Arial" panose="020B0604020202020204" pitchFamily="34" charset="0"/>
              </a:rPr>
              <a:t>here is a current through the new branch that adds to the original 0.3A current through the battery.</a:t>
            </a:r>
            <a:r>
              <a:rPr lang="en-US" sz="1800" b="0" i="0" u="none" strike="noStrike" dirty="0">
                <a:solidFill>
                  <a:srgbClr val="000000"/>
                </a:solidFill>
                <a:effectLst/>
                <a:latin typeface="Arial" panose="020B0604020202020204" pitchFamily="34" charset="0"/>
              </a:rPr>
              <a:t> </a:t>
            </a:r>
          </a:p>
          <a:p>
            <a:pPr marL="158750" indent="0">
              <a:buNone/>
            </a:pPr>
            <a:endParaRPr lang="en-US" sz="1500" b="1" dirty="0">
              <a:latin typeface="+mn-lt"/>
            </a:endParaRPr>
          </a:p>
          <a:p>
            <a:pPr marL="158750" indent="0">
              <a:buNone/>
            </a:pPr>
            <a:r>
              <a:rPr lang="en-US" sz="1500" b="1" dirty="0">
                <a:latin typeface="+mn-lt"/>
              </a:rPr>
              <a:t>Misconceptions:</a:t>
            </a:r>
          </a:p>
          <a:p>
            <a:r>
              <a:rPr lang="en-GB" sz="1100" b="0" i="0" u="none" strike="noStrike" cap="none" dirty="0">
                <a:solidFill>
                  <a:srgbClr val="000000"/>
                </a:solidFill>
                <a:effectLst/>
                <a:latin typeface="Arial"/>
                <a:ea typeface="Arial"/>
                <a:cs typeface="Arial"/>
                <a:sym typeface="Arial"/>
              </a:rPr>
              <a:t>Students choosing answer “equal to” probably think that the current through a battery is always the same, no matter what circuit it is connected to. They are likely to be thinking of current as a ‘substance’ that comes from the battery, which the battery can ‘push’ out regardless of the circuit it is in.</a:t>
            </a:r>
            <a:endParaRPr lang="it-IT" sz="1100" b="0" i="0" u="none" strike="noStrike" cap="none" dirty="0">
              <a:solidFill>
                <a:srgbClr val="000000"/>
              </a:solidFill>
              <a:effectLst/>
              <a:latin typeface="Arial"/>
              <a:ea typeface="Arial"/>
              <a:cs typeface="Arial"/>
              <a:sym typeface="Arial"/>
            </a:endParaRPr>
          </a:p>
          <a:p>
            <a:r>
              <a:rPr lang="en-GB" sz="1100" b="0" i="0" u="none" strike="noStrike" cap="none" dirty="0">
                <a:solidFill>
                  <a:srgbClr val="000000"/>
                </a:solidFill>
                <a:effectLst/>
                <a:latin typeface="Arial"/>
                <a:ea typeface="Arial"/>
                <a:cs typeface="Arial"/>
                <a:sym typeface="Arial"/>
              </a:rPr>
              <a:t>It is common for students to see the addition of an extra component in parallel as the addition of more resistance, as it is in a series circuit (less current).</a:t>
            </a:r>
            <a:endParaRPr lang="it-IT" sz="1100" b="0" i="0" u="none" strike="noStrike" cap="none" dirty="0">
              <a:solidFill>
                <a:srgbClr val="000000"/>
              </a:solidFill>
              <a:effectLst/>
              <a:latin typeface="Arial"/>
              <a:ea typeface="Arial"/>
              <a:cs typeface="Arial"/>
              <a:sym typeface="Arial"/>
            </a:endParaRPr>
          </a:p>
          <a:p>
            <a:r>
              <a:rPr lang="en-GB" sz="1100" b="0" i="0" u="none" strike="noStrike" cap="none" dirty="0">
                <a:solidFill>
                  <a:srgbClr val="000000"/>
                </a:solidFill>
                <a:effectLst/>
                <a:latin typeface="Arial"/>
                <a:ea typeface="Arial"/>
                <a:cs typeface="Arial"/>
                <a:sym typeface="Arial"/>
              </a:rPr>
              <a:t>If students have misunderstandings about what happens when an extra branch is added to a parallel circuit, it can help to discuss with students through what happens to the original part of the circuit when a branch is added, and then what happens in the new branch. Combining these two effects explains what happens to the current through the battery. Careful questioning can elicit the ideas that: potential difference across each branch is always the same as potential difference across the battery; the current in each branch depends on the potential difference across it and its resistance; the current through the original branches does not change; and there is a current through the new branch that adds to the current through the battery. (This means that the battery will run out more quickly). </a:t>
            </a:r>
          </a:p>
          <a:p>
            <a:endParaRPr lang="en-GB" sz="1100" b="0" i="0"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RESEARCH NOTES:</a:t>
            </a:r>
          </a:p>
          <a:p>
            <a:pPr marL="158750" indent="0">
              <a:lnSpc>
                <a:spcPct val="107000"/>
              </a:lnSpc>
              <a:spcAft>
                <a:spcPts val="800"/>
              </a:spcAft>
              <a:buNone/>
            </a:pPr>
            <a:r>
              <a:rPr lang="en-GB" sz="1100" b="0" i="0" u="sng" strike="noStrike" cap="none" dirty="0">
                <a:solidFill>
                  <a:srgbClr val="000000"/>
                </a:solidFill>
                <a:effectLst/>
                <a:latin typeface="Arial"/>
                <a:ea typeface="Arial"/>
                <a:cs typeface="Arial"/>
                <a:sym typeface="Arial"/>
              </a:rPr>
              <a:t>Misconceptions research on IOP Spark</a:t>
            </a:r>
            <a:r>
              <a:rPr lang="en-GB" sz="1100" b="0" i="0" u="none" strike="noStrike" cap="none" dirty="0">
                <a:solidFill>
                  <a:srgbClr val="000000"/>
                </a:solidFill>
                <a:effectLst/>
                <a:latin typeface="Arial"/>
                <a:ea typeface="Arial"/>
                <a:cs typeface="Arial"/>
                <a:sym typeface="Arial"/>
              </a:rPr>
              <a:t>: Many pupils think that a battery supplies the same current, regardless of the circuit in which it is used. </a:t>
            </a:r>
            <a:r>
              <a:rPr lang="en-GB"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https://spark.iop.org/many-pupils-think-battery-supplies-same-current-regardless-circuit-which-it-used</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GB" sz="1100" b="0" i="0" u="none" strike="noStrike" cap="none" dirty="0">
              <a:solidFill>
                <a:srgbClr val="000000"/>
              </a:solidFill>
              <a:effectLst/>
              <a:latin typeface="Arial"/>
              <a:ea typeface="Arial"/>
              <a:cs typeface="Arial"/>
              <a:sym typeface="Arial"/>
            </a:endParaRP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it-IT" sz="1100" b="0" i="0" u="none" strike="noStrike" cap="none" dirty="0">
              <a:solidFill>
                <a:srgbClr val="000000"/>
              </a:solidFill>
              <a:effectLst/>
              <a:latin typeface="Arial"/>
              <a:ea typeface="Arial"/>
              <a:cs typeface="Arial"/>
              <a:sym typeface="Arial"/>
            </a:endParaRPr>
          </a:p>
          <a:p>
            <a:pPr marL="158750" indent="0">
              <a:buNone/>
            </a:pPr>
            <a:endParaRPr lang="it-IT" sz="1100" b="0" i="0" u="none" strike="noStrike" cap="none" dirty="0">
              <a:solidFill>
                <a:srgbClr val="000000"/>
              </a:solidFill>
              <a:effectLst/>
              <a:latin typeface="Arial"/>
              <a:ea typeface="Arial"/>
              <a:cs typeface="Arial"/>
              <a:sym typeface="Arial"/>
            </a:endParaRPr>
          </a:p>
          <a:p>
            <a:pPr marL="158750" indent="0">
              <a:buNone/>
            </a:pPr>
            <a:endParaRPr lang="en-US" sz="1500" b="1" dirty="0">
              <a:latin typeface="+mn-lt"/>
            </a:endParaRPr>
          </a:p>
        </p:txBody>
      </p:sp>
    </p:spTree>
    <p:extLst>
      <p:ext uri="{BB962C8B-B14F-4D97-AF65-F5344CB8AC3E}">
        <p14:creationId xmlns:p14="http://schemas.microsoft.com/office/powerpoint/2010/main" val="2895569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dirty="0"/>
              <a:t>This slide contains everything you need to know to prepare for the lesson. </a:t>
            </a:r>
          </a:p>
        </p:txBody>
      </p:sp>
    </p:spTree>
    <p:extLst>
      <p:ext uri="{BB962C8B-B14F-4D97-AF65-F5344CB8AC3E}">
        <p14:creationId xmlns:p14="http://schemas.microsoft.com/office/powerpoint/2010/main" val="1255552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16100264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pPr marL="0" lvl="0" indent="0" algn="l" rtl="0">
              <a:spcBef>
                <a:spcPts val="0"/>
              </a:spcBef>
              <a:spcAft>
                <a:spcPts val="0"/>
              </a:spcAft>
              <a:buSzPct val="120000"/>
              <a:buFont typeface=".AppleSystemUIFont" charset="-120"/>
              <a:buNone/>
            </a:pPr>
            <a:endParaRPr lang="en-US" sz="1500" b="0" i="0" u="none" strike="noStrike" cap="none" dirty="0">
              <a:solidFill>
                <a:srgbClr val="000000"/>
              </a:solidFill>
              <a:effectLst/>
              <a:latin typeface="Arial"/>
              <a:ea typeface="Arial"/>
              <a:cs typeface="Arial"/>
              <a:sym typeface="Arial"/>
            </a:endParaRPr>
          </a:p>
        </p:txBody>
      </p:sp>
    </p:spTree>
    <p:extLst>
      <p:ext uri="{BB962C8B-B14F-4D97-AF65-F5344CB8AC3E}">
        <p14:creationId xmlns:p14="http://schemas.microsoft.com/office/powerpoint/2010/main" val="19487530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1000"/>
              </a:spcBef>
              <a:spcAft>
                <a:spcPts val="1000"/>
              </a:spcAft>
              <a:buClr>
                <a:schemeClr val="dk1"/>
              </a:buClr>
              <a:buSzPts val="1100"/>
              <a:buFont typeface="Arial"/>
              <a:buNone/>
            </a:pPr>
            <a:r>
              <a:rPr lang="en" sz="1800" b="0" dirty="0">
                <a:solidFill>
                  <a:schemeClr val="dk1"/>
                </a:solidFill>
              </a:rPr>
              <a:t>RESEARCH NOTES:</a:t>
            </a:r>
          </a:p>
          <a:p>
            <a:pPr marL="0" lvl="0" indent="0" algn="l" rtl="0">
              <a:lnSpc>
                <a:spcPct val="115000"/>
              </a:lnSpc>
              <a:spcBef>
                <a:spcPts val="1000"/>
              </a:spcBef>
              <a:spcAft>
                <a:spcPts val="1000"/>
              </a:spcAft>
              <a:buClr>
                <a:schemeClr val="dk1"/>
              </a:buClr>
              <a:buSzPts val="1100"/>
              <a:buFont typeface="Arial"/>
              <a:buNone/>
            </a:pPr>
            <a:r>
              <a:rPr lang="en-GB" sz="1800" u="sng" dirty="0">
                <a:solidFill>
                  <a:srgbClr val="00B050"/>
                </a:solidFill>
                <a:effectLst/>
                <a:latin typeface="Arial" panose="020B0604020202020204" pitchFamily="34" charset="0"/>
                <a:ea typeface="Arial" panose="020B0604020202020204" pitchFamily="34" charset="0"/>
              </a:rPr>
              <a:t>4c. Memory</a:t>
            </a:r>
            <a:r>
              <a:rPr lang="en-GB" sz="1800" dirty="0">
                <a:solidFill>
                  <a:srgbClr val="00B050"/>
                </a:solidFill>
                <a:effectLst/>
                <a:latin typeface="Arial" panose="020B0604020202020204" pitchFamily="34" charset="0"/>
                <a:ea typeface="Arial" panose="020B0604020202020204" pitchFamily="34" charset="0"/>
              </a:rPr>
              <a:t>:</a:t>
            </a:r>
            <a:r>
              <a:rPr lang="en-GB" sz="1800" dirty="0">
                <a:effectLst/>
                <a:latin typeface="Arial" panose="020B0604020202020204" pitchFamily="34" charset="0"/>
                <a:ea typeface="Arial" panose="020B0604020202020204" pitchFamily="34" charset="0"/>
              </a:rPr>
              <a:t> </a:t>
            </a:r>
            <a:r>
              <a:rPr lang="en-GB" sz="1800" dirty="0">
                <a:solidFill>
                  <a:srgbClr val="00B050"/>
                </a:solidFill>
                <a:effectLst/>
                <a:latin typeface="Arial" panose="020B0604020202020204" pitchFamily="34" charset="0"/>
                <a:ea typeface="Arial" panose="020B0604020202020204" pitchFamily="34" charset="0"/>
              </a:rPr>
              <a:t>Provide opportunities for pupils to retrieve knowledge they </a:t>
            </a:r>
            <a:r>
              <a:rPr lang="en-GB" sz="1800">
                <a:solidFill>
                  <a:srgbClr val="00B050"/>
                </a:solidFill>
                <a:effectLst/>
                <a:latin typeface="Arial" panose="020B0604020202020204" pitchFamily="34" charset="0"/>
                <a:ea typeface="Arial" panose="020B0604020202020204" pitchFamily="34" charset="0"/>
              </a:rPr>
              <a:t>previously learnt</a:t>
            </a:r>
            <a:r>
              <a:rPr lang="en-GB" sz="1800">
                <a:solidFill>
                  <a:srgbClr val="000000"/>
                </a:solidFill>
                <a:effectLst/>
                <a:latin typeface="Arial" panose="020B0604020202020204" pitchFamily="34" charset="0"/>
                <a:ea typeface="Arial" panose="020B0604020202020204" pitchFamily="34" charset="0"/>
              </a:rPr>
              <a:t>.</a:t>
            </a:r>
            <a:r>
              <a:rPr lang="en-GB" sz="1800" baseline="0">
                <a:solidFill>
                  <a:srgbClr val="000000"/>
                </a:solidFill>
                <a:effectLst/>
                <a:latin typeface="Arial" panose="020B0604020202020204" pitchFamily="34" charset="0"/>
                <a:ea typeface="Arial" panose="020B0604020202020204" pitchFamily="34" charset="0"/>
              </a:rPr>
              <a:t> </a:t>
            </a:r>
            <a:r>
              <a:rPr lang="en-GB" sz="18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a:t>
            </a:r>
            <a:r>
              <a:rPr lang="en-GB"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://educationendowmentfoundation.org.uk/public/files/Publications/Science/EEF_improving_secondary_science.pdf#page=26</a:t>
            </a:r>
            <a:endParaRPr lang="en-GB" sz="1500" u="sng" dirty="0"/>
          </a:p>
        </p:txBody>
      </p:sp>
    </p:spTree>
    <p:extLst>
      <p:ext uri="{BB962C8B-B14F-4D97-AF65-F5344CB8AC3E}">
        <p14:creationId xmlns:p14="http://schemas.microsoft.com/office/powerpoint/2010/main" val="3209076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pPr marL="158750" indent="0">
              <a:buNone/>
            </a:pPr>
            <a:endParaRPr lang="es-MX" dirty="0"/>
          </a:p>
        </p:txBody>
      </p:sp>
    </p:spTree>
    <p:extLst>
      <p:ext uri="{BB962C8B-B14F-4D97-AF65-F5344CB8AC3E}">
        <p14:creationId xmlns:p14="http://schemas.microsoft.com/office/powerpoint/2010/main" val="24596261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33299540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lnSpc>
                <a:spcPct val="115000"/>
              </a:lnSpc>
              <a:spcBef>
                <a:spcPts val="1000"/>
              </a:spcBef>
              <a:spcAft>
                <a:spcPts val="1000"/>
              </a:spcAft>
              <a:buClr>
                <a:schemeClr val="dk1"/>
              </a:buClr>
              <a:buSzPts val="1100"/>
              <a:buFont typeface="Arial"/>
              <a:buNone/>
            </a:pPr>
            <a:r>
              <a:rPr lang="en" sz="1500" dirty="0">
                <a:solidFill>
                  <a:schemeClr val="dk1"/>
                </a:solidFill>
              </a:rPr>
              <a:t>DEMONSTRATION: set up the series circuit shown, under the visuali</a:t>
            </a:r>
            <a:r>
              <a:rPr lang="it-IT" sz="1500" dirty="0">
                <a:solidFill>
                  <a:schemeClr val="dk1"/>
                </a:solidFill>
              </a:rPr>
              <a:t>s</a:t>
            </a:r>
            <a:r>
              <a:rPr lang="en" sz="1500" dirty="0">
                <a:solidFill>
                  <a:schemeClr val="dk1"/>
                </a:solidFill>
              </a:rPr>
              <a:t>er if one is available. Prepare the second bulb with two wires, as shown.</a:t>
            </a:r>
          </a:p>
          <a:p>
            <a:pPr marL="0" lvl="0" indent="0" algn="l" rtl="0">
              <a:lnSpc>
                <a:spcPct val="115000"/>
              </a:lnSpc>
              <a:spcBef>
                <a:spcPts val="1000"/>
              </a:spcBef>
              <a:spcAft>
                <a:spcPts val="1000"/>
              </a:spcAft>
              <a:buClr>
                <a:schemeClr val="dk1"/>
              </a:buClr>
              <a:buSzPts val="1100"/>
              <a:buFont typeface="Arial"/>
              <a:buNone/>
            </a:pPr>
            <a:endParaRPr lang="en" sz="150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 sz="1500" dirty="0">
                <a:solidFill>
                  <a:schemeClr val="dk1"/>
                </a:solidFill>
              </a:rPr>
              <a:t>While you are demonstrating make sure to distinguish a </a:t>
            </a:r>
            <a:r>
              <a:rPr lang="en" sz="1500" b="1" dirty="0">
                <a:solidFill>
                  <a:schemeClr val="dk1"/>
                </a:solidFill>
              </a:rPr>
              <a:t>loop </a:t>
            </a:r>
            <a:r>
              <a:rPr lang="en" sz="1500" b="0" dirty="0">
                <a:solidFill>
                  <a:schemeClr val="dk1"/>
                </a:solidFill>
              </a:rPr>
              <a:t>(complete path from battery back to battery) and a </a:t>
            </a:r>
            <a:r>
              <a:rPr lang="en" sz="1500" b="1" dirty="0">
                <a:solidFill>
                  <a:schemeClr val="dk1"/>
                </a:solidFill>
              </a:rPr>
              <a:t>branch</a:t>
            </a:r>
            <a:r>
              <a:rPr lang="en" sz="1500" b="0" dirty="0">
                <a:solidFill>
                  <a:schemeClr val="dk1"/>
                </a:solidFill>
              </a:rPr>
              <a:t> (a section that breaks off a loop). Point out the </a:t>
            </a:r>
            <a:r>
              <a:rPr lang="en" sz="1500" b="1" dirty="0">
                <a:solidFill>
                  <a:schemeClr val="dk1"/>
                </a:solidFill>
              </a:rPr>
              <a:t>junctions </a:t>
            </a:r>
            <a:r>
              <a:rPr lang="en" sz="1500" b="0" dirty="0">
                <a:solidFill>
                  <a:schemeClr val="dk1"/>
                </a:solidFill>
              </a:rPr>
              <a:t>(points where branches come together).</a:t>
            </a:r>
            <a:endParaRPr lang="en" sz="150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endParaRPr lang="en" sz="1500" dirty="0">
              <a:solidFill>
                <a:schemeClr val="dk1"/>
              </a:solidFill>
            </a:endParaRPr>
          </a:p>
          <a:p>
            <a:pPr marL="342900" lvl="0" indent="-342900" algn="l" rtl="0">
              <a:lnSpc>
                <a:spcPct val="115000"/>
              </a:lnSpc>
              <a:spcBef>
                <a:spcPts val="1000"/>
              </a:spcBef>
              <a:spcAft>
                <a:spcPts val="1000"/>
              </a:spcAft>
              <a:buClr>
                <a:schemeClr val="dk1"/>
              </a:buClr>
              <a:buSzPts val="1100"/>
              <a:buFont typeface="Arial"/>
              <a:buAutoNum type="arabicPeriod"/>
            </a:pPr>
            <a:r>
              <a:rPr lang="en" sz="1500" dirty="0">
                <a:solidFill>
                  <a:schemeClr val="dk1"/>
                </a:solidFill>
              </a:rPr>
              <a:t>Attach the second bulb across the first bulb. Both bulbs are now lit. The brightness of the first bulb </a:t>
            </a:r>
            <a:r>
              <a:rPr lang="en" sz="1500" b="1" dirty="0">
                <a:solidFill>
                  <a:schemeClr val="dk1"/>
                </a:solidFill>
              </a:rPr>
              <a:t>has not changed</a:t>
            </a:r>
            <a:r>
              <a:rPr lang="en" sz="1500" b="0" dirty="0">
                <a:solidFill>
                  <a:schemeClr val="dk1"/>
                </a:solidFill>
              </a:rPr>
              <a:t>!</a:t>
            </a:r>
            <a:r>
              <a:rPr lang="el-GR" sz="1500" b="0" dirty="0">
                <a:solidFill>
                  <a:schemeClr val="dk1"/>
                </a:solidFill>
              </a:rPr>
              <a:t> </a:t>
            </a:r>
            <a:r>
              <a:rPr lang="el-GR" sz="1500" b="0" i="1" dirty="0">
                <a:solidFill>
                  <a:schemeClr val="dk1"/>
                </a:solidFill>
              </a:rPr>
              <a:t>(</a:t>
            </a:r>
            <a:r>
              <a:rPr lang="en-GB" sz="1100" b="0" i="1" u="none" strike="noStrike" cap="none" dirty="0">
                <a:solidFill>
                  <a:srgbClr val="000000"/>
                </a:solidFill>
                <a:effectLst/>
                <a:latin typeface="Arial"/>
                <a:ea typeface="Arial"/>
                <a:cs typeface="Arial"/>
                <a:sym typeface="Arial"/>
              </a:rPr>
              <a:t>NB please check that the circuit you are using shows this clearly before showing the class</a:t>
            </a:r>
            <a:r>
              <a:rPr lang="el-GR" sz="1500" b="0" i="1" dirty="0">
                <a:solidFill>
                  <a:schemeClr val="dk1"/>
                </a:solidFill>
              </a:rPr>
              <a:t>)</a:t>
            </a:r>
            <a:endParaRPr lang="en" sz="1500" b="0" i="1" dirty="0">
              <a:solidFill>
                <a:schemeClr val="dk1"/>
              </a:solidFill>
            </a:endParaRPr>
          </a:p>
          <a:p>
            <a:pPr marL="342900" lvl="0" indent="-342900" algn="l" rtl="0">
              <a:lnSpc>
                <a:spcPct val="115000"/>
              </a:lnSpc>
              <a:spcBef>
                <a:spcPts val="1000"/>
              </a:spcBef>
              <a:spcAft>
                <a:spcPts val="1000"/>
              </a:spcAft>
              <a:buClr>
                <a:schemeClr val="dk1"/>
              </a:buClr>
              <a:buSzPts val="1100"/>
              <a:buFont typeface="Arial"/>
              <a:buAutoNum type="arabicPeriod"/>
            </a:pPr>
            <a:r>
              <a:rPr lang="en" sz="1500" b="0" dirty="0">
                <a:solidFill>
                  <a:schemeClr val="dk1"/>
                </a:solidFill>
              </a:rPr>
              <a:t>Disconnect the second bulb, and attach it again across the battery. Again, both bulbs are now lit, and the brightness of the first bulb has not changed.</a:t>
            </a:r>
          </a:p>
          <a:p>
            <a:pPr marL="342900" lvl="0" indent="-342900" algn="l" rtl="0">
              <a:lnSpc>
                <a:spcPct val="115000"/>
              </a:lnSpc>
              <a:spcBef>
                <a:spcPts val="1000"/>
              </a:spcBef>
              <a:spcAft>
                <a:spcPts val="1000"/>
              </a:spcAft>
              <a:buClr>
                <a:schemeClr val="dk1"/>
              </a:buClr>
              <a:buSzPts val="1100"/>
              <a:buFont typeface="Arial"/>
              <a:buAutoNum type="arabicPeriod"/>
            </a:pPr>
            <a:r>
              <a:rPr lang="en" sz="1500" b="0" dirty="0">
                <a:solidFill>
                  <a:schemeClr val="dk1"/>
                </a:solidFill>
              </a:rPr>
              <a:t>Break the circuit at one bulb by disconnecting a wire. That bulb has gone out, but the other one hasn’t. </a:t>
            </a:r>
            <a:r>
              <a:rPr lang="en" sz="1500" b="1" dirty="0">
                <a:solidFill>
                  <a:schemeClr val="dk1"/>
                </a:solidFill>
              </a:rPr>
              <a:t>You can independently switch the branches</a:t>
            </a:r>
            <a:r>
              <a:rPr lang="en" sz="1500" b="0" dirty="0">
                <a:solidFill>
                  <a:schemeClr val="dk1"/>
                </a:solidFill>
              </a:rPr>
              <a:t>. Why is this? Because there is nothing stopping the flow of current in the original branch.</a:t>
            </a:r>
          </a:p>
          <a:p>
            <a:pPr marL="342900" lvl="0" indent="-342900" algn="l" rtl="0">
              <a:lnSpc>
                <a:spcPct val="115000"/>
              </a:lnSpc>
              <a:spcBef>
                <a:spcPts val="1000"/>
              </a:spcBef>
              <a:spcAft>
                <a:spcPts val="1000"/>
              </a:spcAft>
              <a:buClr>
                <a:schemeClr val="dk1"/>
              </a:buClr>
              <a:buSzPts val="1100"/>
              <a:buFont typeface="Arial"/>
              <a:buAutoNum type="arabicPeriod"/>
            </a:pPr>
            <a:endParaRPr lang="en" sz="1500" b="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 sz="1500" b="0" dirty="0">
                <a:solidFill>
                  <a:schemeClr val="dk1"/>
                </a:solidFill>
              </a:rPr>
              <a:t>Things to point out:</a:t>
            </a:r>
          </a:p>
          <a:p>
            <a:pPr marL="0" lvl="0" indent="0" algn="l" rtl="0">
              <a:lnSpc>
                <a:spcPct val="115000"/>
              </a:lnSpc>
              <a:spcBef>
                <a:spcPts val="1000"/>
              </a:spcBef>
              <a:spcAft>
                <a:spcPts val="1000"/>
              </a:spcAft>
              <a:buClr>
                <a:schemeClr val="dk1"/>
              </a:buClr>
              <a:buSzPts val="1100"/>
              <a:buFont typeface="Arial"/>
              <a:buNone/>
            </a:pPr>
            <a:r>
              <a:rPr lang="en" sz="1500" b="0" dirty="0">
                <a:solidFill>
                  <a:schemeClr val="dk1"/>
                </a:solidFill>
              </a:rPr>
              <a:t>There are now two paths the electrons can take (trace these out with your finger): one through the first bulb, one through the second bulb.</a:t>
            </a:r>
          </a:p>
          <a:p>
            <a:pPr marL="0" lvl="0" indent="0" algn="l" rtl="0">
              <a:lnSpc>
                <a:spcPct val="115000"/>
              </a:lnSpc>
              <a:spcBef>
                <a:spcPts val="1000"/>
              </a:spcBef>
              <a:spcAft>
                <a:spcPts val="1000"/>
              </a:spcAft>
              <a:buClr>
                <a:schemeClr val="dk1"/>
              </a:buClr>
              <a:buSzPts val="1100"/>
              <a:buFont typeface="Arial"/>
              <a:buNone/>
            </a:pPr>
            <a:r>
              <a:rPr lang="en-US" sz="1500" b="0" i="1" dirty="0">
                <a:solidFill>
                  <a:schemeClr val="dk1"/>
                </a:solidFill>
              </a:rPr>
              <a:t>(NB A note on tracing: where possible, try to avoid encouraging pupils to consistently trace circuits starting from the battery – this can reinforce the misconception that electricity is stored in the battery. Instead, try to encourage pupils to start and finish at an alternative component.)</a:t>
            </a:r>
          </a:p>
          <a:p>
            <a:pPr marL="0" lvl="0" indent="0" algn="l" rtl="0">
              <a:lnSpc>
                <a:spcPct val="115000"/>
              </a:lnSpc>
              <a:spcBef>
                <a:spcPts val="1000"/>
              </a:spcBef>
              <a:spcAft>
                <a:spcPts val="1000"/>
              </a:spcAft>
              <a:buClr>
                <a:schemeClr val="dk1"/>
              </a:buClr>
              <a:buSzPts val="1100"/>
              <a:buFont typeface="Arial"/>
              <a:buNone/>
            </a:pPr>
            <a:endParaRPr lang="en" sz="1500" b="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 sz="1500" b="0" dirty="0">
                <a:solidFill>
                  <a:schemeClr val="dk1"/>
                </a:solidFill>
              </a:rPr>
              <a:t>The two ways of connecting the circuit are </a:t>
            </a:r>
            <a:r>
              <a:rPr lang="en" sz="1500" b="1" dirty="0">
                <a:solidFill>
                  <a:schemeClr val="dk1"/>
                </a:solidFill>
              </a:rPr>
              <a:t>equivalent </a:t>
            </a:r>
            <a:r>
              <a:rPr lang="en" sz="1500" b="0" dirty="0">
                <a:solidFill>
                  <a:schemeClr val="dk1"/>
                </a:solidFill>
              </a:rPr>
              <a:t>because the two possible paths are the same in each case.</a:t>
            </a:r>
          </a:p>
          <a:p>
            <a:pPr marL="0" lvl="0" indent="0" algn="l" rtl="0">
              <a:lnSpc>
                <a:spcPct val="115000"/>
              </a:lnSpc>
              <a:spcBef>
                <a:spcPts val="1000"/>
              </a:spcBef>
              <a:spcAft>
                <a:spcPts val="1000"/>
              </a:spcAft>
              <a:buClr>
                <a:schemeClr val="dk1"/>
              </a:buClr>
              <a:buSzPts val="1100"/>
              <a:buFont typeface="Arial"/>
              <a:buNone/>
            </a:pPr>
            <a:endParaRPr lang="en" sz="1500" b="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 sz="1500" b="0" dirty="0">
                <a:solidFill>
                  <a:schemeClr val="dk1"/>
                </a:solidFill>
              </a:rPr>
              <a:t>Electrons </a:t>
            </a:r>
            <a:r>
              <a:rPr lang="en" sz="1500" b="1" dirty="0">
                <a:solidFill>
                  <a:schemeClr val="dk1"/>
                </a:solidFill>
              </a:rPr>
              <a:t>cannot </a:t>
            </a:r>
            <a:r>
              <a:rPr lang="en" sz="1500" b="0" dirty="0">
                <a:solidFill>
                  <a:schemeClr val="dk1"/>
                </a:solidFill>
              </a:rPr>
              <a:t>pass through both bulbs! The battery provides the same potential difference to each bulb </a:t>
            </a:r>
            <a:r>
              <a:rPr lang="en-US" sz="1800" b="0" i="0" u="none" strike="noStrike" dirty="0">
                <a:solidFill>
                  <a:srgbClr val="70AD47"/>
                </a:solidFill>
                <a:effectLst/>
                <a:latin typeface="Arial" panose="020B0604020202020204" pitchFamily="34" charset="0"/>
              </a:rPr>
              <a:t>as it did when there was just one loop</a:t>
            </a:r>
            <a:r>
              <a:rPr lang="en" sz="1500" b="0" dirty="0">
                <a:solidFill>
                  <a:schemeClr val="dk1"/>
                </a:solidFill>
              </a:rPr>
              <a:t>, so the current is the same in each, and the same as it was before the second bulb was added. </a:t>
            </a:r>
            <a:r>
              <a:rPr lang="en-GB" sz="1100" b="0" i="1" u="none" strike="noStrike" cap="none" dirty="0">
                <a:solidFill>
                  <a:srgbClr val="000000"/>
                </a:solidFill>
                <a:effectLst/>
                <a:latin typeface="Arial"/>
                <a:ea typeface="Arial"/>
                <a:cs typeface="Arial"/>
                <a:sym typeface="Arial"/>
              </a:rPr>
              <a:t>(NB this is a good opportunity to check that students understand that the electrons are already in the wires and components throughout the circuit. Once this is ascertained, then the teacher can ask their class what the battery does to the electrons in each branch. This line of questioning can elicit the understanding that the battery pushes the electrons in each branch equally – and also the same as it would if there was only one branch connected.)</a:t>
            </a:r>
            <a:endParaRPr lang="en" sz="1500" b="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endParaRPr lang="en" sz="1500" b="0" dirty="0">
              <a:solidFill>
                <a:schemeClr val="dk1"/>
              </a:solidFill>
            </a:endParaRPr>
          </a:p>
          <a:p>
            <a:pPr marL="0" lvl="0" indent="0" algn="l" rtl="0">
              <a:lnSpc>
                <a:spcPct val="115000"/>
              </a:lnSpc>
              <a:spcBef>
                <a:spcPts val="1000"/>
              </a:spcBef>
              <a:spcAft>
                <a:spcPts val="1000"/>
              </a:spcAft>
              <a:buClr>
                <a:schemeClr val="dk1"/>
              </a:buClr>
              <a:buSzPts val="1100"/>
              <a:buFont typeface="Arial"/>
              <a:buNone/>
            </a:pPr>
            <a:r>
              <a:rPr lang="en" sz="1500" b="0" dirty="0">
                <a:solidFill>
                  <a:schemeClr val="dk1"/>
                </a:solidFill>
              </a:rPr>
              <a:t>It makes </a:t>
            </a:r>
            <a:r>
              <a:rPr lang="en" sz="1500" b="1" dirty="0">
                <a:solidFill>
                  <a:schemeClr val="dk1"/>
                </a:solidFill>
              </a:rPr>
              <a:t>no difference </a:t>
            </a:r>
            <a:r>
              <a:rPr lang="en" sz="1500" b="0" dirty="0">
                <a:solidFill>
                  <a:schemeClr val="dk1"/>
                </a:solidFill>
              </a:rPr>
              <a:t>to the electrons how many wires they are moving through. </a:t>
            </a:r>
            <a:r>
              <a:rPr lang="en-US" sz="1800" b="0" i="0" u="none" strike="noStrike" dirty="0">
                <a:solidFill>
                  <a:srgbClr val="70AD47"/>
                </a:solidFill>
                <a:effectLst/>
                <a:latin typeface="Arial" panose="020B0604020202020204" pitchFamily="34" charset="0"/>
              </a:rPr>
              <a:t>The resistance of the wires is extremely low, so the current, and the bulb brightness, is the same in the second loop, regardless of whether the branch is attached across the first bulb (more wires in the second loop) or across the battery (fewer wires in the second loop).</a:t>
            </a:r>
          </a:p>
          <a:p>
            <a:pPr marL="0" lvl="0" indent="0" algn="l" rtl="0">
              <a:lnSpc>
                <a:spcPct val="115000"/>
              </a:lnSpc>
              <a:spcBef>
                <a:spcPts val="1000"/>
              </a:spcBef>
              <a:spcAft>
                <a:spcPts val="1000"/>
              </a:spcAft>
              <a:buClr>
                <a:schemeClr val="dk1"/>
              </a:buClr>
              <a:buSzPts val="1100"/>
              <a:buFont typeface="Arial"/>
              <a:buNone/>
            </a:pPr>
            <a:endParaRPr lang="en-US" sz="1800" b="0" i="0" u="none" strike="noStrike" dirty="0">
              <a:solidFill>
                <a:srgbClr val="70AD47"/>
              </a:solidFill>
              <a:effectLst/>
              <a:latin typeface="Arial" panose="020B0604020202020204" pitchFamily="34" charset="0"/>
            </a:endParaRPr>
          </a:p>
          <a:p>
            <a:pPr marL="0" marR="0" lvl="0" indent="0" algn="l" defTabSz="914400" rtl="0" eaLnBrk="1" fontAlgn="auto" latinLnBrk="0" hangingPunct="1">
              <a:lnSpc>
                <a:spcPct val="115000"/>
              </a:lnSpc>
              <a:spcBef>
                <a:spcPts val="1000"/>
              </a:spcBef>
              <a:spcAft>
                <a:spcPts val="1000"/>
              </a:spcAft>
              <a:buClr>
                <a:schemeClr val="dk1"/>
              </a:buClr>
              <a:buSzPts val="1100"/>
              <a:buFont typeface="Arial"/>
              <a:buNone/>
              <a:tabLst/>
              <a:defRPr/>
            </a:pPr>
            <a:r>
              <a:rPr lang="en" sz="1600" b="0" dirty="0">
                <a:solidFill>
                  <a:schemeClr val="dk1"/>
                </a:solidFill>
              </a:rPr>
              <a:t>RESEARCH NOTES:</a:t>
            </a:r>
          </a:p>
          <a:p>
            <a:pPr marL="0" marR="0" lvl="0" indent="0" algn="l" defTabSz="914400" rtl="0" eaLnBrk="1" fontAlgn="auto" latinLnBrk="0" hangingPunct="1">
              <a:lnSpc>
                <a:spcPct val="115000"/>
              </a:lnSpc>
              <a:spcBef>
                <a:spcPts val="1000"/>
              </a:spcBef>
              <a:spcAft>
                <a:spcPts val="1000"/>
              </a:spcAft>
              <a:buClr>
                <a:schemeClr val="dk1"/>
              </a:buClr>
              <a:buSzPts val="1100"/>
              <a:buFont typeface="Arial"/>
              <a:buNone/>
              <a:tabLst/>
              <a:defRPr/>
            </a:pPr>
            <a:r>
              <a:rPr lang="en" sz="1600" b="0" u="sng" dirty="0">
                <a:solidFill>
                  <a:schemeClr val="dk1"/>
                </a:solidFill>
                <a:effectLst/>
                <a:latin typeface="Arial" panose="020B0604020202020204" pitchFamily="34" charset="0"/>
                <a:ea typeface="Arial" panose="020B0604020202020204" pitchFamily="34" charset="0"/>
              </a:rPr>
              <a:t>5c.</a:t>
            </a:r>
            <a:r>
              <a:rPr lang="en" sz="1600" b="0" u="sng" baseline="0" dirty="0">
                <a:solidFill>
                  <a:schemeClr val="dk1"/>
                </a:solidFill>
                <a:effectLst/>
                <a:latin typeface="Arial" panose="020B0604020202020204" pitchFamily="34" charset="0"/>
                <a:ea typeface="Arial" panose="020B0604020202020204" pitchFamily="34" charset="0"/>
              </a:rPr>
              <a:t> </a:t>
            </a:r>
            <a:r>
              <a:rPr lang="en-GB" sz="1800" u="sng" dirty="0">
                <a:solidFill>
                  <a:srgbClr val="369AC9"/>
                </a:solidFill>
                <a:effectLst/>
                <a:latin typeface="Arial" panose="020B0604020202020204" pitchFamily="34" charset="0"/>
                <a:ea typeface="Arial" panose="020B0604020202020204" pitchFamily="34" charset="0"/>
              </a:rPr>
              <a:t>Practical work</a:t>
            </a:r>
            <a:r>
              <a:rPr lang="en-GB" sz="1800" dirty="0">
                <a:solidFill>
                  <a:srgbClr val="369AC9"/>
                </a:solidFill>
                <a:effectLst/>
                <a:latin typeface="Arial" panose="020B0604020202020204" pitchFamily="34" charset="0"/>
                <a:ea typeface="Arial" panose="020B0604020202020204" pitchFamily="34" charset="0"/>
              </a:rPr>
              <a:t>: Use practical work to develop scientific reasoning.</a:t>
            </a:r>
            <a:r>
              <a:rPr lang="en-GB" sz="1800" dirty="0">
                <a:effectLst/>
                <a:latin typeface="Arial" panose="020B0604020202020204" pitchFamily="34" charset="0"/>
                <a:ea typeface="Arial" panose="020B0604020202020204" pitchFamily="34" charset="0"/>
              </a:rPr>
              <a:t> – Every time you do an experiment, you can model some aspect of scientific reasoning. This is worked into the script for the demonstration. </a:t>
            </a:r>
            <a:r>
              <a:rPr lang="en-GB"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https://educationendowmentfoundation.org.uk/public/files/Publications/Science/EEF_improving_secondary_science.pdf#page=30</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marL="0" lvl="0" indent="0" algn="l" rtl="0">
              <a:lnSpc>
                <a:spcPct val="115000"/>
              </a:lnSpc>
              <a:spcBef>
                <a:spcPts val="1000"/>
              </a:spcBef>
              <a:spcAft>
                <a:spcPts val="1000"/>
              </a:spcAft>
              <a:buClr>
                <a:schemeClr val="dk1"/>
              </a:buClr>
              <a:buSzPts val="1100"/>
              <a:buFont typeface="Arial"/>
              <a:buNone/>
            </a:pPr>
            <a:endParaRPr lang="en" sz="1500" dirty="0">
              <a:solidFill>
                <a:schemeClr val="dk1"/>
              </a:solidFill>
            </a:endParaRPr>
          </a:p>
        </p:txBody>
      </p:sp>
    </p:spTree>
    <p:extLst>
      <p:ext uri="{BB962C8B-B14F-4D97-AF65-F5344CB8AC3E}">
        <p14:creationId xmlns:p14="http://schemas.microsoft.com/office/powerpoint/2010/main" val="21739637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accent3"/>
        </a:solidFill>
        <a:effectLst/>
      </p:bgPr>
    </p:bg>
    <p:spTree>
      <p:nvGrpSpPr>
        <p:cNvPr id="1" name="Shape 14"/>
        <p:cNvGrpSpPr/>
        <p:nvPr/>
      </p:nvGrpSpPr>
      <p:grpSpPr>
        <a:xfrm>
          <a:off x="0" y="0"/>
          <a:ext cx="0" cy="0"/>
          <a:chOff x="0" y="0"/>
          <a:chExt cx="0" cy="0"/>
        </a:xfrm>
      </p:grpSpPr>
      <p:sp>
        <p:nvSpPr>
          <p:cNvPr id="15" name="Google Shape;15;p3"/>
          <p:cNvSpPr/>
          <p:nvPr/>
        </p:nvSpPr>
        <p:spPr>
          <a:xfrm>
            <a:off x="0" y="48099"/>
            <a:ext cx="9144250" cy="4398100"/>
          </a:xfrm>
          <a:custGeom>
            <a:avLst/>
            <a:gdLst/>
            <a:ahLst/>
            <a:cxnLst/>
            <a:rect l="l" t="t" r="r" b="b"/>
            <a:pathLst>
              <a:path w="365770" h="175924" extrusionOk="0">
                <a:moveTo>
                  <a:pt x="0" y="0"/>
                </a:moveTo>
                <a:lnTo>
                  <a:pt x="365770" y="0"/>
                </a:lnTo>
                <a:lnTo>
                  <a:pt x="365760" y="70914"/>
                </a:lnTo>
                <a:lnTo>
                  <a:pt x="0" y="175924"/>
                </a:lnTo>
                <a:close/>
              </a:path>
            </a:pathLst>
          </a:custGeom>
          <a:solidFill>
            <a:schemeClr val="lt1"/>
          </a:solidFill>
          <a:ln>
            <a:noFill/>
          </a:ln>
        </p:spPr>
      </p:sp>
      <p:sp>
        <p:nvSpPr>
          <p:cNvPr id="16" name="Google Shape;16;p3"/>
          <p:cNvSpPr/>
          <p:nvPr/>
        </p:nvSpPr>
        <p:spPr>
          <a:xfrm>
            <a:off x="0" y="0"/>
            <a:ext cx="9144250" cy="4398100"/>
          </a:xfrm>
          <a:custGeom>
            <a:avLst/>
            <a:gdLst/>
            <a:ahLst/>
            <a:cxnLst/>
            <a:rect l="l" t="t" r="r" b="b"/>
            <a:pathLst>
              <a:path w="365770" h="175924" extrusionOk="0">
                <a:moveTo>
                  <a:pt x="0" y="0"/>
                </a:moveTo>
                <a:lnTo>
                  <a:pt x="365770" y="0"/>
                </a:lnTo>
                <a:lnTo>
                  <a:pt x="365760" y="70914"/>
                </a:lnTo>
                <a:lnTo>
                  <a:pt x="0" y="175924"/>
                </a:lnTo>
                <a:close/>
              </a:path>
            </a:pathLst>
          </a:custGeom>
          <a:solidFill>
            <a:schemeClr val="accent3"/>
          </a:solidFill>
          <a:ln>
            <a:noFill/>
          </a:ln>
        </p:spPr>
      </p:sp>
      <p:sp>
        <p:nvSpPr>
          <p:cNvPr id="17" name="Google Shape;17;p3"/>
          <p:cNvSpPr txBox="1">
            <a:spLocks noGrp="1"/>
          </p:cNvSpPr>
          <p:nvPr>
            <p:ph type="title"/>
          </p:nvPr>
        </p:nvSpPr>
        <p:spPr>
          <a:xfrm>
            <a:off x="311700" y="539725"/>
            <a:ext cx="8520600" cy="1282500"/>
          </a:xfrm>
          <a:prstGeom prst="rect">
            <a:avLst/>
          </a:prstGeom>
        </p:spPr>
        <p:txBody>
          <a:bodyPr spcFirstLastPara="1" wrap="square" lIns="91425" tIns="91425" rIns="91425" bIns="91425" anchor="t" anchorCtr="0"/>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a:endParaRPr/>
          </a:p>
        </p:txBody>
      </p:sp>
      <p:sp>
        <p:nvSpPr>
          <p:cNvPr id="18" name="Google Shape;18;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6"/>
        <p:cNvGrpSpPr/>
        <p:nvPr/>
      </p:nvGrpSpPr>
      <p:grpSpPr>
        <a:xfrm>
          <a:off x="0" y="0"/>
          <a:ext cx="0" cy="0"/>
          <a:chOff x="0" y="0"/>
          <a:chExt cx="0" cy="0"/>
        </a:xfrm>
      </p:grpSpPr>
      <p:sp>
        <p:nvSpPr>
          <p:cNvPr id="27" name="Google Shape;27;p5"/>
          <p:cNvSpPr/>
          <p:nvPr/>
        </p:nvSpPr>
        <p:spPr>
          <a:xfrm>
            <a:off x="0" y="0"/>
            <a:ext cx="9144000" cy="127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5"/>
          <p:cNvSpPr txBox="1">
            <a:spLocks noGrp="1"/>
          </p:cNvSpPr>
          <p:nvPr>
            <p:ph type="title"/>
          </p:nvPr>
        </p:nvSpPr>
        <p:spPr>
          <a:xfrm>
            <a:off x="311725" y="500925"/>
            <a:ext cx="8520600" cy="623700"/>
          </a:xfrm>
          <a:prstGeom prst="rect">
            <a:avLst/>
          </a:prstGeom>
        </p:spPr>
        <p:txBody>
          <a:bodyPr spcFirstLastPara="1" wrap="square" lIns="91425" tIns="91425" rIns="91425" bIns="91425" anchor="t" anchorCtr="0"/>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29" name="Google Shape;29;p5"/>
          <p:cNvSpPr txBox="1">
            <a:spLocks noGrp="1"/>
          </p:cNvSpPr>
          <p:nvPr>
            <p:ph type="body" idx="1"/>
          </p:nvPr>
        </p:nvSpPr>
        <p:spPr>
          <a:xfrm>
            <a:off x="311700" y="1505700"/>
            <a:ext cx="3999900" cy="30762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30" name="Google Shape;30;p5"/>
          <p:cNvSpPr txBox="1">
            <a:spLocks noGrp="1"/>
          </p:cNvSpPr>
          <p:nvPr>
            <p:ph type="body" idx="2"/>
          </p:nvPr>
        </p:nvSpPr>
        <p:spPr>
          <a:xfrm>
            <a:off x="4832400" y="1505700"/>
            <a:ext cx="3999900" cy="30762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31" name="Google Shape;31;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6"/>
        <p:cNvGrpSpPr/>
        <p:nvPr/>
      </p:nvGrpSpPr>
      <p:grpSpPr>
        <a:xfrm>
          <a:off x="0" y="0"/>
          <a:ext cx="0" cy="0"/>
          <a:chOff x="0" y="0"/>
          <a:chExt cx="0" cy="0"/>
        </a:xfrm>
      </p:grpSpPr>
      <p:sp>
        <p:nvSpPr>
          <p:cNvPr id="37" name="Google Shape;37;p7"/>
          <p:cNvSpPr/>
          <p:nvPr/>
        </p:nvSpPr>
        <p:spPr>
          <a:xfrm>
            <a:off x="0" y="0"/>
            <a:ext cx="37644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7"/>
          <p:cNvSpPr txBox="1">
            <a:spLocks noGrp="1"/>
          </p:cNvSpPr>
          <p:nvPr>
            <p:ph type="title"/>
          </p:nvPr>
        </p:nvSpPr>
        <p:spPr>
          <a:xfrm>
            <a:off x="311725" y="500925"/>
            <a:ext cx="3127500" cy="1829100"/>
          </a:xfrm>
          <a:prstGeom prst="rect">
            <a:avLst/>
          </a:prstGeom>
        </p:spPr>
        <p:txBody>
          <a:bodyPr spcFirstLastPara="1" wrap="square" lIns="91425" tIns="91425" rIns="91425" bIns="91425" anchor="t" anchorCtr="0"/>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39" name="Google Shape;39;p7"/>
          <p:cNvSpPr txBox="1">
            <a:spLocks noGrp="1"/>
          </p:cNvSpPr>
          <p:nvPr>
            <p:ph type="body" idx="1"/>
          </p:nvPr>
        </p:nvSpPr>
        <p:spPr>
          <a:xfrm>
            <a:off x="311700" y="2390650"/>
            <a:ext cx="3127500" cy="2298000"/>
          </a:xfrm>
          <a:prstGeom prst="rect">
            <a:avLst/>
          </a:prstGeom>
        </p:spPr>
        <p:txBody>
          <a:bodyPr spcFirstLastPara="1" wrap="square" lIns="91425" tIns="91425" rIns="91425" bIns="91425" anchor="t" anchorCtr="0"/>
          <a:lstStyle>
            <a:lvl1pPr marL="457200" lvl="0" indent="-311150">
              <a:spcBef>
                <a:spcPts val="0"/>
              </a:spcBef>
              <a:spcAft>
                <a:spcPts val="0"/>
              </a:spcAft>
              <a:buClr>
                <a:schemeClr val="accent2"/>
              </a:buClr>
              <a:buSzPts val="1300"/>
              <a:buChar char="●"/>
              <a:defRPr>
                <a:solidFill>
                  <a:schemeClr val="accent2"/>
                </a:solidFill>
              </a:defRPr>
            </a:lvl1pPr>
            <a:lvl2pPr marL="914400" lvl="1" indent="-298450">
              <a:spcBef>
                <a:spcPts val="1600"/>
              </a:spcBef>
              <a:spcAft>
                <a:spcPts val="0"/>
              </a:spcAft>
              <a:buClr>
                <a:schemeClr val="accent2"/>
              </a:buClr>
              <a:buSzPts val="1100"/>
              <a:buChar char="○"/>
              <a:defRPr>
                <a:solidFill>
                  <a:schemeClr val="accent2"/>
                </a:solidFill>
              </a:defRPr>
            </a:lvl2pPr>
            <a:lvl3pPr marL="1371600" lvl="2" indent="-298450">
              <a:spcBef>
                <a:spcPts val="1600"/>
              </a:spcBef>
              <a:spcAft>
                <a:spcPts val="0"/>
              </a:spcAft>
              <a:buClr>
                <a:schemeClr val="accent2"/>
              </a:buClr>
              <a:buSzPts val="1100"/>
              <a:buChar char="■"/>
              <a:defRPr>
                <a:solidFill>
                  <a:schemeClr val="accent2"/>
                </a:solidFill>
              </a:defRPr>
            </a:lvl3pPr>
            <a:lvl4pPr marL="1828800" lvl="3" indent="-298450">
              <a:spcBef>
                <a:spcPts val="1600"/>
              </a:spcBef>
              <a:spcAft>
                <a:spcPts val="0"/>
              </a:spcAft>
              <a:buClr>
                <a:schemeClr val="accent2"/>
              </a:buClr>
              <a:buSzPts val="1100"/>
              <a:buChar char="●"/>
              <a:defRPr>
                <a:solidFill>
                  <a:schemeClr val="accent2"/>
                </a:solidFill>
              </a:defRPr>
            </a:lvl4pPr>
            <a:lvl5pPr marL="2286000" lvl="4" indent="-298450">
              <a:spcBef>
                <a:spcPts val="1600"/>
              </a:spcBef>
              <a:spcAft>
                <a:spcPts val="0"/>
              </a:spcAft>
              <a:buClr>
                <a:schemeClr val="accent2"/>
              </a:buClr>
              <a:buSzPts val="1100"/>
              <a:buChar char="○"/>
              <a:defRPr>
                <a:solidFill>
                  <a:schemeClr val="accent2"/>
                </a:solidFill>
              </a:defRPr>
            </a:lvl5pPr>
            <a:lvl6pPr marL="2743200" lvl="5" indent="-298450">
              <a:spcBef>
                <a:spcPts val="1600"/>
              </a:spcBef>
              <a:spcAft>
                <a:spcPts val="0"/>
              </a:spcAft>
              <a:buClr>
                <a:schemeClr val="accent2"/>
              </a:buClr>
              <a:buSzPts val="1100"/>
              <a:buChar char="■"/>
              <a:defRPr>
                <a:solidFill>
                  <a:schemeClr val="accent2"/>
                </a:solidFill>
              </a:defRPr>
            </a:lvl6pPr>
            <a:lvl7pPr marL="3200400" lvl="6" indent="-298450">
              <a:spcBef>
                <a:spcPts val="1600"/>
              </a:spcBef>
              <a:spcAft>
                <a:spcPts val="0"/>
              </a:spcAft>
              <a:buClr>
                <a:schemeClr val="accent2"/>
              </a:buClr>
              <a:buSzPts val="1100"/>
              <a:buChar char="●"/>
              <a:defRPr>
                <a:solidFill>
                  <a:schemeClr val="accent2"/>
                </a:solidFill>
              </a:defRPr>
            </a:lvl7pPr>
            <a:lvl8pPr marL="3657600" lvl="7" indent="-298450">
              <a:spcBef>
                <a:spcPts val="1600"/>
              </a:spcBef>
              <a:spcAft>
                <a:spcPts val="0"/>
              </a:spcAft>
              <a:buClr>
                <a:schemeClr val="accent2"/>
              </a:buClr>
              <a:buSzPts val="1100"/>
              <a:buChar char="○"/>
              <a:defRPr>
                <a:solidFill>
                  <a:schemeClr val="accent2"/>
                </a:solidFill>
              </a:defRPr>
            </a:lvl8pPr>
            <a:lvl9pPr marL="4114800" lvl="8" indent="-298450">
              <a:spcBef>
                <a:spcPts val="1600"/>
              </a:spcBef>
              <a:spcAft>
                <a:spcPts val="1600"/>
              </a:spcAft>
              <a:buClr>
                <a:schemeClr val="accent2"/>
              </a:buClr>
              <a:buSzPts val="1100"/>
              <a:buChar char="■"/>
              <a:defRPr>
                <a:solidFill>
                  <a:schemeClr val="accent2"/>
                </a:solidFill>
              </a:defRPr>
            </a:lvl9pPr>
          </a:lstStyle>
          <a:p>
            <a:endParaRPr/>
          </a:p>
        </p:txBody>
      </p:sp>
      <p:sp>
        <p:nvSpPr>
          <p:cNvPr id="40" name="Google Shape;40;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4"/>
        <p:cNvGrpSpPr/>
        <p:nvPr/>
      </p:nvGrpSpPr>
      <p:grpSpPr>
        <a:xfrm>
          <a:off x="0" y="0"/>
          <a:ext cx="0" cy="0"/>
          <a:chOff x="0" y="0"/>
          <a:chExt cx="0" cy="0"/>
        </a:xfrm>
      </p:grpSpPr>
      <p:sp>
        <p:nvSpPr>
          <p:cNvPr id="45" name="Google Shape;45;p9"/>
          <p:cNvSpPr/>
          <p:nvPr/>
        </p:nvSpPr>
        <p:spPr>
          <a:xfrm>
            <a:off x="0" y="0"/>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9"/>
          <p:cNvSpPr txBox="1">
            <a:spLocks noGrp="1"/>
          </p:cNvSpPr>
          <p:nvPr>
            <p:ph type="title"/>
          </p:nvPr>
        </p:nvSpPr>
        <p:spPr>
          <a:xfrm>
            <a:off x="311300" y="500925"/>
            <a:ext cx="3704400" cy="2049600"/>
          </a:xfrm>
          <a:prstGeom prst="rect">
            <a:avLst/>
          </a:prstGeom>
        </p:spPr>
        <p:txBody>
          <a:bodyPr spcFirstLastPara="1" wrap="square" lIns="91425" tIns="91425" rIns="91425" bIns="91425" anchor="t" anchorCtr="0"/>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47" name="Google Shape;47;p9"/>
          <p:cNvSpPr txBox="1">
            <a:spLocks noGrp="1"/>
          </p:cNvSpPr>
          <p:nvPr>
            <p:ph type="subTitle" idx="1"/>
          </p:nvPr>
        </p:nvSpPr>
        <p:spPr>
          <a:xfrm>
            <a:off x="304800" y="2626725"/>
            <a:ext cx="3704400" cy="926700"/>
          </a:xfrm>
          <a:prstGeom prst="rect">
            <a:avLst/>
          </a:prstGeom>
        </p:spPr>
        <p:txBody>
          <a:bodyPr spcFirstLastPara="1" wrap="square" lIns="91425" tIns="91425" rIns="91425" bIns="91425" anchor="t" anchorCtr="0"/>
          <a:lstStyle>
            <a:lvl1pPr lvl="0">
              <a:lnSpc>
                <a:spcPct val="100000"/>
              </a:lnSpc>
              <a:spcBef>
                <a:spcPts val="0"/>
              </a:spcBef>
              <a:spcAft>
                <a:spcPts val="0"/>
              </a:spcAft>
              <a:buClr>
                <a:schemeClr val="accent2"/>
              </a:buClr>
              <a:buSzPts val="1600"/>
              <a:buNone/>
              <a:defRPr sz="1600">
                <a:solidFill>
                  <a:schemeClr val="accent2"/>
                </a:solidFill>
              </a:defRPr>
            </a:lvl1pPr>
            <a:lvl2pPr lvl="1">
              <a:lnSpc>
                <a:spcPct val="100000"/>
              </a:lnSpc>
              <a:spcBef>
                <a:spcPts val="0"/>
              </a:spcBef>
              <a:spcAft>
                <a:spcPts val="0"/>
              </a:spcAft>
              <a:buClr>
                <a:schemeClr val="accent2"/>
              </a:buClr>
              <a:buSzPts val="1600"/>
              <a:buNone/>
              <a:defRPr sz="1600">
                <a:solidFill>
                  <a:schemeClr val="accent2"/>
                </a:solidFill>
              </a:defRPr>
            </a:lvl2pPr>
            <a:lvl3pPr lvl="2">
              <a:lnSpc>
                <a:spcPct val="100000"/>
              </a:lnSpc>
              <a:spcBef>
                <a:spcPts val="0"/>
              </a:spcBef>
              <a:spcAft>
                <a:spcPts val="0"/>
              </a:spcAft>
              <a:buClr>
                <a:schemeClr val="accent2"/>
              </a:buClr>
              <a:buSzPts val="1600"/>
              <a:buNone/>
              <a:defRPr sz="1600">
                <a:solidFill>
                  <a:schemeClr val="accent2"/>
                </a:solidFill>
              </a:defRPr>
            </a:lvl3pPr>
            <a:lvl4pPr lvl="3">
              <a:lnSpc>
                <a:spcPct val="100000"/>
              </a:lnSpc>
              <a:spcBef>
                <a:spcPts val="0"/>
              </a:spcBef>
              <a:spcAft>
                <a:spcPts val="0"/>
              </a:spcAft>
              <a:buClr>
                <a:schemeClr val="accent2"/>
              </a:buClr>
              <a:buSzPts val="1600"/>
              <a:buNone/>
              <a:defRPr sz="1600">
                <a:solidFill>
                  <a:schemeClr val="accent2"/>
                </a:solidFill>
              </a:defRPr>
            </a:lvl4pPr>
            <a:lvl5pPr lvl="4">
              <a:lnSpc>
                <a:spcPct val="100000"/>
              </a:lnSpc>
              <a:spcBef>
                <a:spcPts val="0"/>
              </a:spcBef>
              <a:spcAft>
                <a:spcPts val="0"/>
              </a:spcAft>
              <a:buClr>
                <a:schemeClr val="accent2"/>
              </a:buClr>
              <a:buSzPts val="1600"/>
              <a:buNone/>
              <a:defRPr sz="1600">
                <a:solidFill>
                  <a:schemeClr val="accent2"/>
                </a:solidFill>
              </a:defRPr>
            </a:lvl5pPr>
            <a:lvl6pPr lvl="5">
              <a:lnSpc>
                <a:spcPct val="100000"/>
              </a:lnSpc>
              <a:spcBef>
                <a:spcPts val="0"/>
              </a:spcBef>
              <a:spcAft>
                <a:spcPts val="0"/>
              </a:spcAft>
              <a:buClr>
                <a:schemeClr val="accent2"/>
              </a:buClr>
              <a:buSzPts val="1600"/>
              <a:buNone/>
              <a:defRPr sz="1600">
                <a:solidFill>
                  <a:schemeClr val="accent2"/>
                </a:solidFill>
              </a:defRPr>
            </a:lvl6pPr>
            <a:lvl7pPr lvl="6">
              <a:lnSpc>
                <a:spcPct val="100000"/>
              </a:lnSpc>
              <a:spcBef>
                <a:spcPts val="0"/>
              </a:spcBef>
              <a:spcAft>
                <a:spcPts val="0"/>
              </a:spcAft>
              <a:buClr>
                <a:schemeClr val="accent2"/>
              </a:buClr>
              <a:buSzPts val="1600"/>
              <a:buNone/>
              <a:defRPr sz="1600">
                <a:solidFill>
                  <a:schemeClr val="accent2"/>
                </a:solidFill>
              </a:defRPr>
            </a:lvl7pPr>
            <a:lvl8pPr lvl="7">
              <a:lnSpc>
                <a:spcPct val="100000"/>
              </a:lnSpc>
              <a:spcBef>
                <a:spcPts val="0"/>
              </a:spcBef>
              <a:spcAft>
                <a:spcPts val="0"/>
              </a:spcAft>
              <a:buClr>
                <a:schemeClr val="accent2"/>
              </a:buClr>
              <a:buSzPts val="1600"/>
              <a:buNone/>
              <a:defRPr sz="1600">
                <a:solidFill>
                  <a:schemeClr val="accent2"/>
                </a:solidFill>
              </a:defRPr>
            </a:lvl8pPr>
            <a:lvl9pPr lvl="8">
              <a:lnSpc>
                <a:spcPct val="100000"/>
              </a:lnSpc>
              <a:spcBef>
                <a:spcPts val="0"/>
              </a:spcBef>
              <a:spcAft>
                <a:spcPts val="0"/>
              </a:spcAft>
              <a:buClr>
                <a:schemeClr val="accent2"/>
              </a:buClr>
              <a:buSzPts val="1600"/>
              <a:buNone/>
              <a:defRPr sz="1600">
                <a:solidFill>
                  <a:schemeClr val="accent2"/>
                </a:solidFill>
              </a:defRPr>
            </a:lvl9pPr>
          </a:lstStyle>
          <a:p>
            <a:endParaRPr/>
          </a:p>
        </p:txBody>
      </p:sp>
      <p:sp>
        <p:nvSpPr>
          <p:cNvPr id="48" name="Google Shape;48;p9"/>
          <p:cNvSpPr txBox="1">
            <a:spLocks noGrp="1"/>
          </p:cNvSpPr>
          <p:nvPr>
            <p:ph type="body" idx="2"/>
          </p:nvPr>
        </p:nvSpPr>
        <p:spPr>
          <a:xfrm>
            <a:off x="4879025" y="500925"/>
            <a:ext cx="3954000" cy="41115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49" name="Google Shape;49;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0"/>
        <p:cNvGrpSpPr/>
        <p:nvPr/>
      </p:nvGrpSpPr>
      <p:grpSpPr>
        <a:xfrm>
          <a:off x="0" y="0"/>
          <a:ext cx="0" cy="0"/>
          <a:chOff x="0" y="0"/>
          <a:chExt cx="0" cy="0"/>
        </a:xfrm>
      </p:grpSpPr>
      <p:sp>
        <p:nvSpPr>
          <p:cNvPr id="51" name="Google Shape;51;p10"/>
          <p:cNvSpPr/>
          <p:nvPr/>
        </p:nvSpPr>
        <p:spPr>
          <a:xfrm>
            <a:off x="0" y="4369000"/>
            <a:ext cx="9144000" cy="7743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10"/>
          <p:cNvSpPr txBox="1">
            <a:spLocks noGrp="1"/>
          </p:cNvSpPr>
          <p:nvPr>
            <p:ph type="body" idx="1"/>
          </p:nvPr>
        </p:nvSpPr>
        <p:spPr>
          <a:xfrm>
            <a:off x="311700" y="4521400"/>
            <a:ext cx="7979400" cy="4605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Clr>
                <a:schemeClr val="lt1"/>
              </a:buClr>
              <a:buSzPts val="1300"/>
              <a:buFont typeface="Merriweather"/>
              <a:buNone/>
              <a:defRPr>
                <a:solidFill>
                  <a:schemeClr val="lt1"/>
                </a:solidFill>
                <a:latin typeface="Merriweather"/>
                <a:ea typeface="Merriweather"/>
                <a:cs typeface="Merriweather"/>
                <a:sym typeface="Merriweather"/>
              </a:defRPr>
            </a:lvl1pPr>
          </a:lstStyle>
          <a:p>
            <a:endParaRPr/>
          </a:p>
        </p:txBody>
      </p:sp>
      <p:sp>
        <p:nvSpPr>
          <p:cNvPr id="53" name="Google Shape;5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dk1"/>
        </a:solidFill>
        <a:effectLst/>
      </p:bgPr>
    </p:bg>
    <p:spTree>
      <p:nvGrpSpPr>
        <p:cNvPr id="1" name="Shape 54"/>
        <p:cNvGrpSpPr/>
        <p:nvPr/>
      </p:nvGrpSpPr>
      <p:grpSpPr>
        <a:xfrm>
          <a:off x="0" y="0"/>
          <a:ext cx="0" cy="0"/>
          <a:chOff x="0" y="0"/>
          <a:chExt cx="0" cy="0"/>
        </a:xfrm>
      </p:grpSpPr>
      <p:sp>
        <p:nvSpPr>
          <p:cNvPr id="55" name="Google Shape;55;p11"/>
          <p:cNvSpPr txBox="1">
            <a:spLocks noGrp="1"/>
          </p:cNvSpPr>
          <p:nvPr>
            <p:ph type="title" hasCustomPrompt="1"/>
          </p:nvPr>
        </p:nvSpPr>
        <p:spPr>
          <a:xfrm>
            <a:off x="311750" y="831175"/>
            <a:ext cx="5334900" cy="1244700"/>
          </a:xfrm>
          <a:prstGeom prst="rect">
            <a:avLst/>
          </a:prstGeom>
        </p:spPr>
        <p:txBody>
          <a:bodyPr spcFirstLastPara="1" wrap="square" lIns="91425" tIns="91425" rIns="91425" bIns="91425" anchor="b" anchorCtr="0"/>
          <a:lstStyle>
            <a:lvl1pPr lvl="0">
              <a:spcBef>
                <a:spcPts val="0"/>
              </a:spcBef>
              <a:spcAft>
                <a:spcPts val="0"/>
              </a:spcAft>
              <a:buClr>
                <a:schemeClr val="lt1"/>
              </a:buClr>
              <a:buSzPts val="10000"/>
              <a:buNone/>
              <a:defRPr sz="10000">
                <a:solidFill>
                  <a:schemeClr val="lt1"/>
                </a:solidFill>
              </a:defRPr>
            </a:lvl1pPr>
            <a:lvl2pPr lvl="1">
              <a:spcBef>
                <a:spcPts val="0"/>
              </a:spcBef>
              <a:spcAft>
                <a:spcPts val="0"/>
              </a:spcAft>
              <a:buClr>
                <a:schemeClr val="lt1"/>
              </a:buClr>
              <a:buSzPts val="10000"/>
              <a:buNone/>
              <a:defRPr sz="10000">
                <a:solidFill>
                  <a:schemeClr val="lt1"/>
                </a:solidFill>
              </a:defRPr>
            </a:lvl2pPr>
            <a:lvl3pPr lvl="2">
              <a:spcBef>
                <a:spcPts val="0"/>
              </a:spcBef>
              <a:spcAft>
                <a:spcPts val="0"/>
              </a:spcAft>
              <a:buClr>
                <a:schemeClr val="lt1"/>
              </a:buClr>
              <a:buSzPts val="10000"/>
              <a:buNone/>
              <a:defRPr sz="10000">
                <a:solidFill>
                  <a:schemeClr val="lt1"/>
                </a:solidFill>
              </a:defRPr>
            </a:lvl3pPr>
            <a:lvl4pPr lvl="3">
              <a:spcBef>
                <a:spcPts val="0"/>
              </a:spcBef>
              <a:spcAft>
                <a:spcPts val="0"/>
              </a:spcAft>
              <a:buClr>
                <a:schemeClr val="lt1"/>
              </a:buClr>
              <a:buSzPts val="10000"/>
              <a:buNone/>
              <a:defRPr sz="10000">
                <a:solidFill>
                  <a:schemeClr val="lt1"/>
                </a:solidFill>
              </a:defRPr>
            </a:lvl4pPr>
            <a:lvl5pPr lvl="4">
              <a:spcBef>
                <a:spcPts val="0"/>
              </a:spcBef>
              <a:spcAft>
                <a:spcPts val="0"/>
              </a:spcAft>
              <a:buClr>
                <a:schemeClr val="lt1"/>
              </a:buClr>
              <a:buSzPts val="10000"/>
              <a:buNone/>
              <a:defRPr sz="10000">
                <a:solidFill>
                  <a:schemeClr val="lt1"/>
                </a:solidFill>
              </a:defRPr>
            </a:lvl5pPr>
            <a:lvl6pPr lvl="5">
              <a:spcBef>
                <a:spcPts val="0"/>
              </a:spcBef>
              <a:spcAft>
                <a:spcPts val="0"/>
              </a:spcAft>
              <a:buClr>
                <a:schemeClr val="lt1"/>
              </a:buClr>
              <a:buSzPts val="10000"/>
              <a:buNone/>
              <a:defRPr sz="10000">
                <a:solidFill>
                  <a:schemeClr val="lt1"/>
                </a:solidFill>
              </a:defRPr>
            </a:lvl6pPr>
            <a:lvl7pPr lvl="6">
              <a:spcBef>
                <a:spcPts val="0"/>
              </a:spcBef>
              <a:spcAft>
                <a:spcPts val="0"/>
              </a:spcAft>
              <a:buClr>
                <a:schemeClr val="lt1"/>
              </a:buClr>
              <a:buSzPts val="10000"/>
              <a:buNone/>
              <a:defRPr sz="10000">
                <a:solidFill>
                  <a:schemeClr val="lt1"/>
                </a:solidFill>
              </a:defRPr>
            </a:lvl7pPr>
            <a:lvl8pPr lvl="7">
              <a:spcBef>
                <a:spcPts val="0"/>
              </a:spcBef>
              <a:spcAft>
                <a:spcPts val="0"/>
              </a:spcAft>
              <a:buClr>
                <a:schemeClr val="lt1"/>
              </a:buClr>
              <a:buSzPts val="10000"/>
              <a:buNone/>
              <a:defRPr sz="10000">
                <a:solidFill>
                  <a:schemeClr val="lt1"/>
                </a:solidFill>
              </a:defRPr>
            </a:lvl8pPr>
            <a:lvl9pPr lvl="8">
              <a:spcBef>
                <a:spcPts val="0"/>
              </a:spcBef>
              <a:spcAft>
                <a:spcPts val="0"/>
              </a:spcAft>
              <a:buClr>
                <a:schemeClr val="lt1"/>
              </a:buClr>
              <a:buSzPts val="10000"/>
              <a:buNone/>
              <a:defRPr sz="10000">
                <a:solidFill>
                  <a:schemeClr val="lt1"/>
                </a:solidFill>
              </a:defRPr>
            </a:lvl9pPr>
          </a:lstStyle>
          <a:p>
            <a:r>
              <a:t>xx%</a:t>
            </a:r>
          </a:p>
        </p:txBody>
      </p:sp>
      <p:sp>
        <p:nvSpPr>
          <p:cNvPr id="56" name="Google Shape;56;p11"/>
          <p:cNvSpPr txBox="1">
            <a:spLocks noGrp="1"/>
          </p:cNvSpPr>
          <p:nvPr>
            <p:ph type="body" idx="1"/>
          </p:nvPr>
        </p:nvSpPr>
        <p:spPr>
          <a:xfrm>
            <a:off x="311700" y="2121425"/>
            <a:ext cx="5334900" cy="942600"/>
          </a:xfrm>
          <a:prstGeom prst="rect">
            <a:avLst/>
          </a:prstGeom>
        </p:spPr>
        <p:txBody>
          <a:bodyPr spcFirstLastPara="1" wrap="square" lIns="91425" tIns="91425" rIns="91425" bIns="91425" anchor="t" anchorCtr="0"/>
          <a:lstStyle>
            <a:lvl1pPr marL="457200" lvl="0" indent="-311150">
              <a:spcBef>
                <a:spcPts val="0"/>
              </a:spcBef>
              <a:spcAft>
                <a:spcPts val="0"/>
              </a:spcAft>
              <a:buClr>
                <a:schemeClr val="accent2"/>
              </a:buClr>
              <a:buSzPts val="1300"/>
              <a:buChar char="●"/>
              <a:defRPr>
                <a:solidFill>
                  <a:schemeClr val="accent2"/>
                </a:solidFill>
              </a:defRPr>
            </a:lvl1pPr>
            <a:lvl2pPr marL="914400" lvl="1" indent="-298450">
              <a:spcBef>
                <a:spcPts val="1600"/>
              </a:spcBef>
              <a:spcAft>
                <a:spcPts val="0"/>
              </a:spcAft>
              <a:buClr>
                <a:schemeClr val="accent2"/>
              </a:buClr>
              <a:buSzPts val="1100"/>
              <a:buChar char="○"/>
              <a:defRPr>
                <a:solidFill>
                  <a:schemeClr val="accent2"/>
                </a:solidFill>
              </a:defRPr>
            </a:lvl2pPr>
            <a:lvl3pPr marL="1371600" lvl="2" indent="-298450">
              <a:spcBef>
                <a:spcPts val="1600"/>
              </a:spcBef>
              <a:spcAft>
                <a:spcPts val="0"/>
              </a:spcAft>
              <a:buClr>
                <a:schemeClr val="accent2"/>
              </a:buClr>
              <a:buSzPts val="1100"/>
              <a:buChar char="■"/>
              <a:defRPr>
                <a:solidFill>
                  <a:schemeClr val="accent2"/>
                </a:solidFill>
              </a:defRPr>
            </a:lvl3pPr>
            <a:lvl4pPr marL="1828800" lvl="3" indent="-298450">
              <a:spcBef>
                <a:spcPts val="1600"/>
              </a:spcBef>
              <a:spcAft>
                <a:spcPts val="0"/>
              </a:spcAft>
              <a:buClr>
                <a:schemeClr val="accent2"/>
              </a:buClr>
              <a:buSzPts val="1100"/>
              <a:buChar char="●"/>
              <a:defRPr>
                <a:solidFill>
                  <a:schemeClr val="accent2"/>
                </a:solidFill>
              </a:defRPr>
            </a:lvl4pPr>
            <a:lvl5pPr marL="2286000" lvl="4" indent="-298450">
              <a:spcBef>
                <a:spcPts val="1600"/>
              </a:spcBef>
              <a:spcAft>
                <a:spcPts val="0"/>
              </a:spcAft>
              <a:buClr>
                <a:schemeClr val="accent2"/>
              </a:buClr>
              <a:buSzPts val="1100"/>
              <a:buChar char="○"/>
              <a:defRPr>
                <a:solidFill>
                  <a:schemeClr val="accent2"/>
                </a:solidFill>
              </a:defRPr>
            </a:lvl5pPr>
            <a:lvl6pPr marL="2743200" lvl="5" indent="-298450">
              <a:spcBef>
                <a:spcPts val="1600"/>
              </a:spcBef>
              <a:spcAft>
                <a:spcPts val="0"/>
              </a:spcAft>
              <a:buClr>
                <a:schemeClr val="accent2"/>
              </a:buClr>
              <a:buSzPts val="1100"/>
              <a:buChar char="■"/>
              <a:defRPr>
                <a:solidFill>
                  <a:schemeClr val="accent2"/>
                </a:solidFill>
              </a:defRPr>
            </a:lvl6pPr>
            <a:lvl7pPr marL="3200400" lvl="6" indent="-298450">
              <a:spcBef>
                <a:spcPts val="1600"/>
              </a:spcBef>
              <a:spcAft>
                <a:spcPts val="0"/>
              </a:spcAft>
              <a:buClr>
                <a:schemeClr val="accent2"/>
              </a:buClr>
              <a:buSzPts val="1100"/>
              <a:buChar char="●"/>
              <a:defRPr>
                <a:solidFill>
                  <a:schemeClr val="accent2"/>
                </a:solidFill>
              </a:defRPr>
            </a:lvl7pPr>
            <a:lvl8pPr marL="3657600" lvl="7" indent="-298450">
              <a:spcBef>
                <a:spcPts val="1600"/>
              </a:spcBef>
              <a:spcAft>
                <a:spcPts val="0"/>
              </a:spcAft>
              <a:buClr>
                <a:schemeClr val="accent2"/>
              </a:buClr>
              <a:buSzPts val="1100"/>
              <a:buChar char="○"/>
              <a:defRPr>
                <a:solidFill>
                  <a:schemeClr val="accent2"/>
                </a:solidFill>
              </a:defRPr>
            </a:lvl8pPr>
            <a:lvl9pPr marL="4114800" lvl="8" indent="-298450">
              <a:spcBef>
                <a:spcPts val="1600"/>
              </a:spcBef>
              <a:spcAft>
                <a:spcPts val="1600"/>
              </a:spcAft>
              <a:buClr>
                <a:schemeClr val="accent2"/>
              </a:buClr>
              <a:buSzPts val="1100"/>
              <a:buChar char="■"/>
              <a:defRPr>
                <a:solidFill>
                  <a:schemeClr val="accent2"/>
                </a:solidFill>
              </a:defRPr>
            </a:lvl9pPr>
          </a:lstStyle>
          <a:p>
            <a:endParaRPr/>
          </a:p>
        </p:txBody>
      </p:sp>
      <p:sp>
        <p:nvSpPr>
          <p:cNvPr id="57" name="Google Shape;5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8"/>
        <p:cNvGrpSpPr/>
        <p:nvPr/>
      </p:nvGrpSpPr>
      <p:grpSpPr>
        <a:xfrm>
          <a:off x="0" y="0"/>
          <a:ext cx="0" cy="0"/>
          <a:chOff x="0" y="0"/>
          <a:chExt cx="0" cy="0"/>
        </a:xfrm>
      </p:grpSpPr>
      <p:sp>
        <p:nvSpPr>
          <p:cNvPr id="59" name="Google Shape;5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paradigm">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1pPr>
            <a:lvl2pPr lvl="1">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2pPr>
            <a:lvl3pPr lvl="2">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3pPr>
            <a:lvl4pPr lvl="3">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4pPr>
            <a:lvl5pPr lvl="4">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5pPr>
            <a:lvl6pPr lvl="5">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6pPr>
            <a:lvl7pPr lvl="6">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7pPr>
            <a:lvl8pPr lvl="7">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8pPr>
            <a:lvl9pPr lvl="8">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11150">
              <a:lnSpc>
                <a:spcPct val="115000"/>
              </a:lnSpc>
              <a:spcBef>
                <a:spcPts val="0"/>
              </a:spcBef>
              <a:spcAft>
                <a:spcPts val="0"/>
              </a:spcAft>
              <a:buClr>
                <a:schemeClr val="dk2"/>
              </a:buClr>
              <a:buSzPts val="1300"/>
              <a:buFont typeface="Roboto"/>
              <a:buChar char="●"/>
              <a:defRPr sz="1300">
                <a:solidFill>
                  <a:schemeClr val="dk2"/>
                </a:solidFill>
                <a:latin typeface="Roboto"/>
                <a:ea typeface="Roboto"/>
                <a:cs typeface="Roboto"/>
                <a:sym typeface="Roboto"/>
              </a:defRPr>
            </a:lvl1pPr>
            <a:lvl2pPr marL="914400" lvl="1"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2pPr>
            <a:lvl3pPr marL="1371600" lvl="2"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3pPr>
            <a:lvl4pPr marL="1828800" lvl="3"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4pPr>
            <a:lvl5pPr marL="2286000" lvl="4"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5pPr>
            <a:lvl6pPr marL="2743200" lvl="5"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6pPr>
            <a:lvl7pPr marL="3200400" lvl="6"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7pPr>
            <a:lvl8pPr marL="3657600" lvl="7"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8pPr>
            <a:lvl9pPr marL="4114800" lvl="8" indent="-298450">
              <a:lnSpc>
                <a:spcPct val="115000"/>
              </a:lnSpc>
              <a:spcBef>
                <a:spcPts val="1600"/>
              </a:spcBef>
              <a:spcAft>
                <a:spcPts val="1600"/>
              </a:spcAft>
              <a:buClr>
                <a:schemeClr val="dk2"/>
              </a:buClr>
              <a:buSzPts val="1100"/>
              <a:buFont typeface="Roboto"/>
              <a:buChar char="■"/>
              <a:defRPr sz="1100">
                <a:solidFill>
                  <a:schemeClr val="dk2"/>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latin typeface="Roboto"/>
                <a:ea typeface="Roboto"/>
                <a:cs typeface="Roboto"/>
                <a:sym typeface="Roboto"/>
              </a:defRPr>
            </a:lvl1pPr>
            <a:lvl2pPr lvl="1" algn="r">
              <a:buNone/>
              <a:defRPr sz="1000">
                <a:solidFill>
                  <a:schemeClr val="dk2"/>
                </a:solidFill>
                <a:latin typeface="Roboto"/>
                <a:ea typeface="Roboto"/>
                <a:cs typeface="Roboto"/>
                <a:sym typeface="Roboto"/>
              </a:defRPr>
            </a:lvl2pPr>
            <a:lvl3pPr lvl="2" algn="r">
              <a:buNone/>
              <a:defRPr sz="1000">
                <a:solidFill>
                  <a:schemeClr val="dk2"/>
                </a:solidFill>
                <a:latin typeface="Roboto"/>
                <a:ea typeface="Roboto"/>
                <a:cs typeface="Roboto"/>
                <a:sym typeface="Roboto"/>
              </a:defRPr>
            </a:lvl3pPr>
            <a:lvl4pPr lvl="3" algn="r">
              <a:buNone/>
              <a:defRPr sz="1000">
                <a:solidFill>
                  <a:schemeClr val="dk2"/>
                </a:solidFill>
                <a:latin typeface="Roboto"/>
                <a:ea typeface="Roboto"/>
                <a:cs typeface="Roboto"/>
                <a:sym typeface="Roboto"/>
              </a:defRPr>
            </a:lvl4pPr>
            <a:lvl5pPr lvl="4" algn="r">
              <a:buNone/>
              <a:defRPr sz="1000">
                <a:solidFill>
                  <a:schemeClr val="dk2"/>
                </a:solidFill>
                <a:latin typeface="Roboto"/>
                <a:ea typeface="Roboto"/>
                <a:cs typeface="Roboto"/>
                <a:sym typeface="Roboto"/>
              </a:defRPr>
            </a:lvl5pPr>
            <a:lvl6pPr lvl="5" algn="r">
              <a:buNone/>
              <a:defRPr sz="1000">
                <a:solidFill>
                  <a:schemeClr val="dk2"/>
                </a:solidFill>
                <a:latin typeface="Roboto"/>
                <a:ea typeface="Roboto"/>
                <a:cs typeface="Roboto"/>
                <a:sym typeface="Roboto"/>
              </a:defRPr>
            </a:lvl6pPr>
            <a:lvl7pPr lvl="6" algn="r">
              <a:buNone/>
              <a:defRPr sz="1000">
                <a:solidFill>
                  <a:schemeClr val="dk2"/>
                </a:solidFill>
                <a:latin typeface="Roboto"/>
                <a:ea typeface="Roboto"/>
                <a:cs typeface="Roboto"/>
                <a:sym typeface="Roboto"/>
              </a:defRPr>
            </a:lvl7pPr>
            <a:lvl8pPr lvl="7" algn="r">
              <a:buNone/>
              <a:defRPr sz="1000">
                <a:solidFill>
                  <a:schemeClr val="dk2"/>
                </a:solidFill>
                <a:latin typeface="Roboto"/>
                <a:ea typeface="Roboto"/>
                <a:cs typeface="Roboto"/>
                <a:sym typeface="Roboto"/>
              </a:defRPr>
            </a:lvl8pPr>
            <a:lvl9pPr lvl="8" algn="r">
              <a:buNone/>
              <a:defRPr sz="1000">
                <a:solidFill>
                  <a:schemeClr val="dk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3" r:id="rId3"/>
    <p:sldLayoutId id="2147483655" r:id="rId4"/>
    <p:sldLayoutId id="2147483656" r:id="rId5"/>
    <p:sldLayoutId id="2147483657" r:id="rId6"/>
    <p:sldLayoutId id="2147483658"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educationendowmentfoundation.org.uk/public/files/Publications/Science/EEF_improving_secondary_science.pdf#page=28"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hyperlink" Target="https://docs.google.com/forms/d/e/1FAIpQLSeilAuQJ0PpCmi7h-tpGuBoHtW0YaIJ0j08Bv5pYZUzLlKlmw/viewform"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3" name="Google Shape;70;p14"/>
          <p:cNvSpPr txBox="1">
            <a:spLocks/>
          </p:cNvSpPr>
          <p:nvPr/>
        </p:nvSpPr>
        <p:spPr>
          <a:xfrm>
            <a:off x="611188" y="2143918"/>
            <a:ext cx="3781425" cy="855663"/>
          </a:xfrm>
          <a:prstGeom prst="rect">
            <a:avLst/>
          </a:prstGeom>
          <a:solidFill>
            <a:schemeClr val="bg2"/>
          </a:solidFill>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600" b="1" spc="300" dirty="0">
                <a:solidFill>
                  <a:schemeClr val="tx2"/>
                </a:solidFill>
                <a:latin typeface="+mn-lt"/>
                <a:ea typeface="Futura Medium" charset="0"/>
                <a:cs typeface="Futura Medium" charset="0"/>
              </a:rPr>
              <a:t>ADDING EXTRA LOOPS</a:t>
            </a:r>
            <a:endParaRPr lang="en-US" sz="1600" b="1" spc="300" dirty="0">
              <a:solidFill>
                <a:schemeClr val="tx2"/>
              </a:solidFill>
              <a:latin typeface="+mn-lt"/>
              <a:ea typeface="Futura Medium" charset="0"/>
              <a:cs typeface="Futura Medium" charset="0"/>
            </a:endParaRPr>
          </a:p>
        </p:txBody>
      </p:sp>
    </p:spTree>
    <p:extLst>
      <p:ext uri="{BB962C8B-B14F-4D97-AF65-F5344CB8AC3E}">
        <p14:creationId xmlns:p14="http://schemas.microsoft.com/office/powerpoint/2010/main" val="39050652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A867A906-90FA-C642-9133-DDFC381B031E}"/>
              </a:ext>
            </a:extLst>
          </p:cNvPr>
          <p:cNvPicPr>
            <a:picLocks noChangeAspect="1"/>
          </p:cNvPicPr>
          <p:nvPr/>
        </p:nvPicPr>
        <p:blipFill>
          <a:blip r:embed="rId3"/>
          <a:stretch>
            <a:fillRect/>
          </a:stretch>
        </p:blipFill>
        <p:spPr>
          <a:xfrm rot="10800000" flipH="1">
            <a:off x="3285207" y="2966097"/>
            <a:ext cx="2278546" cy="1894100"/>
          </a:xfrm>
          <a:prstGeom prst="rect">
            <a:avLst/>
          </a:prstGeom>
        </p:spPr>
      </p:pic>
      <p:sp>
        <p:nvSpPr>
          <p:cNvPr id="9" name="Rectangle 8"/>
          <p:cNvSpPr/>
          <p:nvPr/>
        </p:nvSpPr>
        <p:spPr>
          <a:xfrm>
            <a:off x="505638" y="315139"/>
            <a:ext cx="3026791" cy="553998"/>
          </a:xfrm>
          <a:prstGeom prst="rect">
            <a:avLst/>
          </a:prstGeom>
        </p:spPr>
        <p:txBody>
          <a:bodyPr wrap="none">
            <a:spAutoFit/>
          </a:bodyPr>
          <a:lstStyle/>
          <a:p>
            <a:pPr lvl="0">
              <a:defRPr/>
            </a:pPr>
            <a:r>
              <a:rPr lang="en-US" sz="3000" b="1" dirty="0">
                <a:solidFill>
                  <a:schemeClr val="accent1"/>
                </a:solidFill>
                <a:latin typeface="+mn-lt"/>
                <a:ea typeface="Futura Medium" charset="0"/>
                <a:cs typeface="Futura Medium" charset="0"/>
              </a:rPr>
              <a:t>Parallel circuits</a:t>
            </a:r>
            <a:endParaRPr lang="es-MX" sz="3000" b="1" dirty="0">
              <a:solidFill>
                <a:schemeClr val="accent1"/>
              </a:solidFill>
              <a:latin typeface="+mn-lt"/>
            </a:endParaRPr>
          </a:p>
        </p:txBody>
      </p:sp>
      <p:sp>
        <p:nvSpPr>
          <p:cNvPr id="2" name="TextBox 1">
            <a:extLst>
              <a:ext uri="{FF2B5EF4-FFF2-40B4-BE49-F238E27FC236}">
                <a16:creationId xmlns:a16="http://schemas.microsoft.com/office/drawing/2014/main" xmlns="" id="{A21FB7DC-D052-6349-B26B-C649A46ED24B}"/>
              </a:ext>
            </a:extLst>
          </p:cNvPr>
          <p:cNvSpPr txBox="1"/>
          <p:nvPr/>
        </p:nvSpPr>
        <p:spPr>
          <a:xfrm>
            <a:off x="607512" y="832035"/>
            <a:ext cx="7891398" cy="4185761"/>
          </a:xfrm>
          <a:prstGeom prst="rect">
            <a:avLst/>
          </a:prstGeom>
          <a:noFill/>
          <a:ln w="38100">
            <a:solidFill>
              <a:schemeClr val="accent1"/>
            </a:solidFill>
          </a:ln>
        </p:spPr>
        <p:txBody>
          <a:bodyPr wrap="square" rtlCol="0">
            <a:spAutoFit/>
          </a:bodyPr>
          <a:lstStyle/>
          <a:p>
            <a:r>
              <a:rPr lang="en-GB" sz="2000" dirty="0"/>
              <a:t>A circuit where everything is in the same loop is a </a:t>
            </a:r>
            <a:r>
              <a:rPr lang="en-GB" sz="2000" b="1" u="sng" dirty="0"/>
              <a:t>series</a:t>
            </a:r>
            <a:r>
              <a:rPr lang="en-GB" sz="2000" b="1" dirty="0"/>
              <a:t> </a:t>
            </a:r>
            <a:r>
              <a:rPr lang="en-GB" sz="2000" dirty="0"/>
              <a:t>circuit.</a:t>
            </a:r>
          </a:p>
          <a:p>
            <a:endParaRPr lang="en-GB" sz="2000" dirty="0"/>
          </a:p>
          <a:p>
            <a:r>
              <a:rPr lang="en-GB" sz="2000" dirty="0"/>
              <a:t>A </a:t>
            </a:r>
            <a:r>
              <a:rPr lang="en-GB" sz="2000" b="1" u="sng" dirty="0"/>
              <a:t>parallel circuit </a:t>
            </a:r>
            <a:r>
              <a:rPr lang="en-GB" sz="2000" dirty="0"/>
              <a:t>has more than one loop. This means there is more than one way for the electrons to flow.</a:t>
            </a:r>
          </a:p>
          <a:p>
            <a:endParaRPr lang="en-GB" sz="2000" dirty="0"/>
          </a:p>
          <a:p>
            <a:r>
              <a:rPr lang="en-GB" sz="2000" u="sng" dirty="0"/>
              <a:t>Example</a:t>
            </a:r>
          </a:p>
          <a:p>
            <a:endParaRPr lang="en-GB" u="sng" dirty="0"/>
          </a:p>
          <a:p>
            <a:endParaRPr lang="en-GB" u="sng" dirty="0"/>
          </a:p>
          <a:p>
            <a:endParaRPr lang="en-GB" u="sng" dirty="0"/>
          </a:p>
          <a:p>
            <a:endParaRPr lang="en-GB" u="sng" dirty="0"/>
          </a:p>
          <a:p>
            <a:endParaRPr lang="en-GB" u="sng" dirty="0"/>
          </a:p>
          <a:p>
            <a:endParaRPr lang="en-GB" u="sng" dirty="0"/>
          </a:p>
          <a:p>
            <a:endParaRPr lang="en-GB" u="sng" dirty="0"/>
          </a:p>
          <a:p>
            <a:endParaRPr lang="en-GB" u="sng" dirty="0"/>
          </a:p>
          <a:p>
            <a:endParaRPr lang="en-GB" u="sng" dirty="0" smtClean="0"/>
          </a:p>
          <a:p>
            <a:endParaRPr lang="en-GB" u="sng" dirty="0" smtClean="0"/>
          </a:p>
          <a:p>
            <a:endParaRPr lang="en-GB" sz="600" u="sng" dirty="0"/>
          </a:p>
        </p:txBody>
      </p:sp>
      <p:sp>
        <p:nvSpPr>
          <p:cNvPr id="7" name="TextBox 6">
            <a:extLst>
              <a:ext uri="{FF2B5EF4-FFF2-40B4-BE49-F238E27FC236}">
                <a16:creationId xmlns:a16="http://schemas.microsoft.com/office/drawing/2014/main" xmlns="" id="{83CC36C0-DA6F-0A45-8086-1B6D8B93A0E6}"/>
              </a:ext>
            </a:extLst>
          </p:cNvPr>
          <p:cNvSpPr txBox="1"/>
          <p:nvPr/>
        </p:nvSpPr>
        <p:spPr>
          <a:xfrm>
            <a:off x="5769552" y="4706308"/>
            <a:ext cx="997528" cy="369332"/>
          </a:xfrm>
          <a:prstGeom prst="rect">
            <a:avLst/>
          </a:prstGeom>
          <a:noFill/>
        </p:spPr>
        <p:txBody>
          <a:bodyPr wrap="square" rtlCol="0">
            <a:spAutoFit/>
          </a:bodyPr>
          <a:lstStyle/>
          <a:p>
            <a:r>
              <a:rPr lang="en-GB" sz="1800" dirty="0"/>
              <a:t>Branch</a:t>
            </a:r>
          </a:p>
        </p:txBody>
      </p:sp>
      <p:sp>
        <p:nvSpPr>
          <p:cNvPr id="12" name="TextBox 11">
            <a:extLst>
              <a:ext uri="{FF2B5EF4-FFF2-40B4-BE49-F238E27FC236}">
                <a16:creationId xmlns:a16="http://schemas.microsoft.com/office/drawing/2014/main" xmlns="" id="{B5739E29-4440-2A42-A085-6FBA2F6D9CCB}"/>
              </a:ext>
            </a:extLst>
          </p:cNvPr>
          <p:cNvSpPr txBox="1"/>
          <p:nvPr/>
        </p:nvSpPr>
        <p:spPr>
          <a:xfrm>
            <a:off x="2267623" y="3391011"/>
            <a:ext cx="997528" cy="369332"/>
          </a:xfrm>
          <a:prstGeom prst="rect">
            <a:avLst/>
          </a:prstGeom>
          <a:noFill/>
        </p:spPr>
        <p:txBody>
          <a:bodyPr wrap="square" rtlCol="0">
            <a:spAutoFit/>
          </a:bodyPr>
          <a:lstStyle/>
          <a:p>
            <a:r>
              <a:rPr lang="en-GB" sz="1800" dirty="0"/>
              <a:t>Branch</a:t>
            </a:r>
          </a:p>
        </p:txBody>
      </p:sp>
      <p:cxnSp>
        <p:nvCxnSpPr>
          <p:cNvPr id="13" name="Straight Connector 12">
            <a:extLst>
              <a:ext uri="{FF2B5EF4-FFF2-40B4-BE49-F238E27FC236}">
                <a16:creationId xmlns:a16="http://schemas.microsoft.com/office/drawing/2014/main" xmlns="" id="{AA0C9720-BD6C-8945-8E73-75342AE7B6F4}"/>
              </a:ext>
            </a:extLst>
          </p:cNvPr>
          <p:cNvCxnSpPr>
            <a:cxnSpLocks/>
          </p:cNvCxnSpPr>
          <p:nvPr/>
        </p:nvCxnSpPr>
        <p:spPr>
          <a:xfrm>
            <a:off x="3136900" y="3578600"/>
            <a:ext cx="772706" cy="33360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xmlns="" id="{B19186FA-7E21-0A4C-BB1D-89E1CE685276}"/>
              </a:ext>
            </a:extLst>
          </p:cNvPr>
          <p:cNvCxnSpPr>
            <a:cxnSpLocks/>
          </p:cNvCxnSpPr>
          <p:nvPr/>
        </p:nvCxnSpPr>
        <p:spPr>
          <a:xfrm flipH="1" flipV="1">
            <a:off x="5131522" y="4670418"/>
            <a:ext cx="638030" cy="18977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xmlns="" id="{CBFA7EA6-FCF0-0A49-8970-2C853F25C24E}"/>
              </a:ext>
            </a:extLst>
          </p:cNvPr>
          <p:cNvSpPr txBox="1"/>
          <p:nvPr/>
        </p:nvSpPr>
        <p:spPr>
          <a:xfrm>
            <a:off x="5932630" y="3927871"/>
            <a:ext cx="1097920" cy="369332"/>
          </a:xfrm>
          <a:prstGeom prst="rect">
            <a:avLst/>
          </a:prstGeom>
          <a:noFill/>
        </p:spPr>
        <p:txBody>
          <a:bodyPr wrap="square" rtlCol="0">
            <a:spAutoFit/>
          </a:bodyPr>
          <a:lstStyle/>
          <a:p>
            <a:r>
              <a:rPr lang="en-GB" sz="1800" dirty="0"/>
              <a:t>Junction</a:t>
            </a:r>
          </a:p>
        </p:txBody>
      </p:sp>
      <p:cxnSp>
        <p:nvCxnSpPr>
          <p:cNvPr id="21" name="Straight Connector 20">
            <a:extLst>
              <a:ext uri="{FF2B5EF4-FFF2-40B4-BE49-F238E27FC236}">
                <a16:creationId xmlns:a16="http://schemas.microsoft.com/office/drawing/2014/main" xmlns="" id="{3C31E1A2-1370-E246-99EF-171FDAFCD4A6}"/>
              </a:ext>
            </a:extLst>
          </p:cNvPr>
          <p:cNvCxnSpPr>
            <a:cxnSpLocks/>
            <a:stCxn id="20" idx="1"/>
          </p:cNvCxnSpPr>
          <p:nvPr/>
        </p:nvCxnSpPr>
        <p:spPr>
          <a:xfrm flipH="1" flipV="1">
            <a:off x="5461578" y="3927871"/>
            <a:ext cx="471052" cy="18466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4548834"/>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505638" y="315139"/>
            <a:ext cx="3518912" cy="553998"/>
          </a:xfrm>
          <a:prstGeom prst="rect">
            <a:avLst/>
          </a:prstGeom>
        </p:spPr>
        <p:txBody>
          <a:bodyPr wrap="none">
            <a:spAutoFit/>
          </a:bodyPr>
          <a:lstStyle/>
          <a:p>
            <a:pPr lvl="0">
              <a:defRPr/>
            </a:pPr>
            <a:r>
              <a:rPr lang="en-US" sz="3000" b="1" dirty="0">
                <a:solidFill>
                  <a:schemeClr val="accent1"/>
                </a:solidFill>
                <a:latin typeface="+mn-lt"/>
                <a:ea typeface="Futura Medium" charset="0"/>
                <a:cs typeface="Futura Medium" charset="0"/>
              </a:rPr>
              <a:t>Series or parallel?</a:t>
            </a:r>
            <a:endParaRPr lang="es-MX" sz="3000" b="1" dirty="0">
              <a:solidFill>
                <a:schemeClr val="accent1"/>
              </a:solidFill>
              <a:latin typeface="+mn-lt"/>
            </a:endParaRPr>
          </a:p>
        </p:txBody>
      </p:sp>
      <p:pic>
        <p:nvPicPr>
          <p:cNvPr id="5" name="Picture 4">
            <a:extLst>
              <a:ext uri="{FF2B5EF4-FFF2-40B4-BE49-F238E27FC236}">
                <a16:creationId xmlns:a16="http://schemas.microsoft.com/office/drawing/2014/main" xmlns="" id="{F5288272-36A0-E24C-85E6-9A51EA867D76}"/>
              </a:ext>
            </a:extLst>
          </p:cNvPr>
          <p:cNvPicPr>
            <a:picLocks noChangeAspect="1"/>
          </p:cNvPicPr>
          <p:nvPr/>
        </p:nvPicPr>
        <p:blipFill>
          <a:blip r:embed="rId3"/>
          <a:stretch>
            <a:fillRect/>
          </a:stretch>
        </p:blipFill>
        <p:spPr>
          <a:xfrm>
            <a:off x="1352550" y="1288230"/>
            <a:ext cx="2818048" cy="2511322"/>
          </a:xfrm>
          <a:prstGeom prst="rect">
            <a:avLst/>
          </a:prstGeom>
        </p:spPr>
      </p:pic>
      <p:pic>
        <p:nvPicPr>
          <p:cNvPr id="8" name="Picture 7">
            <a:extLst>
              <a:ext uri="{FF2B5EF4-FFF2-40B4-BE49-F238E27FC236}">
                <a16:creationId xmlns:a16="http://schemas.microsoft.com/office/drawing/2014/main" xmlns="" id="{BBE74824-DC34-7B43-88F1-4881F05E8212}"/>
              </a:ext>
            </a:extLst>
          </p:cNvPr>
          <p:cNvPicPr>
            <a:picLocks noChangeAspect="1"/>
          </p:cNvPicPr>
          <p:nvPr/>
        </p:nvPicPr>
        <p:blipFill>
          <a:blip r:embed="rId4"/>
          <a:stretch>
            <a:fillRect/>
          </a:stretch>
        </p:blipFill>
        <p:spPr>
          <a:xfrm>
            <a:off x="4923947" y="1288230"/>
            <a:ext cx="2813015" cy="2605343"/>
          </a:xfrm>
          <a:prstGeom prst="rect">
            <a:avLst/>
          </a:prstGeom>
        </p:spPr>
      </p:pic>
    </p:spTree>
    <p:extLst>
      <p:ext uri="{BB962C8B-B14F-4D97-AF65-F5344CB8AC3E}">
        <p14:creationId xmlns:p14="http://schemas.microsoft.com/office/powerpoint/2010/main" val="4040910575"/>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505638" y="315139"/>
            <a:ext cx="3605474" cy="553998"/>
          </a:xfrm>
          <a:prstGeom prst="rect">
            <a:avLst/>
          </a:prstGeom>
        </p:spPr>
        <p:txBody>
          <a:bodyPr wrap="none">
            <a:spAutoFit/>
          </a:bodyPr>
          <a:lstStyle/>
          <a:p>
            <a:pPr lvl="0">
              <a:defRPr/>
            </a:pPr>
            <a:r>
              <a:rPr lang="en-US" sz="3000" b="1" dirty="0">
                <a:solidFill>
                  <a:schemeClr val="accent1"/>
                </a:solidFill>
                <a:latin typeface="+mn-lt"/>
                <a:ea typeface="Futura Medium" charset="0"/>
                <a:cs typeface="Futura Medium" charset="0"/>
              </a:rPr>
              <a:t>Equivalent circuits</a:t>
            </a:r>
            <a:endParaRPr lang="es-MX" sz="3000" b="1" dirty="0">
              <a:solidFill>
                <a:schemeClr val="accent1"/>
              </a:solidFill>
              <a:latin typeface="+mn-lt"/>
            </a:endParaRPr>
          </a:p>
        </p:txBody>
      </p:sp>
      <p:pic>
        <p:nvPicPr>
          <p:cNvPr id="4" name="Picture 3">
            <a:extLst>
              <a:ext uri="{FF2B5EF4-FFF2-40B4-BE49-F238E27FC236}">
                <a16:creationId xmlns:a16="http://schemas.microsoft.com/office/drawing/2014/main" xmlns="" id="{E65F9490-17B7-8C4C-AB05-38BAF7BD77A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2160587" y="1072832"/>
            <a:ext cx="4822825" cy="2997835"/>
          </a:xfrm>
          <a:prstGeom prst="rect">
            <a:avLst/>
          </a:prstGeom>
          <a:noFill/>
        </p:spPr>
      </p:pic>
    </p:spTree>
    <p:extLst>
      <p:ext uri="{BB962C8B-B14F-4D97-AF65-F5344CB8AC3E}">
        <p14:creationId xmlns:p14="http://schemas.microsoft.com/office/powerpoint/2010/main" val="355209193"/>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505638" y="315139"/>
            <a:ext cx="3605474" cy="553998"/>
          </a:xfrm>
          <a:prstGeom prst="rect">
            <a:avLst/>
          </a:prstGeom>
        </p:spPr>
        <p:txBody>
          <a:bodyPr wrap="none">
            <a:spAutoFit/>
          </a:bodyPr>
          <a:lstStyle/>
          <a:p>
            <a:pPr lvl="0">
              <a:defRPr/>
            </a:pPr>
            <a:r>
              <a:rPr lang="en-US" sz="3000" b="1" dirty="0">
                <a:solidFill>
                  <a:schemeClr val="accent1"/>
                </a:solidFill>
                <a:latin typeface="+mn-lt"/>
                <a:ea typeface="Futura Medium" charset="0"/>
                <a:cs typeface="Futura Medium" charset="0"/>
              </a:rPr>
              <a:t>Equivalent circuits</a:t>
            </a:r>
            <a:endParaRPr lang="es-MX" sz="3000" b="1" dirty="0">
              <a:solidFill>
                <a:schemeClr val="accent1"/>
              </a:solidFill>
              <a:latin typeface="+mn-lt"/>
            </a:endParaRPr>
          </a:p>
        </p:txBody>
      </p:sp>
      <p:pic>
        <p:nvPicPr>
          <p:cNvPr id="5" name="Picture 4">
            <a:extLst>
              <a:ext uri="{FF2B5EF4-FFF2-40B4-BE49-F238E27FC236}">
                <a16:creationId xmlns:a16="http://schemas.microsoft.com/office/drawing/2014/main" xmlns="" id="{CE03767B-9CBD-EE4C-A1AA-2228F83EE77C}"/>
              </a:ext>
            </a:extLst>
          </p:cNvPr>
          <p:cNvPicPr>
            <a:picLocks noChangeAspect="1"/>
          </p:cNvPicPr>
          <p:nvPr/>
        </p:nvPicPr>
        <p:blipFill>
          <a:blip r:embed="rId3"/>
          <a:stretch>
            <a:fillRect/>
          </a:stretch>
        </p:blipFill>
        <p:spPr>
          <a:xfrm>
            <a:off x="5336662" y="869137"/>
            <a:ext cx="3829050" cy="3487606"/>
          </a:xfrm>
          <a:prstGeom prst="rect">
            <a:avLst/>
          </a:prstGeom>
        </p:spPr>
      </p:pic>
      <p:pic>
        <p:nvPicPr>
          <p:cNvPr id="7" name="Picture 6">
            <a:extLst>
              <a:ext uri="{FF2B5EF4-FFF2-40B4-BE49-F238E27FC236}">
                <a16:creationId xmlns:a16="http://schemas.microsoft.com/office/drawing/2014/main" xmlns="" id="{AFE4C8A8-1E3E-8848-855F-CF7C75335121}"/>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90487" y="1114022"/>
            <a:ext cx="4822825" cy="2997835"/>
          </a:xfrm>
          <a:prstGeom prst="rect">
            <a:avLst/>
          </a:prstGeom>
          <a:noFill/>
        </p:spPr>
      </p:pic>
    </p:spTree>
    <p:extLst>
      <p:ext uri="{BB962C8B-B14F-4D97-AF65-F5344CB8AC3E}">
        <p14:creationId xmlns:p14="http://schemas.microsoft.com/office/powerpoint/2010/main" val="1951203022"/>
      </p:ext>
    </p:ext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xmlns="" id="{52B1C48D-9D9A-A043-AB56-B1FEFECC093D}"/>
              </a:ext>
            </a:extLst>
          </p:cNvPr>
          <p:cNvPicPr>
            <a:picLocks noChangeAspect="1"/>
          </p:cNvPicPr>
          <p:nvPr/>
        </p:nvPicPr>
        <p:blipFill>
          <a:blip r:embed="rId3"/>
          <a:stretch>
            <a:fillRect/>
          </a:stretch>
        </p:blipFill>
        <p:spPr>
          <a:xfrm>
            <a:off x="0" y="1465258"/>
            <a:ext cx="9144000" cy="2212983"/>
          </a:xfrm>
          <a:prstGeom prst="rect">
            <a:avLst/>
          </a:prstGeom>
        </p:spPr>
      </p:pic>
      <p:sp>
        <p:nvSpPr>
          <p:cNvPr id="7" name="Rectangle 6"/>
          <p:cNvSpPr/>
          <p:nvPr/>
        </p:nvSpPr>
        <p:spPr>
          <a:xfrm>
            <a:off x="7587846" y="1266449"/>
            <a:ext cx="1107996" cy="323165"/>
          </a:xfrm>
          <a:prstGeom prst="rect">
            <a:avLst/>
          </a:prstGeom>
        </p:spPr>
        <p:txBody>
          <a:bodyPr wrap="none">
            <a:spAutoFit/>
          </a:bodyPr>
          <a:lstStyle/>
          <a:p>
            <a:pPr lvl="0" algn="r">
              <a:defRPr/>
            </a:pPr>
            <a:r>
              <a:rPr lang="en-GB" sz="1500" dirty="0">
                <a:solidFill>
                  <a:srgbClr val="4D4F53"/>
                </a:solidFill>
                <a:latin typeface="+mn-lt"/>
                <a:cs typeface="Palanquin Light" panose="020B0004020203020204" pitchFamily="34" charset="77"/>
              </a:rPr>
              <a:t>	</a:t>
            </a:r>
          </a:p>
        </p:txBody>
      </p:sp>
      <p:sp>
        <p:nvSpPr>
          <p:cNvPr id="8" name="Freeform 7">
            <a:extLst>
              <a:ext uri="{FF2B5EF4-FFF2-40B4-BE49-F238E27FC236}">
                <a16:creationId xmlns:a16="http://schemas.microsoft.com/office/drawing/2014/main" xmlns="" id="{3D4EC645-0BD4-1248-AAFC-DB39393F0906}"/>
              </a:ext>
            </a:extLst>
          </p:cNvPr>
          <p:cNvSpPr/>
          <p:nvPr/>
        </p:nvSpPr>
        <p:spPr>
          <a:xfrm>
            <a:off x="4831773" y="1589614"/>
            <a:ext cx="1704109" cy="1724890"/>
          </a:xfrm>
          <a:custGeom>
            <a:avLst/>
            <a:gdLst>
              <a:gd name="connsiteX0" fmla="*/ 1143000 w 1704109"/>
              <a:gd name="connsiteY0" fmla="*/ 93518 h 1724890"/>
              <a:gd name="connsiteX1" fmla="*/ 1049482 w 1704109"/>
              <a:gd name="connsiteY1" fmla="*/ 93518 h 1724890"/>
              <a:gd name="connsiteX2" fmla="*/ 748146 w 1704109"/>
              <a:gd name="connsiteY2" fmla="*/ 103909 h 1724890"/>
              <a:gd name="connsiteX3" fmla="*/ 488373 w 1704109"/>
              <a:gd name="connsiteY3" fmla="*/ 135081 h 1724890"/>
              <a:gd name="connsiteX4" fmla="*/ 446809 w 1704109"/>
              <a:gd name="connsiteY4" fmla="*/ 145472 h 1724890"/>
              <a:gd name="connsiteX5" fmla="*/ 322118 w 1704109"/>
              <a:gd name="connsiteY5" fmla="*/ 207818 h 1724890"/>
              <a:gd name="connsiteX6" fmla="*/ 290946 w 1704109"/>
              <a:gd name="connsiteY6" fmla="*/ 228600 h 1724890"/>
              <a:gd name="connsiteX7" fmla="*/ 197427 w 1704109"/>
              <a:gd name="connsiteY7" fmla="*/ 332509 h 1724890"/>
              <a:gd name="connsiteX8" fmla="*/ 166255 w 1704109"/>
              <a:gd name="connsiteY8" fmla="*/ 363681 h 1724890"/>
              <a:gd name="connsiteX9" fmla="*/ 114300 w 1704109"/>
              <a:gd name="connsiteY9" fmla="*/ 405245 h 1724890"/>
              <a:gd name="connsiteX10" fmla="*/ 93518 w 1704109"/>
              <a:gd name="connsiteY10" fmla="*/ 436418 h 1724890"/>
              <a:gd name="connsiteX11" fmla="*/ 62346 w 1704109"/>
              <a:gd name="connsiteY11" fmla="*/ 467590 h 1724890"/>
              <a:gd name="connsiteX12" fmla="*/ 31173 w 1704109"/>
              <a:gd name="connsiteY12" fmla="*/ 550718 h 1724890"/>
              <a:gd name="connsiteX13" fmla="*/ 10391 w 1704109"/>
              <a:gd name="connsiteY13" fmla="*/ 602672 h 1724890"/>
              <a:gd name="connsiteX14" fmla="*/ 0 w 1704109"/>
              <a:gd name="connsiteY14" fmla="*/ 633845 h 1724890"/>
              <a:gd name="connsiteX15" fmla="*/ 10391 w 1704109"/>
              <a:gd name="connsiteY15" fmla="*/ 737754 h 1724890"/>
              <a:gd name="connsiteX16" fmla="*/ 51955 w 1704109"/>
              <a:gd name="connsiteY16" fmla="*/ 831272 h 1724890"/>
              <a:gd name="connsiteX17" fmla="*/ 83127 w 1704109"/>
              <a:gd name="connsiteY17" fmla="*/ 914400 h 1724890"/>
              <a:gd name="connsiteX18" fmla="*/ 103909 w 1704109"/>
              <a:gd name="connsiteY18" fmla="*/ 966354 h 1724890"/>
              <a:gd name="connsiteX19" fmla="*/ 145473 w 1704109"/>
              <a:gd name="connsiteY19" fmla="*/ 1049481 h 1724890"/>
              <a:gd name="connsiteX20" fmla="*/ 155864 w 1704109"/>
              <a:gd name="connsiteY20" fmla="*/ 1080654 h 1724890"/>
              <a:gd name="connsiteX21" fmla="*/ 166255 w 1704109"/>
              <a:gd name="connsiteY21" fmla="*/ 1122218 h 1724890"/>
              <a:gd name="connsiteX22" fmla="*/ 187037 w 1704109"/>
              <a:gd name="connsiteY22" fmla="*/ 1174172 h 1724890"/>
              <a:gd name="connsiteX23" fmla="*/ 207818 w 1704109"/>
              <a:gd name="connsiteY23" fmla="*/ 1278081 h 1724890"/>
              <a:gd name="connsiteX24" fmla="*/ 228600 w 1704109"/>
              <a:gd name="connsiteY24" fmla="*/ 1330036 h 1724890"/>
              <a:gd name="connsiteX25" fmla="*/ 249382 w 1704109"/>
              <a:gd name="connsiteY25" fmla="*/ 1413163 h 1724890"/>
              <a:gd name="connsiteX26" fmla="*/ 270164 w 1704109"/>
              <a:gd name="connsiteY26" fmla="*/ 1465118 h 1724890"/>
              <a:gd name="connsiteX27" fmla="*/ 280555 w 1704109"/>
              <a:gd name="connsiteY27" fmla="*/ 1506681 h 1724890"/>
              <a:gd name="connsiteX28" fmla="*/ 301337 w 1704109"/>
              <a:gd name="connsiteY28" fmla="*/ 1537854 h 1724890"/>
              <a:gd name="connsiteX29" fmla="*/ 332509 w 1704109"/>
              <a:gd name="connsiteY29" fmla="*/ 1589809 h 1724890"/>
              <a:gd name="connsiteX30" fmla="*/ 353291 w 1704109"/>
              <a:gd name="connsiteY30" fmla="*/ 1631372 h 1724890"/>
              <a:gd name="connsiteX31" fmla="*/ 436418 w 1704109"/>
              <a:gd name="connsiteY31" fmla="*/ 1672936 h 1724890"/>
              <a:gd name="connsiteX32" fmla="*/ 665018 w 1704109"/>
              <a:gd name="connsiteY32" fmla="*/ 1724890 h 1724890"/>
              <a:gd name="connsiteX33" fmla="*/ 1059873 w 1704109"/>
              <a:gd name="connsiteY33" fmla="*/ 1704109 h 1724890"/>
              <a:gd name="connsiteX34" fmla="*/ 1143000 w 1704109"/>
              <a:gd name="connsiteY34" fmla="*/ 1683327 h 1724890"/>
              <a:gd name="connsiteX35" fmla="*/ 1215737 w 1704109"/>
              <a:gd name="connsiteY35" fmla="*/ 1662545 h 1724890"/>
              <a:gd name="connsiteX36" fmla="*/ 1298864 w 1704109"/>
              <a:gd name="connsiteY36" fmla="*/ 1631372 h 1724890"/>
              <a:gd name="connsiteX37" fmla="*/ 1402773 w 1704109"/>
              <a:gd name="connsiteY37" fmla="*/ 1537854 h 1724890"/>
              <a:gd name="connsiteX38" fmla="*/ 1423555 w 1704109"/>
              <a:gd name="connsiteY38" fmla="*/ 1506681 h 1724890"/>
              <a:gd name="connsiteX39" fmla="*/ 1475509 w 1704109"/>
              <a:gd name="connsiteY39" fmla="*/ 1433945 h 1724890"/>
              <a:gd name="connsiteX40" fmla="*/ 1517073 w 1704109"/>
              <a:gd name="connsiteY40" fmla="*/ 1350818 h 1724890"/>
              <a:gd name="connsiteX41" fmla="*/ 1537855 w 1704109"/>
              <a:gd name="connsiteY41" fmla="*/ 1309254 h 1724890"/>
              <a:gd name="connsiteX42" fmla="*/ 1558637 w 1704109"/>
              <a:gd name="connsiteY42" fmla="*/ 1236518 h 1724890"/>
              <a:gd name="connsiteX43" fmla="*/ 1579418 w 1704109"/>
              <a:gd name="connsiteY43" fmla="*/ 1163781 h 1724890"/>
              <a:gd name="connsiteX44" fmla="*/ 1600200 w 1704109"/>
              <a:gd name="connsiteY44" fmla="*/ 1111827 h 1724890"/>
              <a:gd name="connsiteX45" fmla="*/ 1620982 w 1704109"/>
              <a:gd name="connsiteY45" fmla="*/ 1028700 h 1724890"/>
              <a:gd name="connsiteX46" fmla="*/ 1641764 w 1704109"/>
              <a:gd name="connsiteY46" fmla="*/ 966354 h 1724890"/>
              <a:gd name="connsiteX47" fmla="*/ 1652155 w 1704109"/>
              <a:gd name="connsiteY47" fmla="*/ 935181 h 1724890"/>
              <a:gd name="connsiteX48" fmla="*/ 1672937 w 1704109"/>
              <a:gd name="connsiteY48" fmla="*/ 841663 h 1724890"/>
              <a:gd name="connsiteX49" fmla="*/ 1693718 w 1704109"/>
              <a:gd name="connsiteY49" fmla="*/ 768927 h 1724890"/>
              <a:gd name="connsiteX50" fmla="*/ 1704109 w 1704109"/>
              <a:gd name="connsiteY50" fmla="*/ 706581 h 1724890"/>
              <a:gd name="connsiteX51" fmla="*/ 1683327 w 1704109"/>
              <a:gd name="connsiteY51" fmla="*/ 405245 h 1724890"/>
              <a:gd name="connsiteX52" fmla="*/ 1672937 w 1704109"/>
              <a:gd name="connsiteY52" fmla="*/ 374072 h 1724890"/>
              <a:gd name="connsiteX53" fmla="*/ 1600200 w 1704109"/>
              <a:gd name="connsiteY53" fmla="*/ 280554 h 1724890"/>
              <a:gd name="connsiteX54" fmla="*/ 1579418 w 1704109"/>
              <a:gd name="connsiteY54" fmla="*/ 249381 h 1724890"/>
              <a:gd name="connsiteX55" fmla="*/ 1485900 w 1704109"/>
              <a:gd name="connsiteY55" fmla="*/ 166254 h 1724890"/>
              <a:gd name="connsiteX56" fmla="*/ 1454727 w 1704109"/>
              <a:gd name="connsiteY56" fmla="*/ 135081 h 1724890"/>
              <a:gd name="connsiteX57" fmla="*/ 1413164 w 1704109"/>
              <a:gd name="connsiteY57" fmla="*/ 114300 h 1724890"/>
              <a:gd name="connsiteX58" fmla="*/ 1371600 w 1704109"/>
              <a:gd name="connsiteY58" fmla="*/ 83127 h 1724890"/>
              <a:gd name="connsiteX59" fmla="*/ 1309255 w 1704109"/>
              <a:gd name="connsiteY59" fmla="*/ 62345 h 1724890"/>
              <a:gd name="connsiteX60" fmla="*/ 1267691 w 1704109"/>
              <a:gd name="connsiteY60" fmla="*/ 41563 h 1724890"/>
              <a:gd name="connsiteX61" fmla="*/ 1236518 w 1704109"/>
              <a:gd name="connsiteY61" fmla="*/ 20781 h 1724890"/>
              <a:gd name="connsiteX62" fmla="*/ 1132609 w 1704109"/>
              <a:gd name="connsiteY62" fmla="*/ 0 h 1724890"/>
              <a:gd name="connsiteX63" fmla="*/ 1080655 w 1704109"/>
              <a:gd name="connsiteY63" fmla="*/ 10390 h 1724890"/>
              <a:gd name="connsiteX64" fmla="*/ 1018309 w 1704109"/>
              <a:gd name="connsiteY64" fmla="*/ 20781 h 1724890"/>
              <a:gd name="connsiteX65" fmla="*/ 955964 w 1704109"/>
              <a:gd name="connsiteY65" fmla="*/ 62345 h 1724890"/>
              <a:gd name="connsiteX66" fmla="*/ 924791 w 1704109"/>
              <a:gd name="connsiteY66" fmla="*/ 83127 h 1724890"/>
              <a:gd name="connsiteX67" fmla="*/ 893618 w 1704109"/>
              <a:gd name="connsiteY67" fmla="*/ 114300 h 1724890"/>
              <a:gd name="connsiteX68" fmla="*/ 872837 w 1704109"/>
              <a:gd name="connsiteY68" fmla="*/ 145472 h 1724890"/>
              <a:gd name="connsiteX69" fmla="*/ 841664 w 1704109"/>
              <a:gd name="connsiteY69" fmla="*/ 155863 h 1724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704109" h="1724890">
                <a:moveTo>
                  <a:pt x="1143000" y="93518"/>
                </a:moveTo>
                <a:cubicBezTo>
                  <a:pt x="986307" y="124857"/>
                  <a:pt x="1181550" y="93518"/>
                  <a:pt x="1049482" y="93518"/>
                </a:cubicBezTo>
                <a:cubicBezTo>
                  <a:pt x="948977" y="93518"/>
                  <a:pt x="848591" y="100445"/>
                  <a:pt x="748146" y="103909"/>
                </a:cubicBezTo>
                <a:cubicBezTo>
                  <a:pt x="658390" y="110813"/>
                  <a:pt x="576119" y="113145"/>
                  <a:pt x="488373" y="135081"/>
                </a:cubicBezTo>
                <a:cubicBezTo>
                  <a:pt x="474518" y="138545"/>
                  <a:pt x="460488" y="141368"/>
                  <a:pt x="446809" y="145472"/>
                </a:cubicBezTo>
                <a:cubicBezTo>
                  <a:pt x="368593" y="168937"/>
                  <a:pt x="393770" y="160049"/>
                  <a:pt x="322118" y="207818"/>
                </a:cubicBezTo>
                <a:lnTo>
                  <a:pt x="290946" y="228600"/>
                </a:lnTo>
                <a:cubicBezTo>
                  <a:pt x="251144" y="288302"/>
                  <a:pt x="278994" y="250942"/>
                  <a:pt x="197427" y="332509"/>
                </a:cubicBezTo>
                <a:cubicBezTo>
                  <a:pt x="187036" y="342900"/>
                  <a:pt x="177730" y="354501"/>
                  <a:pt x="166255" y="363681"/>
                </a:cubicBezTo>
                <a:cubicBezTo>
                  <a:pt x="148937" y="377536"/>
                  <a:pt x="129982" y="389563"/>
                  <a:pt x="114300" y="405245"/>
                </a:cubicBezTo>
                <a:cubicBezTo>
                  <a:pt x="105469" y="414076"/>
                  <a:pt x="101513" y="426824"/>
                  <a:pt x="93518" y="436418"/>
                </a:cubicBezTo>
                <a:cubicBezTo>
                  <a:pt x="84111" y="447707"/>
                  <a:pt x="70887" y="455632"/>
                  <a:pt x="62346" y="467590"/>
                </a:cubicBezTo>
                <a:cubicBezTo>
                  <a:pt x="35774" y="504791"/>
                  <a:pt x="44771" y="509926"/>
                  <a:pt x="31173" y="550718"/>
                </a:cubicBezTo>
                <a:cubicBezTo>
                  <a:pt x="25275" y="568413"/>
                  <a:pt x="16940" y="585208"/>
                  <a:pt x="10391" y="602672"/>
                </a:cubicBezTo>
                <a:cubicBezTo>
                  <a:pt x="6545" y="612928"/>
                  <a:pt x="3464" y="623454"/>
                  <a:pt x="0" y="633845"/>
                </a:cubicBezTo>
                <a:cubicBezTo>
                  <a:pt x="3464" y="668481"/>
                  <a:pt x="3976" y="703541"/>
                  <a:pt x="10391" y="737754"/>
                </a:cubicBezTo>
                <a:cubicBezTo>
                  <a:pt x="26477" y="823543"/>
                  <a:pt x="23950" y="775263"/>
                  <a:pt x="51955" y="831272"/>
                </a:cubicBezTo>
                <a:cubicBezTo>
                  <a:pt x="72046" y="871453"/>
                  <a:pt x="69634" y="878417"/>
                  <a:pt x="83127" y="914400"/>
                </a:cubicBezTo>
                <a:cubicBezTo>
                  <a:pt x="89676" y="931865"/>
                  <a:pt x="96093" y="949419"/>
                  <a:pt x="103909" y="966354"/>
                </a:cubicBezTo>
                <a:cubicBezTo>
                  <a:pt x="116891" y="994482"/>
                  <a:pt x="135676" y="1020091"/>
                  <a:pt x="145473" y="1049481"/>
                </a:cubicBezTo>
                <a:cubicBezTo>
                  <a:pt x="148937" y="1059872"/>
                  <a:pt x="152855" y="1070122"/>
                  <a:pt x="155864" y="1080654"/>
                </a:cubicBezTo>
                <a:cubicBezTo>
                  <a:pt x="159787" y="1094386"/>
                  <a:pt x="161739" y="1108670"/>
                  <a:pt x="166255" y="1122218"/>
                </a:cubicBezTo>
                <a:cubicBezTo>
                  <a:pt x="172153" y="1139913"/>
                  <a:pt x="181139" y="1156477"/>
                  <a:pt x="187037" y="1174172"/>
                </a:cubicBezTo>
                <a:cubicBezTo>
                  <a:pt x="209502" y="1241569"/>
                  <a:pt x="184803" y="1193692"/>
                  <a:pt x="207818" y="1278081"/>
                </a:cubicBezTo>
                <a:cubicBezTo>
                  <a:pt x="212726" y="1296076"/>
                  <a:pt x="223115" y="1312208"/>
                  <a:pt x="228600" y="1330036"/>
                </a:cubicBezTo>
                <a:cubicBezTo>
                  <a:pt x="237000" y="1357335"/>
                  <a:pt x="238774" y="1386644"/>
                  <a:pt x="249382" y="1413163"/>
                </a:cubicBezTo>
                <a:cubicBezTo>
                  <a:pt x="256309" y="1430481"/>
                  <a:pt x="264266" y="1447423"/>
                  <a:pt x="270164" y="1465118"/>
                </a:cubicBezTo>
                <a:cubicBezTo>
                  <a:pt x="274680" y="1478666"/>
                  <a:pt x="274929" y="1493555"/>
                  <a:pt x="280555" y="1506681"/>
                </a:cubicBezTo>
                <a:cubicBezTo>
                  <a:pt x="285474" y="1518160"/>
                  <a:pt x="294718" y="1527264"/>
                  <a:pt x="301337" y="1537854"/>
                </a:cubicBezTo>
                <a:cubicBezTo>
                  <a:pt x="312041" y="1554981"/>
                  <a:pt x="322701" y="1572154"/>
                  <a:pt x="332509" y="1589809"/>
                </a:cubicBezTo>
                <a:cubicBezTo>
                  <a:pt x="340031" y="1603349"/>
                  <a:pt x="341196" y="1621696"/>
                  <a:pt x="353291" y="1631372"/>
                </a:cubicBezTo>
                <a:cubicBezTo>
                  <a:pt x="377482" y="1650725"/>
                  <a:pt x="407028" y="1663139"/>
                  <a:pt x="436418" y="1672936"/>
                </a:cubicBezTo>
                <a:cubicBezTo>
                  <a:pt x="594132" y="1725508"/>
                  <a:pt x="517514" y="1710141"/>
                  <a:pt x="665018" y="1724890"/>
                </a:cubicBezTo>
                <a:cubicBezTo>
                  <a:pt x="723478" y="1722942"/>
                  <a:pt x="949104" y="1724879"/>
                  <a:pt x="1059873" y="1704109"/>
                </a:cubicBezTo>
                <a:cubicBezTo>
                  <a:pt x="1087946" y="1698845"/>
                  <a:pt x="1115291" y="1690254"/>
                  <a:pt x="1143000" y="1683327"/>
                </a:cubicBezTo>
                <a:cubicBezTo>
                  <a:pt x="1175753" y="1675139"/>
                  <a:pt x="1185924" y="1673725"/>
                  <a:pt x="1215737" y="1662545"/>
                </a:cubicBezTo>
                <a:cubicBezTo>
                  <a:pt x="1315136" y="1625270"/>
                  <a:pt x="1228107" y="1654958"/>
                  <a:pt x="1298864" y="1631372"/>
                </a:cubicBezTo>
                <a:cubicBezTo>
                  <a:pt x="1334638" y="1604542"/>
                  <a:pt x="1377909" y="1575150"/>
                  <a:pt x="1402773" y="1537854"/>
                </a:cubicBezTo>
                <a:cubicBezTo>
                  <a:pt x="1409700" y="1527463"/>
                  <a:pt x="1416296" y="1516843"/>
                  <a:pt x="1423555" y="1506681"/>
                </a:cubicBezTo>
                <a:cubicBezTo>
                  <a:pt x="1435753" y="1489604"/>
                  <a:pt x="1464207" y="1454665"/>
                  <a:pt x="1475509" y="1433945"/>
                </a:cubicBezTo>
                <a:cubicBezTo>
                  <a:pt x="1490344" y="1406748"/>
                  <a:pt x="1503218" y="1378527"/>
                  <a:pt x="1517073" y="1350818"/>
                </a:cubicBezTo>
                <a:cubicBezTo>
                  <a:pt x="1524000" y="1336963"/>
                  <a:pt x="1534098" y="1324281"/>
                  <a:pt x="1537855" y="1309254"/>
                </a:cubicBezTo>
                <a:cubicBezTo>
                  <a:pt x="1570353" y="1179263"/>
                  <a:pt x="1528813" y="1340907"/>
                  <a:pt x="1558637" y="1236518"/>
                </a:cubicBezTo>
                <a:cubicBezTo>
                  <a:pt x="1571740" y="1190656"/>
                  <a:pt x="1564468" y="1203648"/>
                  <a:pt x="1579418" y="1163781"/>
                </a:cubicBezTo>
                <a:cubicBezTo>
                  <a:pt x="1585967" y="1146317"/>
                  <a:pt x="1594715" y="1129654"/>
                  <a:pt x="1600200" y="1111827"/>
                </a:cubicBezTo>
                <a:cubicBezTo>
                  <a:pt x="1608600" y="1084528"/>
                  <a:pt x="1611950" y="1055796"/>
                  <a:pt x="1620982" y="1028700"/>
                </a:cubicBezTo>
                <a:lnTo>
                  <a:pt x="1641764" y="966354"/>
                </a:lnTo>
                <a:cubicBezTo>
                  <a:pt x="1645228" y="955963"/>
                  <a:pt x="1650007" y="945921"/>
                  <a:pt x="1652155" y="935181"/>
                </a:cubicBezTo>
                <a:cubicBezTo>
                  <a:pt x="1659299" y="899464"/>
                  <a:pt x="1663153" y="875908"/>
                  <a:pt x="1672937" y="841663"/>
                </a:cubicBezTo>
                <a:cubicBezTo>
                  <a:pt x="1686138" y="795458"/>
                  <a:pt x="1682893" y="823051"/>
                  <a:pt x="1693718" y="768927"/>
                </a:cubicBezTo>
                <a:cubicBezTo>
                  <a:pt x="1697850" y="748267"/>
                  <a:pt x="1700645" y="727363"/>
                  <a:pt x="1704109" y="706581"/>
                </a:cubicBezTo>
                <a:cubicBezTo>
                  <a:pt x="1700365" y="624214"/>
                  <a:pt x="1702014" y="498685"/>
                  <a:pt x="1683327" y="405245"/>
                </a:cubicBezTo>
                <a:cubicBezTo>
                  <a:pt x="1681179" y="394505"/>
                  <a:pt x="1678256" y="383647"/>
                  <a:pt x="1672937" y="374072"/>
                </a:cubicBezTo>
                <a:cubicBezTo>
                  <a:pt x="1620416" y="279533"/>
                  <a:pt x="1650685" y="341136"/>
                  <a:pt x="1600200" y="280554"/>
                </a:cubicBezTo>
                <a:cubicBezTo>
                  <a:pt x="1592205" y="270960"/>
                  <a:pt x="1587715" y="258715"/>
                  <a:pt x="1579418" y="249381"/>
                </a:cubicBezTo>
                <a:cubicBezTo>
                  <a:pt x="1463941" y="119470"/>
                  <a:pt x="1560351" y="228297"/>
                  <a:pt x="1485900" y="166254"/>
                </a:cubicBezTo>
                <a:cubicBezTo>
                  <a:pt x="1474611" y="156846"/>
                  <a:pt x="1466685" y="143622"/>
                  <a:pt x="1454727" y="135081"/>
                </a:cubicBezTo>
                <a:cubicBezTo>
                  <a:pt x="1442123" y="126078"/>
                  <a:pt x="1426299" y="122509"/>
                  <a:pt x="1413164" y="114300"/>
                </a:cubicBezTo>
                <a:cubicBezTo>
                  <a:pt x="1398478" y="105121"/>
                  <a:pt x="1387090" y="90872"/>
                  <a:pt x="1371600" y="83127"/>
                </a:cubicBezTo>
                <a:cubicBezTo>
                  <a:pt x="1352007" y="73330"/>
                  <a:pt x="1328848" y="72142"/>
                  <a:pt x="1309255" y="62345"/>
                </a:cubicBezTo>
                <a:cubicBezTo>
                  <a:pt x="1295400" y="55418"/>
                  <a:pt x="1281140" y="49248"/>
                  <a:pt x="1267691" y="41563"/>
                </a:cubicBezTo>
                <a:cubicBezTo>
                  <a:pt x="1256848" y="35367"/>
                  <a:pt x="1247997" y="25700"/>
                  <a:pt x="1236518" y="20781"/>
                </a:cubicBezTo>
                <a:cubicBezTo>
                  <a:pt x="1216786" y="12324"/>
                  <a:pt x="1146679" y="2345"/>
                  <a:pt x="1132609" y="0"/>
                </a:cubicBezTo>
                <a:lnTo>
                  <a:pt x="1080655" y="10390"/>
                </a:lnTo>
                <a:cubicBezTo>
                  <a:pt x="1059926" y="14159"/>
                  <a:pt x="1037757" y="12678"/>
                  <a:pt x="1018309" y="20781"/>
                </a:cubicBezTo>
                <a:cubicBezTo>
                  <a:pt x="995254" y="30387"/>
                  <a:pt x="976746" y="48490"/>
                  <a:pt x="955964" y="62345"/>
                </a:cubicBezTo>
                <a:cubicBezTo>
                  <a:pt x="945573" y="69272"/>
                  <a:pt x="933622" y="74296"/>
                  <a:pt x="924791" y="83127"/>
                </a:cubicBezTo>
                <a:cubicBezTo>
                  <a:pt x="914400" y="93518"/>
                  <a:pt x="903026" y="103011"/>
                  <a:pt x="893618" y="114300"/>
                </a:cubicBezTo>
                <a:cubicBezTo>
                  <a:pt x="885623" y="123894"/>
                  <a:pt x="882588" y="137671"/>
                  <a:pt x="872837" y="145472"/>
                </a:cubicBezTo>
                <a:cubicBezTo>
                  <a:pt x="864284" y="152314"/>
                  <a:pt x="841664" y="155863"/>
                  <a:pt x="841664" y="155863"/>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Rectangle 12">
            <a:extLst>
              <a:ext uri="{FF2B5EF4-FFF2-40B4-BE49-F238E27FC236}">
                <a16:creationId xmlns:a16="http://schemas.microsoft.com/office/drawing/2014/main" xmlns="" id="{CDC7C859-74D0-4C42-8322-949427591B68}"/>
              </a:ext>
            </a:extLst>
          </p:cNvPr>
          <p:cNvSpPr/>
          <p:nvPr/>
        </p:nvSpPr>
        <p:spPr>
          <a:xfrm>
            <a:off x="1800110" y="4028143"/>
            <a:ext cx="5787736" cy="923330"/>
          </a:xfrm>
          <a:prstGeom prst="rect">
            <a:avLst/>
          </a:prstGeom>
        </p:spPr>
        <p:txBody>
          <a:bodyPr wrap="square">
            <a:spAutoFit/>
          </a:bodyPr>
          <a:lstStyle/>
          <a:p>
            <a:r>
              <a:rPr lang="en-GB" sz="1800" dirty="0">
                <a:solidFill>
                  <a:srgbClr val="FF0000"/>
                </a:solidFill>
              </a:rPr>
              <a:t>The circled diagram has a loop with two bulbs and one with one bulb, while all other diagrams have only one bulb in each loop</a:t>
            </a:r>
          </a:p>
        </p:txBody>
      </p:sp>
      <p:sp>
        <p:nvSpPr>
          <p:cNvPr id="2" name="Rectangle 1">
            <a:extLst>
              <a:ext uri="{FF2B5EF4-FFF2-40B4-BE49-F238E27FC236}">
                <a16:creationId xmlns:a16="http://schemas.microsoft.com/office/drawing/2014/main" xmlns="" id="{6434907B-2CD8-ED45-869B-BB09B08DD47F}"/>
              </a:ext>
            </a:extLst>
          </p:cNvPr>
          <p:cNvSpPr/>
          <p:nvPr/>
        </p:nvSpPr>
        <p:spPr>
          <a:xfrm>
            <a:off x="1210515" y="765689"/>
            <a:ext cx="3147015" cy="400110"/>
          </a:xfrm>
          <a:prstGeom prst="rect">
            <a:avLst/>
          </a:prstGeom>
        </p:spPr>
        <p:txBody>
          <a:bodyPr wrap="none">
            <a:spAutoFit/>
          </a:bodyPr>
          <a:lstStyle/>
          <a:p>
            <a:r>
              <a:rPr lang="en-US" sz="2000" dirty="0">
                <a:solidFill>
                  <a:schemeClr val="tx1"/>
                </a:solidFill>
              </a:rPr>
              <a:t>Which is the odd one out?</a:t>
            </a:r>
            <a:endParaRPr lang="en-GB" sz="2000" dirty="0"/>
          </a:p>
        </p:txBody>
      </p:sp>
    </p:spTree>
    <p:extLst>
      <p:ext uri="{BB962C8B-B14F-4D97-AF65-F5344CB8AC3E}">
        <p14:creationId xmlns:p14="http://schemas.microsoft.com/office/powerpoint/2010/main" val="40095079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Google Shape;70;p14">
            <a:extLst>
              <a:ext uri="{FF2B5EF4-FFF2-40B4-BE49-F238E27FC236}">
                <a16:creationId xmlns:a16="http://schemas.microsoft.com/office/drawing/2014/main" xmlns="" id="{CD754CBE-ED75-D140-B029-2D348097B4B6}"/>
              </a:ext>
            </a:extLst>
          </p:cNvPr>
          <p:cNvSpPr txBox="1">
            <a:spLocks/>
          </p:cNvSpPr>
          <p:nvPr/>
        </p:nvSpPr>
        <p:spPr>
          <a:xfrm>
            <a:off x="620812" y="0"/>
            <a:ext cx="3781425" cy="853746"/>
          </a:xfrm>
          <a:prstGeom prst="rect">
            <a:avLst/>
          </a:prstGeom>
          <a:solidFill>
            <a:srgbClr val="FFA02F"/>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5" algn="ctr"/>
            <a:r>
              <a:rPr lang="en-GB" sz="1800" b="1" spc="300" dirty="0">
                <a:solidFill>
                  <a:schemeClr val="bg1"/>
                </a:solidFill>
                <a:latin typeface="+mn-lt"/>
              </a:rPr>
              <a:t>TASK</a:t>
            </a:r>
            <a:endParaRPr lang="en-US" sz="1800" b="1" spc="300" dirty="0">
              <a:solidFill>
                <a:schemeClr val="bg1"/>
              </a:solidFill>
              <a:latin typeface="+mn-lt"/>
            </a:endParaRPr>
          </a:p>
        </p:txBody>
      </p:sp>
      <p:sp>
        <p:nvSpPr>
          <p:cNvPr id="7" name="Rectangle 6"/>
          <p:cNvSpPr/>
          <p:nvPr/>
        </p:nvSpPr>
        <p:spPr>
          <a:xfrm>
            <a:off x="7587846" y="1266449"/>
            <a:ext cx="1107996" cy="323165"/>
          </a:xfrm>
          <a:prstGeom prst="rect">
            <a:avLst/>
          </a:prstGeom>
        </p:spPr>
        <p:txBody>
          <a:bodyPr wrap="none">
            <a:spAutoFit/>
          </a:bodyPr>
          <a:lstStyle/>
          <a:p>
            <a:pPr lvl="0" algn="r">
              <a:defRPr/>
            </a:pPr>
            <a:r>
              <a:rPr lang="en-GB" sz="1500" dirty="0">
                <a:solidFill>
                  <a:srgbClr val="4D4F53"/>
                </a:solidFill>
                <a:latin typeface="+mn-lt"/>
                <a:cs typeface="Palanquin Light" panose="020B0004020203020204" pitchFamily="34" charset="77"/>
              </a:rPr>
              <a:t>	</a:t>
            </a:r>
          </a:p>
        </p:txBody>
      </p:sp>
      <p:graphicFrame>
        <p:nvGraphicFramePr>
          <p:cNvPr id="9" name="Tabla 4">
            <a:extLst>
              <a:ext uri="{FF2B5EF4-FFF2-40B4-BE49-F238E27FC236}">
                <a16:creationId xmlns:a16="http://schemas.microsoft.com/office/drawing/2014/main" xmlns="" id="{1A15BF49-4390-3B4B-BB2C-149F10D13162}"/>
              </a:ext>
            </a:extLst>
          </p:cNvPr>
          <p:cNvGraphicFramePr>
            <a:graphicFrameLocks noGrp="1"/>
          </p:cNvGraphicFramePr>
          <p:nvPr>
            <p:extLst>
              <p:ext uri="{D42A27DB-BD31-4B8C-83A1-F6EECF244321}">
                <p14:modId xmlns:p14="http://schemas.microsoft.com/office/powerpoint/2010/main" val="2920342748"/>
              </p:ext>
            </p:extLst>
          </p:nvPr>
        </p:nvGraphicFramePr>
        <p:xfrm>
          <a:off x="3194137" y="261259"/>
          <a:ext cx="1192673" cy="579120"/>
        </p:xfrm>
        <a:graphic>
          <a:graphicData uri="http://schemas.openxmlformats.org/drawingml/2006/table">
            <a:tbl>
              <a:tblPr firstRow="1" bandRow="1">
                <a:tableStyleId>{9B3C75C9-2E1C-4F95-B1AA-29FD2649E573}</a:tableStyleId>
              </a:tblPr>
              <a:tblGrid>
                <a:gridCol w="1192673">
                  <a:extLst>
                    <a:ext uri="{9D8B030D-6E8A-4147-A177-3AD203B41FA5}">
                      <a16:colId xmlns:a16="http://schemas.microsoft.com/office/drawing/2014/main" xmlns="" val="20000"/>
                    </a:ext>
                  </a:extLst>
                </a:gridCol>
              </a:tblGrid>
              <a:tr h="320400">
                <a:tc>
                  <a:txBody>
                    <a:bodyPr/>
                    <a:lstStyle/>
                    <a:p>
                      <a:pPr marL="0" lvl="0" indent="0" algn="r" rtl="0">
                        <a:lnSpc>
                          <a:spcPct val="100000"/>
                        </a:lnSpc>
                        <a:spcBef>
                          <a:spcPts val="0"/>
                        </a:spcBef>
                        <a:spcAft>
                          <a:spcPts val="0"/>
                        </a:spcAft>
                        <a:buNone/>
                      </a:pPr>
                      <a:endParaRPr lang="en-GB" sz="1600" b="1" spc="-80" baseline="0" dirty="0">
                        <a:solidFill>
                          <a:schemeClr val="bg1"/>
                        </a:solidFill>
                        <a:latin typeface="+mn-lt"/>
                        <a:ea typeface="Palanquin" charset="0"/>
                        <a:cs typeface="Palanquin" charset="0"/>
                        <a:sym typeface="Merriweather"/>
                      </a:endParaRPr>
                    </a:p>
                    <a:p>
                      <a:pPr marL="0" lvl="0" indent="0" algn="r" rtl="0">
                        <a:lnSpc>
                          <a:spcPct val="100000"/>
                        </a:lnSpc>
                        <a:spcBef>
                          <a:spcPts val="0"/>
                        </a:spcBef>
                        <a:spcAft>
                          <a:spcPts val="0"/>
                        </a:spcAft>
                        <a:buNone/>
                      </a:pPr>
                      <a:r>
                        <a:rPr lang="en-GB" sz="1600" b="1" spc="-80" baseline="0" dirty="0">
                          <a:solidFill>
                            <a:schemeClr val="bg1"/>
                          </a:solidFill>
                          <a:latin typeface="+mn-lt"/>
                          <a:ea typeface="Palanquin" charset="0"/>
                          <a:cs typeface="Palanquin" charset="0"/>
                          <a:sym typeface="Merriweather"/>
                        </a:rPr>
                        <a:t>10 </a:t>
                      </a:r>
                      <a:r>
                        <a:rPr lang="en-GB" sz="1600" b="1" spc="0" dirty="0">
                          <a:solidFill>
                            <a:schemeClr val="bg1"/>
                          </a:solidFill>
                          <a:latin typeface="+mn-lt"/>
                          <a:ea typeface="Palanquin" charset="0"/>
                          <a:cs typeface="Palanquin" charset="0"/>
                          <a:sym typeface="Merriweather"/>
                        </a:rPr>
                        <a:t>mins</a:t>
                      </a:r>
                    </a:p>
                  </a:txBody>
                  <a:tcPr anchor="ctr">
                    <a:lnL w="9525" cap="flat" cmpd="sng">
                      <a:noFill/>
                      <a:prstDash val="solid"/>
                      <a:round/>
                      <a:headEnd type="none" w="sm" len="sm"/>
                      <a:tailEnd type="none" w="sm" len="sm"/>
                    </a:lnL>
                    <a:lnR w="9525" cap="flat" cmpd="sng">
                      <a:noFill/>
                      <a:prstDash val="solid"/>
                      <a:round/>
                      <a:headEnd type="none" w="sm" len="sm"/>
                      <a:tailEnd type="none" w="sm" len="sm"/>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617374660"/>
                  </a:ext>
                </a:extLst>
              </a:tr>
            </a:tbl>
          </a:graphicData>
        </a:graphic>
      </p:graphicFrame>
      <p:sp>
        <p:nvSpPr>
          <p:cNvPr id="2" name="Rectangle 1">
            <a:extLst>
              <a:ext uri="{FF2B5EF4-FFF2-40B4-BE49-F238E27FC236}">
                <a16:creationId xmlns:a16="http://schemas.microsoft.com/office/drawing/2014/main" xmlns="" id="{34EDEB12-9BBD-4900-B0EA-25E18CC24CC6}"/>
              </a:ext>
            </a:extLst>
          </p:cNvPr>
          <p:cNvSpPr/>
          <p:nvPr/>
        </p:nvSpPr>
        <p:spPr>
          <a:xfrm>
            <a:off x="467079" y="1726816"/>
            <a:ext cx="4572000" cy="1754326"/>
          </a:xfrm>
          <a:prstGeom prst="rect">
            <a:avLst/>
          </a:prstGeom>
        </p:spPr>
        <p:txBody>
          <a:bodyPr>
            <a:spAutoFit/>
          </a:bodyPr>
          <a:lstStyle/>
          <a:p>
            <a:r>
              <a:rPr lang="en-GB" sz="1800" b="1" dirty="0">
                <a:solidFill>
                  <a:schemeClr val="accent1"/>
                </a:solidFill>
                <a:cs typeface="Palanquin" panose="020B0004020203020204" pitchFamily="34" charset="77"/>
              </a:rPr>
              <a:t>Complete Task 1 (exercises 1 and 2).</a:t>
            </a:r>
          </a:p>
          <a:p>
            <a:r>
              <a:rPr lang="en-GB" sz="1800" b="1" dirty="0">
                <a:solidFill>
                  <a:schemeClr val="accent1"/>
                </a:solidFill>
                <a:cs typeface="Palanquin" panose="020B0004020203020204" pitchFamily="34" charset="77"/>
              </a:rPr>
              <a:t>Read the questions carefully.</a:t>
            </a:r>
          </a:p>
          <a:p>
            <a:endParaRPr lang="en-GB" sz="1800" b="1" dirty="0">
              <a:solidFill>
                <a:schemeClr val="accent1"/>
              </a:solidFill>
              <a:cs typeface="Palanquin" panose="020B0004020203020204" pitchFamily="34" charset="77"/>
            </a:endParaRPr>
          </a:p>
          <a:p>
            <a:r>
              <a:rPr lang="en-GB" sz="1800" b="1" dirty="0">
                <a:solidFill>
                  <a:schemeClr val="accent1"/>
                </a:solidFill>
                <a:cs typeface="Palanquin" panose="020B0004020203020204" pitchFamily="34" charset="77"/>
              </a:rPr>
              <a:t>Remember to trace the paths the current can take</a:t>
            </a:r>
          </a:p>
          <a:p>
            <a:r>
              <a:rPr lang="en-GB" sz="1800" b="1" dirty="0">
                <a:solidFill>
                  <a:schemeClr val="accent1"/>
                </a:solidFill>
                <a:cs typeface="Palanquin" panose="020B0004020203020204" pitchFamily="34" charset="77"/>
              </a:rPr>
              <a:t>when comparing circuits!</a:t>
            </a:r>
          </a:p>
        </p:txBody>
      </p:sp>
      <p:pic>
        <p:nvPicPr>
          <p:cNvPr id="4" name="Picture 3">
            <a:extLst>
              <a:ext uri="{FF2B5EF4-FFF2-40B4-BE49-F238E27FC236}">
                <a16:creationId xmlns:a16="http://schemas.microsoft.com/office/drawing/2014/main" xmlns="" id="{3C47C496-9F44-5644-89A1-F7A5FCD0E49D}"/>
              </a:ext>
            </a:extLst>
          </p:cNvPr>
          <p:cNvPicPr>
            <a:picLocks noChangeAspect="1"/>
          </p:cNvPicPr>
          <p:nvPr/>
        </p:nvPicPr>
        <p:blipFill>
          <a:blip r:embed="rId3"/>
          <a:stretch>
            <a:fillRect/>
          </a:stretch>
        </p:blipFill>
        <p:spPr>
          <a:xfrm rot="874028">
            <a:off x="5818336" y="689778"/>
            <a:ext cx="2575021" cy="3790335"/>
          </a:xfrm>
          <a:prstGeom prst="rect">
            <a:avLst/>
          </a:prstGeom>
          <a:ln>
            <a:noFill/>
          </a:ln>
          <a:effectLst>
            <a:outerShdw blurRad="292100" dist="139700" dir="2700000" algn="tl" rotWithShape="0">
              <a:srgbClr val="333333">
                <a:alpha val="65000"/>
              </a:srgbClr>
            </a:outerShdw>
          </a:effectLst>
        </p:spPr>
      </p:pic>
      <p:pic>
        <p:nvPicPr>
          <p:cNvPr id="8" name="Picture 7">
            <a:extLst>
              <a:ext uri="{FF2B5EF4-FFF2-40B4-BE49-F238E27FC236}">
                <a16:creationId xmlns:a16="http://schemas.microsoft.com/office/drawing/2014/main" xmlns="" id="{FBD11512-DC49-CE43-9923-6BA24B8B74F2}"/>
              </a:ext>
            </a:extLst>
          </p:cNvPr>
          <p:cNvPicPr>
            <a:picLocks noChangeAspect="1"/>
          </p:cNvPicPr>
          <p:nvPr/>
        </p:nvPicPr>
        <p:blipFill>
          <a:blip r:embed="rId4"/>
          <a:stretch>
            <a:fillRect/>
          </a:stretch>
        </p:blipFill>
        <p:spPr>
          <a:xfrm rot="21345166">
            <a:off x="4846564" y="624637"/>
            <a:ext cx="2972333" cy="420062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434827244"/>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2987334" y="1428030"/>
            <a:ext cx="6156666" cy="3110991"/>
          </a:xfrm>
          <a:prstGeom prst="rect">
            <a:avLst/>
          </a:prstGeom>
        </p:spPr>
      </p:pic>
      <p:sp>
        <p:nvSpPr>
          <p:cNvPr id="30" name="Google Shape;70;p14">
            <a:extLst>
              <a:ext uri="{FF2B5EF4-FFF2-40B4-BE49-F238E27FC236}">
                <a16:creationId xmlns:a16="http://schemas.microsoft.com/office/drawing/2014/main" xmlns="" id="{CD754CBE-ED75-D140-B029-2D348097B4B6}"/>
              </a:ext>
            </a:extLst>
          </p:cNvPr>
          <p:cNvSpPr txBox="1">
            <a:spLocks/>
          </p:cNvSpPr>
          <p:nvPr/>
        </p:nvSpPr>
        <p:spPr>
          <a:xfrm>
            <a:off x="620812" y="0"/>
            <a:ext cx="3781425" cy="853746"/>
          </a:xfrm>
          <a:prstGeom prst="rect">
            <a:avLst/>
          </a:prstGeom>
          <a:solidFill>
            <a:srgbClr val="FFA02F"/>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5" algn="ctr"/>
            <a:r>
              <a:rPr lang="en-GB" sz="1800" b="1" spc="300" dirty="0">
                <a:solidFill>
                  <a:schemeClr val="bg1"/>
                </a:solidFill>
                <a:latin typeface="+mn-lt"/>
              </a:rPr>
              <a:t>ANSWERS</a:t>
            </a:r>
            <a:endParaRPr lang="en-US" sz="1800" b="1" spc="300" dirty="0">
              <a:solidFill>
                <a:schemeClr val="bg1"/>
              </a:solidFill>
              <a:latin typeface="+mn-lt"/>
            </a:endParaRPr>
          </a:p>
        </p:txBody>
      </p:sp>
      <p:sp>
        <p:nvSpPr>
          <p:cNvPr id="7" name="Rectangle 6"/>
          <p:cNvSpPr/>
          <p:nvPr/>
        </p:nvSpPr>
        <p:spPr>
          <a:xfrm>
            <a:off x="7587846" y="1266449"/>
            <a:ext cx="1107996" cy="323165"/>
          </a:xfrm>
          <a:prstGeom prst="rect">
            <a:avLst/>
          </a:prstGeom>
        </p:spPr>
        <p:txBody>
          <a:bodyPr wrap="none">
            <a:spAutoFit/>
          </a:bodyPr>
          <a:lstStyle/>
          <a:p>
            <a:pPr lvl="0" algn="r">
              <a:defRPr/>
            </a:pPr>
            <a:r>
              <a:rPr lang="en-GB" sz="1500" dirty="0">
                <a:solidFill>
                  <a:srgbClr val="4D4F53"/>
                </a:solidFill>
                <a:latin typeface="+mn-lt"/>
                <a:cs typeface="Palanquin Light" panose="020B0004020203020204" pitchFamily="34" charset="77"/>
              </a:rPr>
              <a:t>	</a:t>
            </a:r>
          </a:p>
        </p:txBody>
      </p:sp>
      <p:sp>
        <p:nvSpPr>
          <p:cNvPr id="10" name="Rectangle 9">
            <a:extLst>
              <a:ext uri="{FF2B5EF4-FFF2-40B4-BE49-F238E27FC236}">
                <a16:creationId xmlns:a16="http://schemas.microsoft.com/office/drawing/2014/main" xmlns="" id="{0613644D-4C64-8C41-A29A-792DF54D8597}"/>
              </a:ext>
            </a:extLst>
          </p:cNvPr>
          <p:cNvSpPr/>
          <p:nvPr/>
        </p:nvSpPr>
        <p:spPr>
          <a:xfrm>
            <a:off x="5998262" y="1276776"/>
            <a:ext cx="1282303" cy="369332"/>
          </a:xfrm>
          <a:prstGeom prst="rect">
            <a:avLst/>
          </a:prstGeom>
        </p:spPr>
        <p:txBody>
          <a:bodyPr wrap="square">
            <a:spAutoFit/>
          </a:bodyPr>
          <a:lstStyle/>
          <a:p>
            <a:r>
              <a:rPr lang="en-GB" sz="1800" dirty="0">
                <a:solidFill>
                  <a:srgbClr val="FF0000"/>
                </a:solidFill>
              </a:rPr>
              <a:t>Circuit 2</a:t>
            </a:r>
          </a:p>
        </p:txBody>
      </p:sp>
      <p:sp>
        <p:nvSpPr>
          <p:cNvPr id="9" name="Rectangle 8">
            <a:extLst>
              <a:ext uri="{FF2B5EF4-FFF2-40B4-BE49-F238E27FC236}">
                <a16:creationId xmlns:a16="http://schemas.microsoft.com/office/drawing/2014/main" xmlns="" id="{B9A0062E-394A-644B-87F3-B00431B71AB0}"/>
              </a:ext>
            </a:extLst>
          </p:cNvPr>
          <p:cNvSpPr/>
          <p:nvPr/>
        </p:nvSpPr>
        <p:spPr>
          <a:xfrm>
            <a:off x="5998262" y="1705635"/>
            <a:ext cx="1282303" cy="369332"/>
          </a:xfrm>
          <a:prstGeom prst="rect">
            <a:avLst/>
          </a:prstGeom>
        </p:spPr>
        <p:txBody>
          <a:bodyPr wrap="square">
            <a:spAutoFit/>
          </a:bodyPr>
          <a:lstStyle/>
          <a:p>
            <a:r>
              <a:rPr lang="en-GB" sz="1800" dirty="0">
                <a:solidFill>
                  <a:srgbClr val="FF0000"/>
                </a:solidFill>
              </a:rPr>
              <a:t>Circuit 1</a:t>
            </a:r>
          </a:p>
        </p:txBody>
      </p:sp>
      <p:pic>
        <p:nvPicPr>
          <p:cNvPr id="5" name="Picture 4">
            <a:extLst>
              <a:ext uri="{FF2B5EF4-FFF2-40B4-BE49-F238E27FC236}">
                <a16:creationId xmlns:a16="http://schemas.microsoft.com/office/drawing/2014/main" xmlns="" id="{C6693CA9-0E60-3B43-8F14-1BA41245671C}"/>
              </a:ext>
            </a:extLst>
          </p:cNvPr>
          <p:cNvPicPr>
            <a:picLocks noChangeAspect="1"/>
          </p:cNvPicPr>
          <p:nvPr/>
        </p:nvPicPr>
        <p:blipFill>
          <a:blip r:embed="rId4"/>
          <a:stretch>
            <a:fillRect/>
          </a:stretch>
        </p:blipFill>
        <p:spPr>
          <a:xfrm>
            <a:off x="7721" y="1428031"/>
            <a:ext cx="3010928" cy="2500455"/>
          </a:xfrm>
          <a:prstGeom prst="rect">
            <a:avLst/>
          </a:prstGeom>
        </p:spPr>
      </p:pic>
      <p:sp>
        <p:nvSpPr>
          <p:cNvPr id="11" name="Rectangle 10">
            <a:extLst>
              <a:ext uri="{FF2B5EF4-FFF2-40B4-BE49-F238E27FC236}">
                <a16:creationId xmlns:a16="http://schemas.microsoft.com/office/drawing/2014/main" xmlns="" id="{9052C59E-4ED1-1D4A-AC34-A55971C6B981}"/>
              </a:ext>
            </a:extLst>
          </p:cNvPr>
          <p:cNvSpPr/>
          <p:nvPr/>
        </p:nvSpPr>
        <p:spPr>
          <a:xfrm>
            <a:off x="138561" y="2722812"/>
            <a:ext cx="736040" cy="184666"/>
          </a:xfrm>
          <a:prstGeom prst="rect">
            <a:avLst/>
          </a:prstGeom>
          <a:solidFill>
            <a:srgbClr val="FF0000">
              <a:alpha val="2313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xmlns="" id="{AE550B8B-66B6-864B-B9FE-B26B6DD11340}"/>
              </a:ext>
            </a:extLst>
          </p:cNvPr>
          <p:cNvSpPr/>
          <p:nvPr/>
        </p:nvSpPr>
        <p:spPr>
          <a:xfrm>
            <a:off x="732222" y="2952032"/>
            <a:ext cx="1282303" cy="369332"/>
          </a:xfrm>
          <a:prstGeom prst="rect">
            <a:avLst/>
          </a:prstGeom>
        </p:spPr>
        <p:txBody>
          <a:bodyPr wrap="square">
            <a:spAutoFit/>
          </a:bodyPr>
          <a:lstStyle/>
          <a:p>
            <a:r>
              <a:rPr lang="en-GB" sz="1800" dirty="0">
                <a:solidFill>
                  <a:srgbClr val="FF0000"/>
                </a:solidFill>
              </a:rPr>
              <a:t>O</a:t>
            </a:r>
          </a:p>
        </p:txBody>
      </p:sp>
      <p:sp>
        <p:nvSpPr>
          <p:cNvPr id="16" name="Rectangle 15">
            <a:extLst>
              <a:ext uri="{FF2B5EF4-FFF2-40B4-BE49-F238E27FC236}">
                <a16:creationId xmlns:a16="http://schemas.microsoft.com/office/drawing/2014/main" xmlns="" id="{7FDC6598-720A-E44C-BCA9-EE6A273A3BCC}"/>
              </a:ext>
            </a:extLst>
          </p:cNvPr>
          <p:cNvSpPr/>
          <p:nvPr/>
        </p:nvSpPr>
        <p:spPr>
          <a:xfrm>
            <a:off x="3244454" y="3321549"/>
            <a:ext cx="5530027" cy="1223412"/>
          </a:xfrm>
          <a:prstGeom prst="rect">
            <a:avLst/>
          </a:prstGeom>
        </p:spPr>
        <p:txBody>
          <a:bodyPr wrap="square">
            <a:spAutoFit/>
          </a:bodyPr>
          <a:lstStyle/>
          <a:p>
            <a:r>
              <a:rPr lang="en-GB" sz="1800" dirty="0">
                <a:solidFill>
                  <a:srgbClr val="FF0000"/>
                </a:solidFill>
              </a:rPr>
              <a:t>Circuit 1 – only the bulb that has broken will go out.</a:t>
            </a:r>
          </a:p>
          <a:p>
            <a:endParaRPr lang="en-GB" sz="900" dirty="0">
              <a:solidFill>
                <a:srgbClr val="FF0000"/>
              </a:solidFill>
            </a:endParaRPr>
          </a:p>
          <a:p>
            <a:r>
              <a:rPr lang="en-GB" sz="1800" dirty="0" smtClean="0">
                <a:solidFill>
                  <a:srgbClr val="FF0000"/>
                </a:solidFill>
              </a:rPr>
              <a:t>Circuit </a:t>
            </a:r>
            <a:r>
              <a:rPr lang="en-GB" sz="1800" dirty="0">
                <a:solidFill>
                  <a:srgbClr val="FF0000"/>
                </a:solidFill>
              </a:rPr>
              <a:t>2 – all bulbs will go out because the current </a:t>
            </a:r>
            <a:endParaRPr lang="en-GB" sz="1800" dirty="0" smtClean="0">
              <a:solidFill>
                <a:srgbClr val="FF0000"/>
              </a:solidFill>
            </a:endParaRPr>
          </a:p>
          <a:p>
            <a:endParaRPr lang="en-GB" sz="900" dirty="0">
              <a:solidFill>
                <a:srgbClr val="FF0000"/>
              </a:solidFill>
            </a:endParaRPr>
          </a:p>
          <a:p>
            <a:r>
              <a:rPr lang="en-GB" sz="1800" dirty="0" smtClean="0">
                <a:solidFill>
                  <a:srgbClr val="FF0000"/>
                </a:solidFill>
              </a:rPr>
              <a:t>has </a:t>
            </a:r>
            <a:r>
              <a:rPr lang="en-GB" sz="1800" dirty="0">
                <a:solidFill>
                  <a:srgbClr val="FF0000"/>
                </a:solidFill>
              </a:rPr>
              <a:t>been blocked in the whole loop.</a:t>
            </a:r>
          </a:p>
        </p:txBody>
      </p:sp>
      <p:sp>
        <p:nvSpPr>
          <p:cNvPr id="2" name="TextBox 1"/>
          <p:cNvSpPr txBox="1"/>
          <p:nvPr/>
        </p:nvSpPr>
        <p:spPr>
          <a:xfrm>
            <a:off x="57601" y="4013704"/>
            <a:ext cx="875335" cy="307777"/>
          </a:xfrm>
          <a:prstGeom prst="rect">
            <a:avLst/>
          </a:prstGeom>
          <a:noFill/>
        </p:spPr>
        <p:txBody>
          <a:bodyPr wrap="square" rtlCol="0">
            <a:spAutoFit/>
          </a:bodyPr>
          <a:lstStyle/>
          <a:p>
            <a:r>
              <a:rPr lang="en-GB" dirty="0"/>
              <a:t>Circuit 1</a:t>
            </a:r>
          </a:p>
        </p:txBody>
      </p:sp>
      <p:sp>
        <p:nvSpPr>
          <p:cNvPr id="12" name="TextBox 11"/>
          <p:cNvSpPr txBox="1"/>
          <p:nvPr/>
        </p:nvSpPr>
        <p:spPr>
          <a:xfrm>
            <a:off x="1993505" y="3993451"/>
            <a:ext cx="875335" cy="307777"/>
          </a:xfrm>
          <a:prstGeom prst="rect">
            <a:avLst/>
          </a:prstGeom>
          <a:noFill/>
        </p:spPr>
        <p:txBody>
          <a:bodyPr wrap="square" rtlCol="0">
            <a:spAutoFit/>
          </a:bodyPr>
          <a:lstStyle/>
          <a:p>
            <a:r>
              <a:rPr lang="en-GB" dirty="0"/>
              <a:t>Circuit 2</a:t>
            </a:r>
          </a:p>
        </p:txBody>
      </p:sp>
    </p:spTree>
    <p:extLst>
      <p:ext uri="{BB962C8B-B14F-4D97-AF65-F5344CB8AC3E}">
        <p14:creationId xmlns:p14="http://schemas.microsoft.com/office/powerpoint/2010/main" val="108708186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9" grpId="0"/>
      <p:bldP spid="11" grpId="0" animBg="1"/>
      <p:bldP spid="15" grpId="0"/>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Google Shape;70;p14">
            <a:extLst>
              <a:ext uri="{FF2B5EF4-FFF2-40B4-BE49-F238E27FC236}">
                <a16:creationId xmlns:a16="http://schemas.microsoft.com/office/drawing/2014/main" xmlns="" id="{CD754CBE-ED75-D140-B029-2D348097B4B6}"/>
              </a:ext>
            </a:extLst>
          </p:cNvPr>
          <p:cNvSpPr txBox="1">
            <a:spLocks/>
          </p:cNvSpPr>
          <p:nvPr/>
        </p:nvSpPr>
        <p:spPr>
          <a:xfrm>
            <a:off x="620812" y="0"/>
            <a:ext cx="3781425" cy="853746"/>
          </a:xfrm>
          <a:prstGeom prst="rect">
            <a:avLst/>
          </a:prstGeom>
          <a:solidFill>
            <a:srgbClr val="FFA02F"/>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5" algn="ctr"/>
            <a:r>
              <a:rPr lang="en-GB" sz="1800" b="1" spc="300" dirty="0">
                <a:solidFill>
                  <a:schemeClr val="bg1"/>
                </a:solidFill>
                <a:latin typeface="+mn-lt"/>
              </a:rPr>
              <a:t>ANSWERS</a:t>
            </a:r>
            <a:endParaRPr lang="en-US" sz="1800" b="1" spc="300" dirty="0">
              <a:solidFill>
                <a:schemeClr val="bg1"/>
              </a:solidFill>
              <a:latin typeface="+mn-lt"/>
            </a:endParaRPr>
          </a:p>
        </p:txBody>
      </p:sp>
      <p:pic>
        <p:nvPicPr>
          <p:cNvPr id="3" name="Picture 2">
            <a:extLst>
              <a:ext uri="{FF2B5EF4-FFF2-40B4-BE49-F238E27FC236}">
                <a16:creationId xmlns:a16="http://schemas.microsoft.com/office/drawing/2014/main" xmlns="" id="{B3136A86-A23C-C64D-B59F-F987EEEC084C}"/>
              </a:ext>
            </a:extLst>
          </p:cNvPr>
          <p:cNvPicPr>
            <a:picLocks noChangeAspect="1"/>
          </p:cNvPicPr>
          <p:nvPr/>
        </p:nvPicPr>
        <p:blipFill rotWithShape="1">
          <a:blip r:embed="rId3"/>
          <a:srcRect t="7852"/>
          <a:stretch/>
        </p:blipFill>
        <p:spPr>
          <a:xfrm>
            <a:off x="1290484" y="872535"/>
            <a:ext cx="6793307" cy="2202550"/>
          </a:xfrm>
          <a:prstGeom prst="rect">
            <a:avLst/>
          </a:prstGeom>
        </p:spPr>
      </p:pic>
      <p:sp>
        <p:nvSpPr>
          <p:cNvPr id="9" name="Rectangle 8">
            <a:extLst>
              <a:ext uri="{FF2B5EF4-FFF2-40B4-BE49-F238E27FC236}">
                <a16:creationId xmlns:a16="http://schemas.microsoft.com/office/drawing/2014/main" xmlns="" id="{2190D6B9-7696-384B-9F6C-B5CD2ACAB2F2}"/>
              </a:ext>
            </a:extLst>
          </p:cNvPr>
          <p:cNvSpPr/>
          <p:nvPr/>
        </p:nvSpPr>
        <p:spPr>
          <a:xfrm>
            <a:off x="1896124" y="3056296"/>
            <a:ext cx="5012226" cy="646331"/>
          </a:xfrm>
          <a:prstGeom prst="rect">
            <a:avLst/>
          </a:prstGeom>
        </p:spPr>
        <p:txBody>
          <a:bodyPr wrap="square">
            <a:spAutoFit/>
          </a:bodyPr>
          <a:lstStyle/>
          <a:p>
            <a:r>
              <a:rPr lang="en-GB" sz="1800" dirty="0">
                <a:solidFill>
                  <a:srgbClr val="FF0000"/>
                </a:solidFill>
              </a:rPr>
              <a:t>Circuit A: Both loops go through resistor </a:t>
            </a:r>
            <a:r>
              <a:rPr lang="en-GB" sz="1800" dirty="0">
                <a:solidFill>
                  <a:srgbClr val="FF0000"/>
                </a:solidFill>
                <a:sym typeface="Wingdings" pitchFamily="2" charset="2"/>
              </a:rPr>
              <a:t> junction  resistor  junction.</a:t>
            </a:r>
            <a:endParaRPr lang="en-GB" sz="1800" dirty="0">
              <a:solidFill>
                <a:srgbClr val="FF0000"/>
              </a:solidFill>
            </a:endParaRPr>
          </a:p>
        </p:txBody>
      </p:sp>
      <p:sp>
        <p:nvSpPr>
          <p:cNvPr id="11" name="Rectangle 10">
            <a:extLst>
              <a:ext uri="{FF2B5EF4-FFF2-40B4-BE49-F238E27FC236}">
                <a16:creationId xmlns:a16="http://schemas.microsoft.com/office/drawing/2014/main" xmlns="" id="{1544BD9E-AE17-6748-9098-7BD8D9D15362}"/>
              </a:ext>
            </a:extLst>
          </p:cNvPr>
          <p:cNvSpPr/>
          <p:nvPr/>
        </p:nvSpPr>
        <p:spPr>
          <a:xfrm>
            <a:off x="1896124" y="3702627"/>
            <a:ext cx="5012226" cy="923330"/>
          </a:xfrm>
          <a:prstGeom prst="rect">
            <a:avLst/>
          </a:prstGeom>
        </p:spPr>
        <p:txBody>
          <a:bodyPr wrap="square">
            <a:spAutoFit/>
          </a:bodyPr>
          <a:lstStyle/>
          <a:p>
            <a:r>
              <a:rPr lang="en-GB" sz="1800" dirty="0">
                <a:solidFill>
                  <a:srgbClr val="FF0000"/>
                </a:solidFill>
              </a:rPr>
              <a:t>Circuit B: One loop goes through junction </a:t>
            </a:r>
            <a:r>
              <a:rPr lang="en-GB" sz="1800" dirty="0">
                <a:solidFill>
                  <a:srgbClr val="FF0000"/>
                </a:solidFill>
                <a:sym typeface="Wingdings" pitchFamily="2" charset="2"/>
              </a:rPr>
              <a:t> resistor  junction, the other goes through junction  resistor  resistor  junction</a:t>
            </a:r>
            <a:endParaRPr lang="en-GB" sz="1800" dirty="0">
              <a:solidFill>
                <a:srgbClr val="FF0000"/>
              </a:solidFill>
            </a:endParaRPr>
          </a:p>
        </p:txBody>
      </p:sp>
    </p:spTree>
    <p:extLst>
      <p:ext uri="{BB962C8B-B14F-4D97-AF65-F5344CB8AC3E}">
        <p14:creationId xmlns:p14="http://schemas.microsoft.com/office/powerpoint/2010/main" val="58914688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Google Shape;70;p14">
            <a:extLst>
              <a:ext uri="{FF2B5EF4-FFF2-40B4-BE49-F238E27FC236}">
                <a16:creationId xmlns:a16="http://schemas.microsoft.com/office/drawing/2014/main" xmlns="" id="{CD754CBE-ED75-D140-B029-2D348097B4B6}"/>
              </a:ext>
            </a:extLst>
          </p:cNvPr>
          <p:cNvSpPr txBox="1">
            <a:spLocks/>
          </p:cNvSpPr>
          <p:nvPr/>
        </p:nvSpPr>
        <p:spPr>
          <a:xfrm>
            <a:off x="620812" y="0"/>
            <a:ext cx="3781425" cy="853746"/>
          </a:xfrm>
          <a:prstGeom prst="rect">
            <a:avLst/>
          </a:prstGeom>
          <a:solidFill>
            <a:srgbClr val="FFA02F"/>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5" algn="ctr"/>
            <a:r>
              <a:rPr lang="en-GB" sz="1800" b="1" spc="300" dirty="0">
                <a:solidFill>
                  <a:schemeClr val="bg1"/>
                </a:solidFill>
                <a:latin typeface="+mn-lt"/>
              </a:rPr>
              <a:t>ANSWERS</a:t>
            </a:r>
            <a:endParaRPr lang="en-US" sz="1800" b="1" spc="300" dirty="0">
              <a:solidFill>
                <a:schemeClr val="bg1"/>
              </a:solidFill>
              <a:latin typeface="+mn-lt"/>
            </a:endParaRPr>
          </a:p>
        </p:txBody>
      </p:sp>
      <p:pic>
        <p:nvPicPr>
          <p:cNvPr id="3" name="Picture 2">
            <a:extLst>
              <a:ext uri="{FF2B5EF4-FFF2-40B4-BE49-F238E27FC236}">
                <a16:creationId xmlns:a16="http://schemas.microsoft.com/office/drawing/2014/main" xmlns="" id="{B3136A86-A23C-C64D-B59F-F987EEEC084C}"/>
              </a:ext>
            </a:extLst>
          </p:cNvPr>
          <p:cNvPicPr>
            <a:picLocks noChangeAspect="1"/>
          </p:cNvPicPr>
          <p:nvPr/>
        </p:nvPicPr>
        <p:blipFill rotWithShape="1">
          <a:blip r:embed="rId3"/>
          <a:srcRect t="7852"/>
          <a:stretch/>
        </p:blipFill>
        <p:spPr>
          <a:xfrm>
            <a:off x="4594123" y="116157"/>
            <a:ext cx="4549877" cy="1475177"/>
          </a:xfrm>
          <a:prstGeom prst="rect">
            <a:avLst/>
          </a:prstGeom>
        </p:spPr>
      </p:pic>
      <p:pic>
        <p:nvPicPr>
          <p:cNvPr id="4" name="Picture 3">
            <a:extLst>
              <a:ext uri="{FF2B5EF4-FFF2-40B4-BE49-F238E27FC236}">
                <a16:creationId xmlns:a16="http://schemas.microsoft.com/office/drawing/2014/main" xmlns="" id="{9E37E233-802B-A444-89C1-6E7BACFB4C25}"/>
              </a:ext>
            </a:extLst>
          </p:cNvPr>
          <p:cNvPicPr>
            <a:picLocks noChangeAspect="1"/>
          </p:cNvPicPr>
          <p:nvPr/>
        </p:nvPicPr>
        <p:blipFill>
          <a:blip r:embed="rId4"/>
          <a:stretch>
            <a:fillRect/>
          </a:stretch>
        </p:blipFill>
        <p:spPr>
          <a:xfrm>
            <a:off x="267311" y="1006168"/>
            <a:ext cx="4724400" cy="3721100"/>
          </a:xfrm>
          <a:prstGeom prst="rect">
            <a:avLst/>
          </a:prstGeom>
        </p:spPr>
      </p:pic>
      <p:pic>
        <p:nvPicPr>
          <p:cNvPr id="6" name="Picture 5">
            <a:extLst>
              <a:ext uri="{FF2B5EF4-FFF2-40B4-BE49-F238E27FC236}">
                <a16:creationId xmlns:a16="http://schemas.microsoft.com/office/drawing/2014/main" xmlns="" id="{177125A9-0CFC-344D-B814-78B6082A6507}"/>
              </a:ext>
            </a:extLst>
          </p:cNvPr>
          <p:cNvPicPr>
            <a:picLocks noChangeAspect="1"/>
          </p:cNvPicPr>
          <p:nvPr/>
        </p:nvPicPr>
        <p:blipFill>
          <a:blip r:embed="rId5"/>
          <a:stretch>
            <a:fillRect/>
          </a:stretch>
        </p:blipFill>
        <p:spPr>
          <a:xfrm>
            <a:off x="4873724" y="2174568"/>
            <a:ext cx="2171700" cy="1384300"/>
          </a:xfrm>
          <a:prstGeom prst="rect">
            <a:avLst/>
          </a:prstGeom>
        </p:spPr>
      </p:pic>
      <p:sp>
        <p:nvSpPr>
          <p:cNvPr id="10" name="Rectangle 9">
            <a:extLst>
              <a:ext uri="{FF2B5EF4-FFF2-40B4-BE49-F238E27FC236}">
                <a16:creationId xmlns:a16="http://schemas.microsoft.com/office/drawing/2014/main" xmlns="" id="{7068AA95-866F-8D4C-B647-7C370BA41575}"/>
              </a:ext>
            </a:extLst>
          </p:cNvPr>
          <p:cNvSpPr/>
          <p:nvPr/>
        </p:nvSpPr>
        <p:spPr>
          <a:xfrm>
            <a:off x="834241" y="2004650"/>
            <a:ext cx="419373" cy="369332"/>
          </a:xfrm>
          <a:prstGeom prst="rect">
            <a:avLst/>
          </a:prstGeom>
        </p:spPr>
        <p:txBody>
          <a:bodyPr wrap="square">
            <a:spAutoFit/>
          </a:bodyPr>
          <a:lstStyle/>
          <a:p>
            <a:r>
              <a:rPr lang="en-GB" sz="1800" dirty="0">
                <a:solidFill>
                  <a:srgbClr val="FF0000"/>
                </a:solidFill>
              </a:rPr>
              <a:t>√</a:t>
            </a:r>
          </a:p>
        </p:txBody>
      </p:sp>
      <p:sp>
        <p:nvSpPr>
          <p:cNvPr id="12" name="Rectangle 11">
            <a:extLst>
              <a:ext uri="{FF2B5EF4-FFF2-40B4-BE49-F238E27FC236}">
                <a16:creationId xmlns:a16="http://schemas.microsoft.com/office/drawing/2014/main" xmlns="" id="{CB000765-924F-A44E-B8C5-7518E8E69AEF}"/>
              </a:ext>
            </a:extLst>
          </p:cNvPr>
          <p:cNvSpPr/>
          <p:nvPr/>
        </p:nvSpPr>
        <p:spPr>
          <a:xfrm>
            <a:off x="4115758" y="2373982"/>
            <a:ext cx="419373" cy="369332"/>
          </a:xfrm>
          <a:prstGeom prst="rect">
            <a:avLst/>
          </a:prstGeom>
        </p:spPr>
        <p:txBody>
          <a:bodyPr wrap="square">
            <a:spAutoFit/>
          </a:bodyPr>
          <a:lstStyle/>
          <a:p>
            <a:r>
              <a:rPr lang="en-GB" sz="1800" dirty="0">
                <a:solidFill>
                  <a:srgbClr val="FF0000"/>
                </a:solidFill>
              </a:rPr>
              <a:t>√</a:t>
            </a:r>
          </a:p>
        </p:txBody>
      </p:sp>
      <p:sp>
        <p:nvSpPr>
          <p:cNvPr id="13" name="Rectangle 12">
            <a:extLst>
              <a:ext uri="{FF2B5EF4-FFF2-40B4-BE49-F238E27FC236}">
                <a16:creationId xmlns:a16="http://schemas.microsoft.com/office/drawing/2014/main" xmlns="" id="{7FFE170B-12D3-FF45-98A9-8FAA1A18524A}"/>
              </a:ext>
            </a:extLst>
          </p:cNvPr>
          <p:cNvSpPr/>
          <p:nvPr/>
        </p:nvSpPr>
        <p:spPr>
          <a:xfrm>
            <a:off x="1043927" y="4192327"/>
            <a:ext cx="419373" cy="369332"/>
          </a:xfrm>
          <a:prstGeom prst="rect">
            <a:avLst/>
          </a:prstGeom>
        </p:spPr>
        <p:txBody>
          <a:bodyPr wrap="square">
            <a:spAutoFit/>
          </a:bodyPr>
          <a:lstStyle/>
          <a:p>
            <a:r>
              <a:rPr lang="en-GB" sz="1800" dirty="0">
                <a:solidFill>
                  <a:srgbClr val="FF0000"/>
                </a:solidFill>
              </a:rPr>
              <a:t>√</a:t>
            </a:r>
          </a:p>
        </p:txBody>
      </p:sp>
      <p:sp>
        <p:nvSpPr>
          <p:cNvPr id="14" name="Rectangle 13">
            <a:extLst>
              <a:ext uri="{FF2B5EF4-FFF2-40B4-BE49-F238E27FC236}">
                <a16:creationId xmlns:a16="http://schemas.microsoft.com/office/drawing/2014/main" xmlns="" id="{46E83F6D-FE30-A248-9607-2C8D17499130}"/>
              </a:ext>
            </a:extLst>
          </p:cNvPr>
          <p:cNvSpPr/>
          <p:nvPr/>
        </p:nvSpPr>
        <p:spPr>
          <a:xfrm>
            <a:off x="4266451" y="4376993"/>
            <a:ext cx="419373" cy="369332"/>
          </a:xfrm>
          <a:prstGeom prst="rect">
            <a:avLst/>
          </a:prstGeom>
        </p:spPr>
        <p:txBody>
          <a:bodyPr wrap="square">
            <a:spAutoFit/>
          </a:bodyPr>
          <a:lstStyle/>
          <a:p>
            <a:r>
              <a:rPr lang="en-GB" sz="1800" dirty="0">
                <a:solidFill>
                  <a:srgbClr val="FF0000"/>
                </a:solidFill>
              </a:rPr>
              <a:t>√</a:t>
            </a:r>
          </a:p>
        </p:txBody>
      </p:sp>
      <p:sp>
        <p:nvSpPr>
          <p:cNvPr id="15" name="Rectangle 14">
            <a:extLst>
              <a:ext uri="{FF2B5EF4-FFF2-40B4-BE49-F238E27FC236}">
                <a16:creationId xmlns:a16="http://schemas.microsoft.com/office/drawing/2014/main" xmlns="" id="{F0492242-37D6-AD44-A6ED-55C6F7A71B60}"/>
              </a:ext>
            </a:extLst>
          </p:cNvPr>
          <p:cNvSpPr/>
          <p:nvPr/>
        </p:nvSpPr>
        <p:spPr>
          <a:xfrm>
            <a:off x="6095517" y="3052649"/>
            <a:ext cx="419373" cy="369332"/>
          </a:xfrm>
          <a:prstGeom prst="rect">
            <a:avLst/>
          </a:prstGeom>
        </p:spPr>
        <p:txBody>
          <a:bodyPr wrap="square">
            <a:spAutoFit/>
          </a:bodyPr>
          <a:lstStyle/>
          <a:p>
            <a:r>
              <a:rPr lang="en-GB" sz="1800" dirty="0">
                <a:solidFill>
                  <a:srgbClr val="FF0000"/>
                </a:solidFill>
              </a:rPr>
              <a:t>√</a:t>
            </a:r>
          </a:p>
        </p:txBody>
      </p:sp>
    </p:spTree>
    <p:extLst>
      <p:ext uri="{BB962C8B-B14F-4D97-AF65-F5344CB8AC3E}">
        <p14:creationId xmlns:p14="http://schemas.microsoft.com/office/powerpoint/2010/main" val="386877821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P spid="14" grpId="0"/>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4D4F53"/>
        </a:solidFill>
        <a:effectLst/>
      </p:bgPr>
    </p:bg>
    <p:spTree>
      <p:nvGrpSpPr>
        <p:cNvPr id="1" name=""/>
        <p:cNvGrpSpPr/>
        <p:nvPr/>
      </p:nvGrpSpPr>
      <p:grpSpPr>
        <a:xfrm>
          <a:off x="0" y="0"/>
          <a:ext cx="0" cy="0"/>
          <a:chOff x="0" y="0"/>
          <a:chExt cx="0" cy="0"/>
        </a:xfrm>
      </p:grpSpPr>
      <p:sp>
        <p:nvSpPr>
          <p:cNvPr id="7" name="Google Shape;70;p14"/>
          <p:cNvSpPr txBox="1">
            <a:spLocks/>
          </p:cNvSpPr>
          <p:nvPr/>
        </p:nvSpPr>
        <p:spPr>
          <a:xfrm>
            <a:off x="611188" y="-1"/>
            <a:ext cx="3781425" cy="592139"/>
          </a:xfrm>
          <a:prstGeom prst="rect">
            <a:avLst/>
          </a:prstGeom>
          <a:solidFill>
            <a:srgbClr val="E59AAA"/>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600" b="1" spc="300" dirty="0">
                <a:solidFill>
                  <a:srgbClr val="4D4F53"/>
                </a:solidFill>
                <a:latin typeface="+mn-lt"/>
              </a:rPr>
              <a:t>LEARNING OBJECTIVES</a:t>
            </a:r>
            <a:endParaRPr lang="en-GB" sz="1600" b="1" spc="300" dirty="0">
              <a:solidFill>
                <a:srgbClr val="4D4F53"/>
              </a:solidFill>
              <a:latin typeface="+mn-lt"/>
              <a:ea typeface="Futura Medium" charset="0"/>
              <a:cs typeface="Futura Medium" charset="0"/>
            </a:endParaRPr>
          </a:p>
        </p:txBody>
      </p:sp>
      <p:sp>
        <p:nvSpPr>
          <p:cNvPr id="9" name="Rectangle 8">
            <a:extLst>
              <a:ext uri="{FF2B5EF4-FFF2-40B4-BE49-F238E27FC236}">
                <a16:creationId xmlns:a16="http://schemas.microsoft.com/office/drawing/2014/main" xmlns="" id="{45772849-EE32-AC40-9EDB-F5ABE916B746}"/>
              </a:ext>
            </a:extLst>
          </p:cNvPr>
          <p:cNvSpPr/>
          <p:nvPr/>
        </p:nvSpPr>
        <p:spPr>
          <a:xfrm>
            <a:off x="4751387" y="1977609"/>
            <a:ext cx="3216955" cy="1246495"/>
          </a:xfrm>
          <a:prstGeom prst="rect">
            <a:avLst/>
          </a:prstGeom>
        </p:spPr>
        <p:txBody>
          <a:bodyPr wrap="square">
            <a:spAutoFit/>
          </a:bodyPr>
          <a:lstStyle/>
          <a:p>
            <a:pPr>
              <a:buSzPts val="1600"/>
            </a:pPr>
            <a:r>
              <a:rPr lang="en-US" sz="3000" b="1" dirty="0">
                <a:solidFill>
                  <a:schemeClr val="accent2"/>
                </a:solidFill>
                <a:latin typeface="+mn-lt"/>
                <a:ea typeface="Futura Medium" charset="0"/>
                <a:cs typeface="Palanquin" panose="020B0004020203020204" pitchFamily="34" charset="77"/>
                <a:sym typeface="Merriweather"/>
              </a:rPr>
              <a:t>2.</a:t>
            </a:r>
            <a:endParaRPr lang="en-US" sz="3000" dirty="0">
              <a:solidFill>
                <a:schemeClr val="accent2"/>
              </a:solidFill>
              <a:latin typeface="+mn-lt"/>
              <a:ea typeface="Futura Medium" charset="0"/>
              <a:cs typeface="Palanquin" panose="020B0004020203020204" pitchFamily="34" charset="77"/>
              <a:sym typeface="Merriweather"/>
            </a:endParaRPr>
          </a:p>
          <a:p>
            <a:pPr>
              <a:buSzPts val="1600"/>
            </a:pPr>
            <a:r>
              <a:rPr lang="en-US" sz="1500" dirty="0">
                <a:solidFill>
                  <a:schemeClr val="tx2"/>
                </a:solidFill>
                <a:cs typeface="Palanquin" panose="020B0004020203020204" pitchFamily="34" charset="77"/>
                <a:sym typeface="Merriweather"/>
              </a:rPr>
              <a:t>Know what happens when we have multiple loops</a:t>
            </a:r>
            <a:endParaRPr lang="en-GB" sz="1500" dirty="0">
              <a:solidFill>
                <a:schemeClr val="tx2"/>
              </a:solidFill>
              <a:cs typeface="Palanquin" panose="020B0004020203020204" pitchFamily="34" charset="77"/>
              <a:sym typeface="Merriweather"/>
            </a:endParaRPr>
          </a:p>
          <a:p>
            <a:pPr lvl="0">
              <a:buSzPts val="1600"/>
            </a:pPr>
            <a:endParaRPr lang="en-GB" sz="1500" dirty="0">
              <a:solidFill>
                <a:schemeClr val="tx2"/>
              </a:solidFill>
              <a:latin typeface="+mn-lt"/>
              <a:cs typeface="Palanquin" panose="020B0004020203020204" pitchFamily="34" charset="77"/>
              <a:sym typeface="Merriweather"/>
            </a:endParaRPr>
          </a:p>
        </p:txBody>
      </p:sp>
      <p:sp>
        <p:nvSpPr>
          <p:cNvPr id="5" name="Rectangle 4">
            <a:extLst>
              <a:ext uri="{FF2B5EF4-FFF2-40B4-BE49-F238E27FC236}">
                <a16:creationId xmlns:a16="http://schemas.microsoft.com/office/drawing/2014/main" xmlns="" id="{718CC923-7F82-4199-8E5A-4364757D25F1}"/>
              </a:ext>
            </a:extLst>
          </p:cNvPr>
          <p:cNvSpPr/>
          <p:nvPr/>
        </p:nvSpPr>
        <p:spPr>
          <a:xfrm>
            <a:off x="611188" y="1977609"/>
            <a:ext cx="2915783" cy="784830"/>
          </a:xfrm>
          <a:prstGeom prst="rect">
            <a:avLst/>
          </a:prstGeom>
        </p:spPr>
        <p:txBody>
          <a:bodyPr wrap="square">
            <a:spAutoFit/>
          </a:bodyPr>
          <a:lstStyle/>
          <a:p>
            <a:pPr lvl="0">
              <a:buSzPts val="1600"/>
            </a:pPr>
            <a:r>
              <a:rPr lang="en-US" sz="3000" b="1" dirty="0">
                <a:solidFill>
                  <a:schemeClr val="bg1">
                    <a:lumMod val="50000"/>
                  </a:schemeClr>
                </a:solidFill>
                <a:latin typeface="+mn-lt"/>
                <a:ea typeface="Futura Medium" charset="0"/>
                <a:cs typeface="Palanquin" panose="020B0004020203020204" pitchFamily="34" charset="77"/>
                <a:sym typeface="Merriweather"/>
              </a:rPr>
              <a:t>1.</a:t>
            </a:r>
          </a:p>
          <a:p>
            <a:pPr lvl="0">
              <a:buSzPts val="1600"/>
            </a:pPr>
            <a:r>
              <a:rPr lang="en-US" sz="1500" dirty="0">
                <a:solidFill>
                  <a:schemeClr val="bg1">
                    <a:lumMod val="50000"/>
                  </a:schemeClr>
                </a:solidFill>
                <a:latin typeface="+mn-lt"/>
                <a:cs typeface="Palanquin" panose="020B0004020203020204" pitchFamily="34" charset="77"/>
                <a:sym typeface="Merriweather"/>
              </a:rPr>
              <a:t>Know what a parallel circuit is</a:t>
            </a:r>
          </a:p>
        </p:txBody>
      </p:sp>
    </p:spTree>
    <p:extLst>
      <p:ext uri="{BB962C8B-B14F-4D97-AF65-F5344CB8AC3E}">
        <p14:creationId xmlns:p14="http://schemas.microsoft.com/office/powerpoint/2010/main" val="37539220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18" name="Google Shape;70;p14"/>
          <p:cNvSpPr txBox="1">
            <a:spLocks/>
          </p:cNvSpPr>
          <p:nvPr/>
        </p:nvSpPr>
        <p:spPr>
          <a:xfrm>
            <a:off x="611188" y="1"/>
            <a:ext cx="3781425" cy="592138"/>
          </a:xfrm>
          <a:prstGeom prst="rect">
            <a:avLst/>
          </a:prstGeom>
          <a:solidFill>
            <a:schemeClr val="bg2"/>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600" b="1" spc="300" dirty="0">
                <a:solidFill>
                  <a:schemeClr val="tx2"/>
                </a:solidFill>
                <a:latin typeface="+mn-lt"/>
                <a:ea typeface="Futura Medium" charset="0"/>
                <a:cs typeface="Futura Medium" charset="0"/>
              </a:rPr>
              <a:t>PROJECT ACTIVITY</a:t>
            </a:r>
          </a:p>
        </p:txBody>
      </p:sp>
      <p:graphicFrame>
        <p:nvGraphicFramePr>
          <p:cNvPr id="8" name="Table 7">
            <a:extLst>
              <a:ext uri="{FF2B5EF4-FFF2-40B4-BE49-F238E27FC236}">
                <a16:creationId xmlns:a16="http://schemas.microsoft.com/office/drawing/2014/main" xmlns="" id="{3B1F7AD0-9ED9-954A-89F9-606C2D32FF30}"/>
              </a:ext>
            </a:extLst>
          </p:cNvPr>
          <p:cNvGraphicFramePr>
            <a:graphicFrameLocks noGrp="1"/>
          </p:cNvGraphicFramePr>
          <p:nvPr>
            <p:extLst>
              <p:ext uri="{D42A27DB-BD31-4B8C-83A1-F6EECF244321}">
                <p14:modId xmlns:p14="http://schemas.microsoft.com/office/powerpoint/2010/main" val="2709102918"/>
              </p:ext>
            </p:extLst>
          </p:nvPr>
        </p:nvGraphicFramePr>
        <p:xfrm>
          <a:off x="1106830" y="760164"/>
          <a:ext cx="7028501" cy="4131325"/>
        </p:xfrm>
        <a:graphic>
          <a:graphicData uri="http://schemas.openxmlformats.org/drawingml/2006/table">
            <a:tbl>
              <a:tblPr firstRow="1" bandRow="1">
                <a:tableStyleId>{9B3C75C9-2E1C-4F95-B1AA-29FD2649E573}</a:tableStyleId>
              </a:tblPr>
              <a:tblGrid>
                <a:gridCol w="7028501">
                  <a:extLst>
                    <a:ext uri="{9D8B030D-6E8A-4147-A177-3AD203B41FA5}">
                      <a16:colId xmlns:a16="http://schemas.microsoft.com/office/drawing/2014/main" xmlns="" val="2414770356"/>
                    </a:ext>
                  </a:extLst>
                </a:gridCol>
              </a:tblGrid>
              <a:tr h="767444">
                <a:tc>
                  <a:txBody>
                    <a:bodyPr/>
                    <a:lstStyle/>
                    <a:p>
                      <a:pPr marL="0" indent="0">
                        <a:buFont typeface="Arial" panose="020B0604020202020204" pitchFamily="34" charset="0"/>
                        <a:buNone/>
                      </a:pPr>
                      <a:r>
                        <a:rPr lang="en-US" sz="1500" b="1" dirty="0">
                          <a:solidFill>
                            <a:srgbClr val="4D4F53"/>
                          </a:solidFill>
                        </a:rPr>
                        <a:t>For teachers </a:t>
                      </a:r>
                      <a:r>
                        <a:rPr lang="en-US" sz="1200" b="0" i="0" u="none" strike="noStrike" cap="none" dirty="0">
                          <a:solidFill>
                            <a:srgbClr val="000000"/>
                          </a:solidFill>
                          <a:effectLst/>
                          <a:latin typeface="Arial"/>
                          <a:ea typeface="Arial"/>
                          <a:cs typeface="Arial"/>
                          <a:sym typeface="Arial"/>
                        </a:rPr>
                        <a:t>(please view this slide in SLIDE SHOW mode to make the links clickable)</a:t>
                      </a:r>
                      <a:endParaRPr lang="en-US" sz="1500" b="1" dirty="0">
                        <a:solidFill>
                          <a:srgbClr val="4D4F53"/>
                        </a:solidFill>
                      </a:endParaRPr>
                    </a:p>
                    <a:p>
                      <a:pPr marL="0" indent="0">
                        <a:buFont typeface="Arial" panose="020B0604020202020204" pitchFamily="34" charset="0"/>
                        <a:buNone/>
                      </a:pPr>
                      <a:r>
                        <a:rPr lang="en-US" sz="1500" b="1" dirty="0">
                          <a:solidFill>
                            <a:srgbClr val="4D4F53"/>
                          </a:solidFill>
                        </a:rPr>
                        <a:t>—</a:t>
                      </a:r>
                      <a:endParaRPr lang="en-GB" sz="1500" b="1" dirty="0"/>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xmlns="" val="2966439581"/>
                  </a:ext>
                </a:extLst>
              </a:tr>
              <a:tr h="3363881">
                <a:tc>
                  <a:txBody>
                    <a:bodyPr/>
                    <a:lstStyle/>
                    <a:p>
                      <a:pPr marL="0" indent="0">
                        <a:buNone/>
                      </a:pPr>
                      <a:r>
                        <a:rPr lang="en-GB" sz="1500" b="1" i="0" u="none" strike="noStrike" cap="none" dirty="0">
                          <a:solidFill>
                            <a:srgbClr val="4D4F53"/>
                          </a:solidFill>
                          <a:effectLst/>
                          <a:latin typeface="Arial"/>
                          <a:ea typeface="Arial"/>
                          <a:cs typeface="Arial"/>
                          <a:sym typeface="Arial"/>
                        </a:rPr>
                        <a:t>1. </a:t>
                      </a:r>
                      <a:r>
                        <a:rPr lang="en-GB" sz="1500" b="0" i="0" u="none" strike="noStrike" cap="none" dirty="0">
                          <a:solidFill>
                            <a:srgbClr val="4D4F53"/>
                          </a:solidFill>
                          <a:effectLst/>
                          <a:latin typeface="Arial"/>
                          <a:ea typeface="Arial"/>
                          <a:cs typeface="Arial"/>
                          <a:sym typeface="Arial"/>
                        </a:rPr>
                        <a:t>Please </a:t>
                      </a:r>
                      <a:r>
                        <a:rPr lang="en-GB" sz="1500" b="0" i="0" u="sng" strike="noStrike" cap="none" dirty="0">
                          <a:solidFill>
                            <a:schemeClr val="bg2"/>
                          </a:solidFill>
                          <a:effectLst/>
                          <a:latin typeface="Arial"/>
                          <a:ea typeface="Arial"/>
                          <a:cs typeface="Arial"/>
                          <a:sym typeface="Arial"/>
                          <a:hlinkClick r:id="rId3"/>
                        </a:rPr>
                        <a:t>click here to read part 5a</a:t>
                      </a:r>
                      <a:r>
                        <a:rPr lang="en-GB" sz="1500" b="0" i="0" u="none" strike="noStrike" cap="none" dirty="0">
                          <a:solidFill>
                            <a:schemeClr val="bg2"/>
                          </a:solidFill>
                          <a:effectLst/>
                          <a:latin typeface="Arial"/>
                          <a:ea typeface="Arial"/>
                          <a:cs typeface="Arial"/>
                          <a:sym typeface="Arial"/>
                        </a:rPr>
                        <a:t> </a:t>
                      </a:r>
                      <a:r>
                        <a:rPr lang="en-GB" sz="1500" b="0" i="0" u="none" strike="noStrike" cap="none" dirty="0">
                          <a:solidFill>
                            <a:srgbClr val="4D4F53"/>
                          </a:solidFill>
                          <a:effectLst/>
                          <a:latin typeface="Arial"/>
                          <a:ea typeface="Arial"/>
                          <a:cs typeface="Arial"/>
                          <a:sym typeface="Arial"/>
                        </a:rPr>
                        <a:t>from the </a:t>
                      </a:r>
                      <a:r>
                        <a:rPr lang="en-GB" sz="1500" b="0" i="0" u="none" strike="noStrike" cap="none" dirty="0">
                          <a:solidFill>
                            <a:srgbClr val="00B0F0"/>
                          </a:solidFill>
                          <a:effectLst/>
                          <a:latin typeface="Arial"/>
                          <a:ea typeface="Arial"/>
                          <a:cs typeface="Arial"/>
                          <a:sym typeface="Arial"/>
                        </a:rPr>
                        <a:t>5. Practical Work</a:t>
                      </a:r>
                      <a:r>
                        <a:rPr lang="en-GB" sz="1500" b="0" i="0" u="none" strike="noStrike" cap="none" dirty="0">
                          <a:solidFill>
                            <a:srgbClr val="4D4F53"/>
                          </a:solidFill>
                          <a:effectLst/>
                          <a:latin typeface="Arial"/>
                          <a:ea typeface="Arial"/>
                          <a:cs typeface="Arial"/>
                          <a:sym typeface="Arial"/>
                        </a:rPr>
                        <a:t> section of the EEF Improving Secondary Science Guidance Report </a:t>
                      </a:r>
                    </a:p>
                    <a:p>
                      <a:pPr marL="0" indent="0">
                        <a:buNone/>
                      </a:pPr>
                      <a:endParaRPr lang="en-GB" sz="1500" b="0" i="0" u="none" strike="noStrike" cap="none" dirty="0">
                        <a:solidFill>
                          <a:srgbClr val="4D4F53"/>
                        </a:solidFill>
                        <a:effectLst/>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500" b="1" i="0" u="none" strike="noStrike" cap="none" dirty="0">
                          <a:solidFill>
                            <a:srgbClr val="4D4F53"/>
                          </a:solidFill>
                          <a:effectLst/>
                          <a:latin typeface="Arial"/>
                          <a:ea typeface="Arial"/>
                          <a:cs typeface="Arial"/>
                          <a:sym typeface="Arial"/>
                        </a:rPr>
                        <a:t>2. </a:t>
                      </a:r>
                      <a:r>
                        <a:rPr lang="en-GB" sz="1500" b="0" i="0" u="none" strike="noStrike" cap="none" dirty="0">
                          <a:solidFill>
                            <a:srgbClr val="4D4F53"/>
                          </a:solidFill>
                          <a:effectLst/>
                          <a:latin typeface="Arial"/>
                          <a:ea typeface="Arial"/>
                          <a:cs typeface="Arial"/>
                          <a:sym typeface="Arial"/>
                        </a:rPr>
                        <a:t>Please follow this </a:t>
                      </a:r>
                      <a:r>
                        <a:rPr lang="en-GB" sz="1400" b="0" i="0" u="sng" strike="noStrike" cap="none" dirty="0">
                          <a:solidFill>
                            <a:schemeClr val="bg2"/>
                          </a:solidFill>
                          <a:effectLst/>
                          <a:latin typeface="Arial"/>
                          <a:ea typeface="Arial"/>
                          <a:cs typeface="Arial"/>
                          <a:sym typeface="Arial"/>
                          <a:hlinkClick r:id="rId4">
                            <a:extLst>
                              <a:ext uri="{A12FA001-AC4F-418D-AE19-62706E023703}">
                                <ahyp:hlinkClr xmlns:ahyp="http://schemas.microsoft.com/office/drawing/2018/hyperlinkcolor" xmlns="" val="tx"/>
                              </a:ext>
                            </a:extLst>
                          </a:hlinkClick>
                        </a:rPr>
                        <a:t>Link</a:t>
                      </a:r>
                      <a:r>
                        <a:rPr lang="en-GB" sz="1500" b="0" i="0" u="none" strike="noStrike" cap="none" dirty="0">
                          <a:solidFill>
                            <a:srgbClr val="4D4F53"/>
                          </a:solidFill>
                          <a:effectLst/>
                          <a:latin typeface="Arial"/>
                          <a:ea typeface="Arial"/>
                          <a:cs typeface="Arial"/>
                          <a:sym typeface="Arial"/>
                        </a:rPr>
                        <a:t> to answer the questions below.</a:t>
                      </a:r>
                    </a:p>
                    <a:p>
                      <a:endParaRPr lang="en-GB" sz="1500" b="0" i="0" u="none" strike="noStrike" cap="none" dirty="0">
                        <a:solidFill>
                          <a:srgbClr val="4D4F53"/>
                        </a:solidFill>
                        <a:effectLst/>
                        <a:latin typeface="Arial"/>
                        <a:ea typeface="Arial"/>
                        <a:cs typeface="Arial"/>
                        <a:sym typeface="Arial"/>
                      </a:endParaRPr>
                    </a:p>
                    <a:p>
                      <a:r>
                        <a:rPr lang="en-GB" sz="1500" b="1" i="0" u="none" strike="noStrike" cap="none" dirty="0">
                          <a:solidFill>
                            <a:srgbClr val="4D4F53"/>
                          </a:solidFill>
                          <a:effectLst/>
                          <a:latin typeface="Arial"/>
                          <a:ea typeface="Arial"/>
                          <a:cs typeface="Arial"/>
                          <a:sym typeface="Arial"/>
                        </a:rPr>
                        <a:t>   a. </a:t>
                      </a:r>
                      <a:r>
                        <a:rPr lang="en-GB" sz="1500" b="0" i="0" u="none" strike="noStrike" cap="none" dirty="0">
                          <a:solidFill>
                            <a:srgbClr val="4D4F53"/>
                          </a:solidFill>
                          <a:effectLst/>
                          <a:latin typeface="Arial"/>
                          <a:ea typeface="Arial"/>
                          <a:cs typeface="Arial"/>
                          <a:sym typeface="Arial"/>
                        </a:rPr>
                        <a:t>(Multiple choice) How confident are you that your pupils would be able to tell you the purpose of any given piece of practical work? </a:t>
                      </a:r>
                    </a:p>
                    <a:p>
                      <a:endParaRPr lang="en-GB" sz="1500" b="0" i="0" u="none" strike="noStrike" cap="none" dirty="0">
                        <a:solidFill>
                          <a:srgbClr val="4D4F53"/>
                        </a:solidFill>
                        <a:effectLst/>
                        <a:latin typeface="Arial"/>
                        <a:ea typeface="Arial"/>
                        <a:cs typeface="Arial"/>
                        <a:sym typeface="Arial"/>
                      </a:endParaRPr>
                    </a:p>
                    <a:p>
                      <a:r>
                        <a:rPr lang="en-GB" sz="1500" b="1" i="0" u="none" strike="noStrike" cap="none" dirty="0">
                          <a:solidFill>
                            <a:srgbClr val="4D4F53"/>
                          </a:solidFill>
                          <a:effectLst/>
                          <a:latin typeface="Arial"/>
                          <a:ea typeface="Arial"/>
                          <a:cs typeface="Arial"/>
                          <a:sym typeface="Arial"/>
                        </a:rPr>
                        <a:t>   b. </a:t>
                      </a:r>
                      <a:r>
                        <a:rPr lang="en-GB" sz="1500" b="0" i="0" u="none" strike="noStrike" cap="none" dirty="0">
                          <a:solidFill>
                            <a:srgbClr val="4D4F53"/>
                          </a:solidFill>
                          <a:effectLst/>
                          <a:latin typeface="Arial"/>
                          <a:ea typeface="Arial"/>
                          <a:cs typeface="Arial"/>
                          <a:sym typeface="Arial"/>
                        </a:rPr>
                        <a:t>(Optional) Please share any ideas you have for how to ensure pupils understand the purpose of a piece of practical work. </a:t>
                      </a:r>
                      <a:r>
                        <a:rPr lang="en-GB" sz="1200" b="0" i="0" u="none" strike="noStrike" cap="none" dirty="0">
                          <a:solidFill>
                            <a:srgbClr val="4D4F53"/>
                          </a:solidFill>
                          <a:effectLst/>
                          <a:latin typeface="Arial"/>
                          <a:ea typeface="Arial"/>
                          <a:cs typeface="Arial"/>
                          <a:sym typeface="Arial"/>
                        </a:rPr>
                        <a:t>(NB these could apply across many classes and modules)</a:t>
                      </a:r>
                      <a:r>
                        <a:rPr lang="en-GB" sz="1500" b="0" i="0" u="none" strike="noStrike" cap="none" dirty="0">
                          <a:solidFill>
                            <a:srgbClr val="4D4F53"/>
                          </a:solidFill>
                          <a:effectLst/>
                          <a:latin typeface="Arial"/>
                          <a:ea typeface="Arial"/>
                          <a:cs typeface="Arial"/>
                          <a:sym typeface="Arial"/>
                        </a:rPr>
                        <a:t>.</a:t>
                      </a:r>
                      <a:endParaRPr lang="en-US" sz="1200" dirty="0">
                        <a:solidFill>
                          <a:srgbClr val="4D4F53"/>
                        </a:solidFill>
                        <a:effectLst/>
                        <a:latin typeface="+mn-lt"/>
                        <a:ea typeface="Arial" panose="020B0604020202020204" pitchFamily="34" charset="0"/>
                      </a:endParaRPr>
                    </a:p>
                    <a:p>
                      <a:pPr algn="l">
                        <a:lnSpc>
                          <a:spcPct val="115000"/>
                        </a:lnSpc>
                      </a:pPr>
                      <a:endParaRPr lang="en-GB" sz="1500" dirty="0">
                        <a:solidFill>
                          <a:srgbClr val="4D4F53"/>
                        </a:solidFill>
                        <a:effectLst/>
                        <a:latin typeface="+mn-lt"/>
                        <a:ea typeface="Times New Roman" panose="02020603050405020304" pitchFamily="18" charset="0"/>
                      </a:endParaRPr>
                    </a:p>
                  </a:txBody>
                  <a:tcPr marL="114300" marR="114300" marT="0" marB="0">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xmlns="" val="1929048870"/>
                  </a:ext>
                </a:extLst>
              </a:tr>
            </a:tbl>
          </a:graphicData>
        </a:graphic>
      </p:graphicFrame>
    </p:spTree>
    <p:extLst>
      <p:ext uri="{BB962C8B-B14F-4D97-AF65-F5344CB8AC3E}">
        <p14:creationId xmlns:p14="http://schemas.microsoft.com/office/powerpoint/2010/main" val="2136246346"/>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5688192" y="1388196"/>
            <a:ext cx="3057525" cy="2914650"/>
          </a:xfrm>
          <a:prstGeom prst="rect">
            <a:avLst/>
          </a:prstGeom>
        </p:spPr>
      </p:pic>
      <p:sp>
        <p:nvSpPr>
          <p:cNvPr id="9" name="Rectangle 8"/>
          <p:cNvSpPr/>
          <p:nvPr/>
        </p:nvSpPr>
        <p:spPr>
          <a:xfrm>
            <a:off x="505638" y="315139"/>
            <a:ext cx="5059398" cy="553998"/>
          </a:xfrm>
          <a:prstGeom prst="rect">
            <a:avLst/>
          </a:prstGeom>
        </p:spPr>
        <p:txBody>
          <a:bodyPr wrap="none">
            <a:spAutoFit/>
          </a:bodyPr>
          <a:lstStyle/>
          <a:p>
            <a:pPr lvl="0">
              <a:defRPr/>
            </a:pPr>
            <a:r>
              <a:rPr lang="en-US" sz="3000" b="1" dirty="0">
                <a:solidFill>
                  <a:srgbClr val="E59AAA"/>
                </a:solidFill>
                <a:latin typeface="+mn-lt"/>
                <a:cs typeface="Futura Medium" charset="0"/>
              </a:rPr>
              <a:t>Current in a parallel circuit</a:t>
            </a:r>
            <a:endParaRPr lang="es-MX" sz="3000" b="1" dirty="0">
              <a:solidFill>
                <a:srgbClr val="E59AAA"/>
              </a:solidFill>
              <a:latin typeface="+mn-lt"/>
            </a:endParaRPr>
          </a:p>
        </p:txBody>
      </p:sp>
      <p:sp>
        <p:nvSpPr>
          <p:cNvPr id="6" name="TextBox 5">
            <a:extLst>
              <a:ext uri="{FF2B5EF4-FFF2-40B4-BE49-F238E27FC236}">
                <a16:creationId xmlns:a16="http://schemas.microsoft.com/office/drawing/2014/main" xmlns="" id="{4EC73EB2-62AC-8F48-8E3A-E5959823FA39}"/>
              </a:ext>
            </a:extLst>
          </p:cNvPr>
          <p:cNvSpPr txBox="1"/>
          <p:nvPr/>
        </p:nvSpPr>
        <p:spPr>
          <a:xfrm>
            <a:off x="605848" y="1060956"/>
            <a:ext cx="4423352" cy="2585323"/>
          </a:xfrm>
          <a:prstGeom prst="rect">
            <a:avLst/>
          </a:prstGeom>
          <a:noFill/>
          <a:ln w="38100">
            <a:solidFill>
              <a:schemeClr val="accent2"/>
            </a:solidFill>
          </a:ln>
        </p:spPr>
        <p:txBody>
          <a:bodyPr wrap="square" rtlCol="0">
            <a:spAutoFit/>
          </a:bodyPr>
          <a:lstStyle/>
          <a:p>
            <a:r>
              <a:rPr lang="en-GB" sz="1800" dirty="0"/>
              <a:t>The battery provides </a:t>
            </a:r>
            <a:r>
              <a:rPr lang="en-GB" sz="1800" b="1" u="sng" dirty="0"/>
              <a:t>the same</a:t>
            </a:r>
            <a:r>
              <a:rPr lang="en-GB" sz="1800" b="1" dirty="0"/>
              <a:t> </a:t>
            </a:r>
            <a:r>
              <a:rPr lang="en-GB" sz="1800" dirty="0"/>
              <a:t>potential difference across each branch.</a:t>
            </a:r>
          </a:p>
          <a:p>
            <a:endParaRPr lang="en-GB" sz="1800" dirty="0"/>
          </a:p>
          <a:p>
            <a:r>
              <a:rPr lang="en-GB" sz="1800" dirty="0"/>
              <a:t>The current in a branch is determined by this potential difference and the resistance on the branch.</a:t>
            </a:r>
          </a:p>
          <a:p>
            <a:endParaRPr lang="en-GB" sz="1800" dirty="0"/>
          </a:p>
          <a:p>
            <a:r>
              <a:rPr lang="en-GB" sz="1800" dirty="0"/>
              <a:t>The current through the battery is the sum of the currents in each branch.</a:t>
            </a:r>
          </a:p>
        </p:txBody>
      </p:sp>
      <p:sp>
        <p:nvSpPr>
          <p:cNvPr id="12" name="TextBox 11">
            <a:extLst>
              <a:ext uri="{FF2B5EF4-FFF2-40B4-BE49-F238E27FC236}">
                <a16:creationId xmlns:a16="http://schemas.microsoft.com/office/drawing/2014/main" xmlns="" id="{4CFD7C30-CF14-5F4B-BC0C-1E8F5F2F2A10}"/>
              </a:ext>
            </a:extLst>
          </p:cNvPr>
          <p:cNvSpPr txBox="1"/>
          <p:nvPr/>
        </p:nvSpPr>
        <p:spPr>
          <a:xfrm>
            <a:off x="7924134" y="3896192"/>
            <a:ext cx="540327" cy="307777"/>
          </a:xfrm>
          <a:prstGeom prst="rect">
            <a:avLst/>
          </a:prstGeom>
          <a:noFill/>
        </p:spPr>
        <p:txBody>
          <a:bodyPr wrap="square" rtlCol="0">
            <a:spAutoFit/>
          </a:bodyPr>
          <a:lstStyle/>
          <a:p>
            <a:r>
              <a:rPr lang="en-GB" dirty="0"/>
              <a:t>3A</a:t>
            </a:r>
          </a:p>
        </p:txBody>
      </p:sp>
      <p:sp>
        <p:nvSpPr>
          <p:cNvPr id="5" name="Block Arc 4">
            <a:extLst>
              <a:ext uri="{FF2B5EF4-FFF2-40B4-BE49-F238E27FC236}">
                <a16:creationId xmlns:a16="http://schemas.microsoft.com/office/drawing/2014/main" xmlns="" id="{ED8FEFD0-CA4B-F14E-8E6C-6FBA00DA8AED}"/>
              </a:ext>
            </a:extLst>
          </p:cNvPr>
          <p:cNvSpPr/>
          <p:nvPr/>
        </p:nvSpPr>
        <p:spPr>
          <a:xfrm>
            <a:off x="5426204" y="1224145"/>
            <a:ext cx="3564082" cy="3108453"/>
          </a:xfrm>
          <a:prstGeom prst="blockArc">
            <a:avLst>
              <a:gd name="adj1" fmla="val 10800000"/>
              <a:gd name="adj2" fmla="val 20898"/>
              <a:gd name="adj3" fmla="val 36263"/>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7" name="TextBox 6">
            <a:extLst>
              <a:ext uri="{FF2B5EF4-FFF2-40B4-BE49-F238E27FC236}">
                <a16:creationId xmlns:a16="http://schemas.microsoft.com/office/drawing/2014/main" xmlns="" id="{3B1EE394-4353-D04B-9430-059E94556A12}"/>
              </a:ext>
            </a:extLst>
          </p:cNvPr>
          <p:cNvSpPr txBox="1"/>
          <p:nvPr/>
        </p:nvSpPr>
        <p:spPr>
          <a:xfrm>
            <a:off x="7941552" y="2527272"/>
            <a:ext cx="540327" cy="307777"/>
          </a:xfrm>
          <a:prstGeom prst="rect">
            <a:avLst/>
          </a:prstGeom>
          <a:noFill/>
        </p:spPr>
        <p:txBody>
          <a:bodyPr wrap="square" rtlCol="0">
            <a:spAutoFit/>
          </a:bodyPr>
          <a:lstStyle/>
          <a:p>
            <a:r>
              <a:rPr lang="en-GB" dirty="0"/>
              <a:t>2A</a:t>
            </a:r>
          </a:p>
        </p:txBody>
      </p:sp>
      <p:sp>
        <p:nvSpPr>
          <p:cNvPr id="11" name="TextBox 10">
            <a:extLst>
              <a:ext uri="{FF2B5EF4-FFF2-40B4-BE49-F238E27FC236}">
                <a16:creationId xmlns:a16="http://schemas.microsoft.com/office/drawing/2014/main" xmlns="" id="{D85CFE59-D1A1-BD46-BE31-DBF7BBF75597}"/>
              </a:ext>
            </a:extLst>
          </p:cNvPr>
          <p:cNvSpPr txBox="1"/>
          <p:nvPr/>
        </p:nvSpPr>
        <p:spPr>
          <a:xfrm>
            <a:off x="7924134" y="1573763"/>
            <a:ext cx="540327" cy="307777"/>
          </a:xfrm>
          <a:prstGeom prst="rect">
            <a:avLst/>
          </a:prstGeom>
          <a:noFill/>
        </p:spPr>
        <p:txBody>
          <a:bodyPr wrap="square" rtlCol="0">
            <a:spAutoFit/>
          </a:bodyPr>
          <a:lstStyle/>
          <a:p>
            <a:r>
              <a:rPr lang="en-GB" dirty="0"/>
              <a:t>1A</a:t>
            </a:r>
          </a:p>
        </p:txBody>
      </p:sp>
    </p:spTree>
    <p:extLst>
      <p:ext uri="{BB962C8B-B14F-4D97-AF65-F5344CB8AC3E}">
        <p14:creationId xmlns:p14="http://schemas.microsoft.com/office/powerpoint/2010/main" val="166635215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5" grpId="0" animBg="1"/>
      <p:bldP spid="7" grpId="0"/>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505638" y="315139"/>
            <a:ext cx="4951997" cy="553998"/>
          </a:xfrm>
          <a:prstGeom prst="rect">
            <a:avLst/>
          </a:prstGeom>
        </p:spPr>
        <p:txBody>
          <a:bodyPr wrap="none">
            <a:spAutoFit/>
          </a:bodyPr>
          <a:lstStyle/>
          <a:p>
            <a:pPr lvl="0">
              <a:defRPr/>
            </a:pPr>
            <a:r>
              <a:rPr lang="en-GB" sz="3000" b="1" dirty="0">
                <a:solidFill>
                  <a:srgbClr val="E59AAA"/>
                </a:solidFill>
                <a:latin typeface="+mn-lt"/>
                <a:cs typeface="Futura Medium" charset="0"/>
              </a:rPr>
              <a:t>Current in parallel circuits</a:t>
            </a:r>
            <a:endParaRPr lang="es-MX" sz="3000" b="1" dirty="0">
              <a:solidFill>
                <a:srgbClr val="E59AAA"/>
              </a:solidFill>
              <a:latin typeface="+mn-lt"/>
            </a:endParaRPr>
          </a:p>
        </p:txBody>
      </p:sp>
      <p:sp>
        <p:nvSpPr>
          <p:cNvPr id="8" name="Rectangle 7">
            <a:extLst>
              <a:ext uri="{FF2B5EF4-FFF2-40B4-BE49-F238E27FC236}">
                <a16:creationId xmlns:a16="http://schemas.microsoft.com/office/drawing/2014/main" xmlns="" id="{9C778513-6560-7A42-8B76-BB17F338D767}"/>
              </a:ext>
            </a:extLst>
          </p:cNvPr>
          <p:cNvSpPr/>
          <p:nvPr/>
        </p:nvSpPr>
        <p:spPr>
          <a:xfrm>
            <a:off x="861505" y="2005819"/>
            <a:ext cx="4596130" cy="1477328"/>
          </a:xfrm>
          <a:prstGeom prst="rect">
            <a:avLst/>
          </a:prstGeom>
        </p:spPr>
        <p:txBody>
          <a:bodyPr wrap="none">
            <a:spAutoFit/>
          </a:bodyPr>
          <a:lstStyle/>
          <a:p>
            <a:r>
              <a:rPr lang="en-GB" sz="1800" dirty="0"/>
              <a:t>A parallel circuit has two resistors.</a:t>
            </a:r>
          </a:p>
          <a:p>
            <a:endParaRPr lang="en-GB" sz="1800" dirty="0"/>
          </a:p>
          <a:p>
            <a:r>
              <a:rPr lang="en-GB" sz="1800" b="1" dirty="0"/>
              <a:t>Which resistor has a higher resistance?</a:t>
            </a:r>
          </a:p>
          <a:p>
            <a:endParaRPr lang="en-GB" sz="1800" b="1" dirty="0"/>
          </a:p>
          <a:p>
            <a:r>
              <a:rPr lang="en-GB" sz="1800" b="1" dirty="0"/>
              <a:t>What is the current through the battery?</a:t>
            </a:r>
          </a:p>
        </p:txBody>
      </p:sp>
      <p:pic>
        <p:nvPicPr>
          <p:cNvPr id="13" name="Picture 12">
            <a:extLst>
              <a:ext uri="{FF2B5EF4-FFF2-40B4-BE49-F238E27FC236}">
                <a16:creationId xmlns:a16="http://schemas.microsoft.com/office/drawing/2014/main" xmlns="" id="{BA9F3378-00F3-C144-98A1-4765BB56CB56}"/>
              </a:ext>
            </a:extLst>
          </p:cNvPr>
          <p:cNvPicPr>
            <a:picLocks noChangeAspect="1"/>
          </p:cNvPicPr>
          <p:nvPr/>
        </p:nvPicPr>
        <p:blipFill>
          <a:blip r:embed="rId3"/>
          <a:stretch>
            <a:fillRect/>
          </a:stretch>
        </p:blipFill>
        <p:spPr>
          <a:xfrm>
            <a:off x="5675844" y="1110556"/>
            <a:ext cx="2252420" cy="3267855"/>
          </a:xfrm>
          <a:prstGeom prst="rect">
            <a:avLst/>
          </a:prstGeom>
        </p:spPr>
      </p:pic>
    </p:spTree>
    <p:extLst>
      <p:ext uri="{BB962C8B-B14F-4D97-AF65-F5344CB8AC3E}">
        <p14:creationId xmlns:p14="http://schemas.microsoft.com/office/powerpoint/2010/main" val="555673012"/>
      </p:ext>
    </p:extLst>
  </p:cSld>
  <p:clrMapOvr>
    <a:masterClrMapping/>
  </p:clrMapOvr>
  <p:transition spd="slow">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70;p14">
            <a:extLst>
              <a:ext uri="{FF2B5EF4-FFF2-40B4-BE49-F238E27FC236}">
                <a16:creationId xmlns:a16="http://schemas.microsoft.com/office/drawing/2014/main" xmlns="" id="{1179160E-95B5-4006-821D-E5E6FFEF453D}"/>
              </a:ext>
            </a:extLst>
          </p:cNvPr>
          <p:cNvSpPr txBox="1">
            <a:spLocks/>
          </p:cNvSpPr>
          <p:nvPr/>
        </p:nvSpPr>
        <p:spPr>
          <a:xfrm>
            <a:off x="611187" y="-6264"/>
            <a:ext cx="3781425" cy="738665"/>
          </a:xfrm>
          <a:prstGeom prst="rect">
            <a:avLst/>
          </a:prstGeom>
          <a:solidFill>
            <a:srgbClr val="E59AAA"/>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5" algn="ctr"/>
            <a:r>
              <a:rPr lang="en-GB" sz="1800" b="1" spc="300" dirty="0">
                <a:solidFill>
                  <a:schemeClr val="bg1"/>
                </a:solidFill>
                <a:latin typeface="+mn-lt"/>
              </a:rPr>
              <a:t>TASK</a:t>
            </a:r>
          </a:p>
        </p:txBody>
      </p:sp>
      <p:graphicFrame>
        <p:nvGraphicFramePr>
          <p:cNvPr id="4" name="Tabla 4">
            <a:extLst>
              <a:ext uri="{FF2B5EF4-FFF2-40B4-BE49-F238E27FC236}">
                <a16:creationId xmlns:a16="http://schemas.microsoft.com/office/drawing/2014/main" xmlns="" id="{00370230-B727-44F3-BEA0-40CFA95FD9A0}"/>
              </a:ext>
            </a:extLst>
          </p:cNvPr>
          <p:cNvGraphicFramePr>
            <a:graphicFrameLocks noGrp="1"/>
          </p:cNvGraphicFramePr>
          <p:nvPr>
            <p:extLst>
              <p:ext uri="{D42A27DB-BD31-4B8C-83A1-F6EECF244321}">
                <p14:modId xmlns:p14="http://schemas.microsoft.com/office/powerpoint/2010/main" val="3724463799"/>
              </p:ext>
            </p:extLst>
          </p:nvPr>
        </p:nvGraphicFramePr>
        <p:xfrm>
          <a:off x="3269293" y="379449"/>
          <a:ext cx="1123319" cy="335280"/>
        </p:xfrm>
        <a:graphic>
          <a:graphicData uri="http://schemas.openxmlformats.org/drawingml/2006/table">
            <a:tbl>
              <a:tblPr firstRow="1" bandRow="1">
                <a:tableStyleId>{9B3C75C9-2E1C-4F95-B1AA-29FD2649E573}</a:tableStyleId>
              </a:tblPr>
              <a:tblGrid>
                <a:gridCol w="1123319">
                  <a:extLst>
                    <a:ext uri="{9D8B030D-6E8A-4147-A177-3AD203B41FA5}">
                      <a16:colId xmlns:a16="http://schemas.microsoft.com/office/drawing/2014/main" xmlns="" val="20000"/>
                    </a:ext>
                  </a:extLst>
                </a:gridCol>
              </a:tblGrid>
              <a:tr h="320400">
                <a:tc>
                  <a:txBody>
                    <a:bodyPr/>
                    <a:lstStyle/>
                    <a:p>
                      <a:pPr marL="0" lvl="0" indent="0" algn="r" rtl="0">
                        <a:lnSpc>
                          <a:spcPct val="100000"/>
                        </a:lnSpc>
                        <a:spcBef>
                          <a:spcPts val="0"/>
                        </a:spcBef>
                        <a:spcAft>
                          <a:spcPts val="0"/>
                        </a:spcAft>
                        <a:buNone/>
                      </a:pPr>
                      <a:r>
                        <a:rPr lang="en-GB" sz="1600" b="1" spc="-80" dirty="0">
                          <a:solidFill>
                            <a:schemeClr val="bg1"/>
                          </a:solidFill>
                          <a:latin typeface="+mn-lt"/>
                          <a:ea typeface="Palanquin" charset="0"/>
                          <a:cs typeface="Palanquin" charset="0"/>
                          <a:sym typeface="Merriweather"/>
                        </a:rPr>
                        <a:t>15 m</a:t>
                      </a:r>
                      <a:r>
                        <a:rPr lang="en-GB" sz="1600" b="1" spc="0" dirty="0">
                          <a:solidFill>
                            <a:schemeClr val="bg1"/>
                          </a:solidFill>
                          <a:latin typeface="+mn-lt"/>
                          <a:ea typeface="Palanquin" charset="0"/>
                          <a:cs typeface="Palanquin" charset="0"/>
                          <a:sym typeface="Merriweather"/>
                        </a:rPr>
                        <a:t>ins</a:t>
                      </a:r>
                    </a:p>
                  </a:txBody>
                  <a:tcPr anchor="ctr">
                    <a:lnL w="9525" cap="flat" cmpd="sng">
                      <a:noFill/>
                      <a:prstDash val="solid"/>
                      <a:round/>
                      <a:headEnd type="none" w="sm" len="sm"/>
                      <a:tailEnd type="none" w="sm" len="sm"/>
                    </a:lnL>
                    <a:lnR w="9525" cap="flat" cmpd="sng">
                      <a:noFill/>
                      <a:prstDash val="solid"/>
                      <a:round/>
                      <a:headEnd type="none" w="sm" len="sm"/>
                      <a:tailEnd type="none" w="sm" len="sm"/>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617374660"/>
                  </a:ext>
                </a:extLst>
              </a:tr>
            </a:tbl>
          </a:graphicData>
        </a:graphic>
      </p:graphicFrame>
      <p:sp>
        <p:nvSpPr>
          <p:cNvPr id="5" name="Rectangle 4">
            <a:extLst>
              <a:ext uri="{FF2B5EF4-FFF2-40B4-BE49-F238E27FC236}">
                <a16:creationId xmlns:a16="http://schemas.microsoft.com/office/drawing/2014/main" xmlns="" id="{7D9EEBF9-979A-4044-8F81-D6560FA37346}"/>
              </a:ext>
            </a:extLst>
          </p:cNvPr>
          <p:cNvSpPr/>
          <p:nvPr/>
        </p:nvSpPr>
        <p:spPr>
          <a:xfrm>
            <a:off x="611076" y="1613136"/>
            <a:ext cx="2997697" cy="1015663"/>
          </a:xfrm>
          <a:prstGeom prst="rect">
            <a:avLst/>
          </a:prstGeom>
        </p:spPr>
        <p:txBody>
          <a:bodyPr wrap="square">
            <a:spAutoFit/>
          </a:bodyPr>
          <a:lstStyle/>
          <a:p>
            <a:r>
              <a:rPr lang="en-GB" sz="2000" b="1" dirty="0">
                <a:solidFill>
                  <a:schemeClr val="accent2"/>
                </a:solidFill>
                <a:cs typeface="Palanquin" panose="020B0004020203020204" pitchFamily="34" charset="77"/>
              </a:rPr>
              <a:t>Read the worksheet carefully and answer the questions.</a:t>
            </a:r>
          </a:p>
        </p:txBody>
      </p:sp>
      <p:pic>
        <p:nvPicPr>
          <p:cNvPr id="10" name="Picture 9">
            <a:extLst>
              <a:ext uri="{FF2B5EF4-FFF2-40B4-BE49-F238E27FC236}">
                <a16:creationId xmlns:a16="http://schemas.microsoft.com/office/drawing/2014/main" xmlns="" id="{F05300AC-E760-7243-88BA-4202CD587ADD}"/>
              </a:ext>
            </a:extLst>
          </p:cNvPr>
          <p:cNvPicPr>
            <a:picLocks noChangeAspect="1"/>
          </p:cNvPicPr>
          <p:nvPr/>
        </p:nvPicPr>
        <p:blipFill>
          <a:blip r:embed="rId3"/>
          <a:stretch>
            <a:fillRect/>
          </a:stretch>
        </p:blipFill>
        <p:spPr>
          <a:xfrm rot="1082995">
            <a:off x="5487209" y="887456"/>
            <a:ext cx="2978198" cy="2679700"/>
          </a:xfrm>
          <a:prstGeom prst="rect">
            <a:avLst/>
          </a:prstGeom>
          <a:ln>
            <a:noFill/>
          </a:ln>
          <a:effectLst>
            <a:outerShdw blurRad="292100" dist="139700" dir="2700000" algn="tl" rotWithShape="0">
              <a:srgbClr val="333333">
                <a:alpha val="65000"/>
              </a:srgbClr>
            </a:outerShdw>
          </a:effectLst>
        </p:spPr>
      </p:pic>
      <p:pic>
        <p:nvPicPr>
          <p:cNvPr id="8" name="Picture 7">
            <a:extLst>
              <a:ext uri="{FF2B5EF4-FFF2-40B4-BE49-F238E27FC236}">
                <a16:creationId xmlns:a16="http://schemas.microsoft.com/office/drawing/2014/main" xmlns="" id="{05BCE5B1-3A44-AE4F-A3B6-1C8ADF0BD20F}"/>
              </a:ext>
            </a:extLst>
          </p:cNvPr>
          <p:cNvPicPr>
            <a:picLocks noChangeAspect="1"/>
          </p:cNvPicPr>
          <p:nvPr/>
        </p:nvPicPr>
        <p:blipFill>
          <a:blip r:embed="rId4"/>
          <a:stretch>
            <a:fillRect/>
          </a:stretch>
        </p:blipFill>
        <p:spPr>
          <a:xfrm rot="20184490">
            <a:off x="4394794" y="1192572"/>
            <a:ext cx="2825878" cy="266992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720178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555027" y="804304"/>
            <a:ext cx="5143237" cy="4339196"/>
          </a:xfrm>
          <a:prstGeom prst="rect">
            <a:avLst/>
          </a:prstGeom>
        </p:spPr>
      </p:pic>
      <p:sp>
        <p:nvSpPr>
          <p:cNvPr id="3" name="Google Shape;70;p14">
            <a:extLst>
              <a:ext uri="{FF2B5EF4-FFF2-40B4-BE49-F238E27FC236}">
                <a16:creationId xmlns:a16="http://schemas.microsoft.com/office/drawing/2014/main" xmlns="" id="{1179160E-95B5-4006-821D-E5E6FFEF453D}"/>
              </a:ext>
            </a:extLst>
          </p:cNvPr>
          <p:cNvSpPr txBox="1">
            <a:spLocks/>
          </p:cNvSpPr>
          <p:nvPr/>
        </p:nvSpPr>
        <p:spPr>
          <a:xfrm>
            <a:off x="611187" y="-1"/>
            <a:ext cx="3781425" cy="738665"/>
          </a:xfrm>
          <a:prstGeom prst="rect">
            <a:avLst/>
          </a:prstGeom>
          <a:solidFill>
            <a:srgbClr val="E59AAA"/>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5" algn="ctr"/>
            <a:r>
              <a:rPr lang="en-GB" sz="1600" b="1" spc="300" dirty="0">
                <a:solidFill>
                  <a:schemeClr val="bg1"/>
                </a:solidFill>
                <a:latin typeface="+mn-lt"/>
              </a:rPr>
              <a:t>ANSWERS</a:t>
            </a:r>
          </a:p>
        </p:txBody>
      </p:sp>
      <p:sp>
        <p:nvSpPr>
          <p:cNvPr id="9" name="TextBox 8">
            <a:extLst>
              <a:ext uri="{FF2B5EF4-FFF2-40B4-BE49-F238E27FC236}">
                <a16:creationId xmlns:a16="http://schemas.microsoft.com/office/drawing/2014/main" xmlns="" id="{4C8EF2E4-286E-FC42-B4F2-8B93C413F1C8}"/>
              </a:ext>
            </a:extLst>
          </p:cNvPr>
          <p:cNvSpPr txBox="1"/>
          <p:nvPr/>
        </p:nvSpPr>
        <p:spPr>
          <a:xfrm>
            <a:off x="2262157" y="1839896"/>
            <a:ext cx="872836" cy="369332"/>
          </a:xfrm>
          <a:prstGeom prst="rect">
            <a:avLst/>
          </a:prstGeom>
          <a:noFill/>
        </p:spPr>
        <p:txBody>
          <a:bodyPr wrap="square" rtlCol="0">
            <a:spAutoFit/>
          </a:bodyPr>
          <a:lstStyle/>
          <a:p>
            <a:r>
              <a:rPr lang="en-GB" sz="1800" dirty="0">
                <a:solidFill>
                  <a:srgbClr val="FF0000"/>
                </a:solidFill>
              </a:rPr>
              <a:t>3V</a:t>
            </a:r>
          </a:p>
        </p:txBody>
      </p:sp>
      <p:sp>
        <p:nvSpPr>
          <p:cNvPr id="11" name="TextBox 10">
            <a:extLst>
              <a:ext uri="{FF2B5EF4-FFF2-40B4-BE49-F238E27FC236}">
                <a16:creationId xmlns:a16="http://schemas.microsoft.com/office/drawing/2014/main" xmlns="" id="{F03A7E50-892D-F441-B6DE-F2C67FEF258C}"/>
              </a:ext>
            </a:extLst>
          </p:cNvPr>
          <p:cNvSpPr txBox="1"/>
          <p:nvPr/>
        </p:nvSpPr>
        <p:spPr>
          <a:xfrm>
            <a:off x="2251824" y="2582853"/>
            <a:ext cx="872836" cy="369332"/>
          </a:xfrm>
          <a:prstGeom prst="rect">
            <a:avLst/>
          </a:prstGeom>
          <a:noFill/>
        </p:spPr>
        <p:txBody>
          <a:bodyPr wrap="square" rtlCol="0">
            <a:spAutoFit/>
          </a:bodyPr>
          <a:lstStyle/>
          <a:p>
            <a:r>
              <a:rPr lang="en-GB" sz="1800" dirty="0">
                <a:solidFill>
                  <a:srgbClr val="FF0000"/>
                </a:solidFill>
              </a:rPr>
              <a:t>3V</a:t>
            </a:r>
          </a:p>
        </p:txBody>
      </p:sp>
      <p:sp>
        <p:nvSpPr>
          <p:cNvPr id="12" name="TextBox 11">
            <a:extLst>
              <a:ext uri="{FF2B5EF4-FFF2-40B4-BE49-F238E27FC236}">
                <a16:creationId xmlns:a16="http://schemas.microsoft.com/office/drawing/2014/main" xmlns="" id="{A536C164-8749-514F-A252-446D4C09C030}"/>
              </a:ext>
            </a:extLst>
          </p:cNvPr>
          <p:cNvSpPr txBox="1"/>
          <p:nvPr/>
        </p:nvSpPr>
        <p:spPr>
          <a:xfrm>
            <a:off x="2186132" y="3135327"/>
            <a:ext cx="5169046" cy="738664"/>
          </a:xfrm>
          <a:prstGeom prst="rect">
            <a:avLst/>
          </a:prstGeom>
          <a:noFill/>
        </p:spPr>
        <p:txBody>
          <a:bodyPr wrap="square" rtlCol="0">
            <a:spAutoFit/>
          </a:bodyPr>
          <a:lstStyle/>
          <a:p>
            <a:r>
              <a:rPr lang="en-US" sz="1800" b="0" i="0" u="none" strike="noStrike" dirty="0">
                <a:solidFill>
                  <a:srgbClr val="FF0000"/>
                </a:solidFill>
                <a:effectLst/>
                <a:latin typeface="Arial" panose="020B0604020202020204" pitchFamily="34" charset="0"/>
              </a:rPr>
              <a:t>In parallel circuits, the battery provides the </a:t>
            </a:r>
            <a:r>
              <a:rPr lang="en-US" sz="1800" b="0" i="0" u="none" strike="noStrike" dirty="0" smtClean="0">
                <a:solidFill>
                  <a:srgbClr val="FF0000"/>
                </a:solidFill>
                <a:effectLst/>
                <a:latin typeface="Arial" panose="020B0604020202020204" pitchFamily="34" charset="0"/>
              </a:rPr>
              <a:t>same </a:t>
            </a:r>
          </a:p>
          <a:p>
            <a:endParaRPr lang="en-US" sz="600" dirty="0">
              <a:solidFill>
                <a:srgbClr val="FF0000"/>
              </a:solidFill>
              <a:latin typeface="Arial" panose="020B0604020202020204" pitchFamily="34" charset="0"/>
            </a:endParaRPr>
          </a:p>
          <a:p>
            <a:r>
              <a:rPr lang="en-US" sz="1800" b="0" i="0" u="none" strike="noStrike" dirty="0" smtClean="0">
                <a:solidFill>
                  <a:srgbClr val="FF0000"/>
                </a:solidFill>
                <a:effectLst/>
                <a:latin typeface="Arial" panose="020B0604020202020204" pitchFamily="34" charset="0"/>
              </a:rPr>
              <a:t>potential </a:t>
            </a:r>
            <a:r>
              <a:rPr lang="en-US" sz="1800" b="0" i="0" u="none" strike="noStrike" dirty="0">
                <a:solidFill>
                  <a:srgbClr val="FF0000"/>
                </a:solidFill>
                <a:effectLst/>
                <a:latin typeface="Arial" panose="020B0604020202020204" pitchFamily="34" charset="0"/>
              </a:rPr>
              <a:t>difference across each branch</a:t>
            </a:r>
            <a:endParaRPr lang="en-GB" sz="1800" dirty="0">
              <a:solidFill>
                <a:srgbClr val="FF0000"/>
              </a:solidFill>
            </a:endParaRPr>
          </a:p>
        </p:txBody>
      </p:sp>
      <p:sp>
        <p:nvSpPr>
          <p:cNvPr id="13" name="TextBox 12">
            <a:extLst>
              <a:ext uri="{FF2B5EF4-FFF2-40B4-BE49-F238E27FC236}">
                <a16:creationId xmlns:a16="http://schemas.microsoft.com/office/drawing/2014/main" xmlns="" id="{3CB13681-19F3-6448-A87A-C145D07B7BC0}"/>
              </a:ext>
            </a:extLst>
          </p:cNvPr>
          <p:cNvSpPr txBox="1"/>
          <p:nvPr/>
        </p:nvSpPr>
        <p:spPr>
          <a:xfrm>
            <a:off x="1456841" y="4406983"/>
            <a:ext cx="7643247" cy="769441"/>
          </a:xfrm>
          <a:prstGeom prst="rect">
            <a:avLst/>
          </a:prstGeom>
          <a:noFill/>
        </p:spPr>
        <p:txBody>
          <a:bodyPr wrap="square" rtlCol="0">
            <a:spAutoFit/>
          </a:bodyPr>
          <a:lstStyle/>
          <a:p>
            <a:r>
              <a:rPr lang="en-GB" sz="1800" dirty="0">
                <a:solidFill>
                  <a:srgbClr val="FF0000"/>
                </a:solidFill>
              </a:rPr>
              <a:t>The current in each bulb will be the same because the bulbs are identical.</a:t>
            </a:r>
          </a:p>
          <a:p>
            <a:endParaRPr lang="en-GB" sz="800" dirty="0" smtClean="0">
              <a:solidFill>
                <a:srgbClr val="FF0000"/>
              </a:solidFill>
            </a:endParaRPr>
          </a:p>
          <a:p>
            <a:r>
              <a:rPr lang="en-GB" sz="1800" dirty="0" smtClean="0">
                <a:solidFill>
                  <a:srgbClr val="FF0000"/>
                </a:solidFill>
              </a:rPr>
              <a:t>These </a:t>
            </a:r>
            <a:r>
              <a:rPr lang="en-GB" sz="1800" dirty="0">
                <a:solidFill>
                  <a:srgbClr val="FF0000"/>
                </a:solidFill>
              </a:rPr>
              <a:t>two currents added together make 2A, so each is</a:t>
            </a:r>
            <a:r>
              <a:rPr lang="en-GB" sz="1800" b="1" dirty="0">
                <a:solidFill>
                  <a:srgbClr val="FF0000"/>
                </a:solidFill>
              </a:rPr>
              <a:t> 1A</a:t>
            </a:r>
            <a:r>
              <a:rPr lang="en-GB" sz="1800" dirty="0">
                <a:solidFill>
                  <a:srgbClr val="FF0000"/>
                </a:solidFill>
              </a:rPr>
              <a:t>.</a:t>
            </a:r>
          </a:p>
        </p:txBody>
      </p:sp>
    </p:spTree>
    <p:extLst>
      <p:ext uri="{BB962C8B-B14F-4D97-AF65-F5344CB8AC3E}">
        <p14:creationId xmlns:p14="http://schemas.microsoft.com/office/powerpoint/2010/main" val="35690700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1570495" y="747844"/>
            <a:ext cx="4880569" cy="4395655"/>
          </a:xfrm>
          <a:prstGeom prst="rect">
            <a:avLst/>
          </a:prstGeom>
        </p:spPr>
      </p:pic>
      <p:sp>
        <p:nvSpPr>
          <p:cNvPr id="3" name="Google Shape;70;p14">
            <a:extLst>
              <a:ext uri="{FF2B5EF4-FFF2-40B4-BE49-F238E27FC236}">
                <a16:creationId xmlns:a16="http://schemas.microsoft.com/office/drawing/2014/main" xmlns="" id="{1179160E-95B5-4006-821D-E5E6FFEF453D}"/>
              </a:ext>
            </a:extLst>
          </p:cNvPr>
          <p:cNvSpPr txBox="1">
            <a:spLocks/>
          </p:cNvSpPr>
          <p:nvPr/>
        </p:nvSpPr>
        <p:spPr>
          <a:xfrm>
            <a:off x="611187" y="-1"/>
            <a:ext cx="3781425" cy="738665"/>
          </a:xfrm>
          <a:prstGeom prst="rect">
            <a:avLst/>
          </a:prstGeom>
          <a:solidFill>
            <a:srgbClr val="E59AAA"/>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5" algn="ctr"/>
            <a:r>
              <a:rPr lang="en-GB" sz="1600" b="1" spc="300" dirty="0">
                <a:solidFill>
                  <a:schemeClr val="bg1"/>
                </a:solidFill>
                <a:latin typeface="+mn-lt"/>
              </a:rPr>
              <a:t>ANSWERS</a:t>
            </a:r>
          </a:p>
        </p:txBody>
      </p:sp>
      <p:sp>
        <p:nvSpPr>
          <p:cNvPr id="5" name="TextBox 4">
            <a:extLst>
              <a:ext uri="{FF2B5EF4-FFF2-40B4-BE49-F238E27FC236}">
                <a16:creationId xmlns:a16="http://schemas.microsoft.com/office/drawing/2014/main" xmlns="" id="{158691CF-516C-3642-B6D8-06C95EBD7AFB}"/>
              </a:ext>
            </a:extLst>
          </p:cNvPr>
          <p:cNvSpPr txBox="1"/>
          <p:nvPr/>
        </p:nvSpPr>
        <p:spPr>
          <a:xfrm>
            <a:off x="4343451" y="4607103"/>
            <a:ext cx="872836" cy="461665"/>
          </a:xfrm>
          <a:prstGeom prst="rect">
            <a:avLst/>
          </a:prstGeom>
          <a:noFill/>
        </p:spPr>
        <p:txBody>
          <a:bodyPr wrap="square" rtlCol="0">
            <a:spAutoFit/>
          </a:bodyPr>
          <a:lstStyle/>
          <a:p>
            <a:r>
              <a:rPr lang="en-GB" sz="2400" dirty="0">
                <a:solidFill>
                  <a:srgbClr val="FF0000"/>
                </a:solidFill>
              </a:rPr>
              <a:t>x</a:t>
            </a:r>
          </a:p>
        </p:txBody>
      </p:sp>
      <p:sp>
        <p:nvSpPr>
          <p:cNvPr id="6" name="TextBox 5">
            <a:extLst>
              <a:ext uri="{FF2B5EF4-FFF2-40B4-BE49-F238E27FC236}">
                <a16:creationId xmlns:a16="http://schemas.microsoft.com/office/drawing/2014/main" xmlns="" id="{E6D580BC-2F31-B640-8245-D19B93E3B83E}"/>
              </a:ext>
            </a:extLst>
          </p:cNvPr>
          <p:cNvSpPr txBox="1"/>
          <p:nvPr/>
        </p:nvSpPr>
        <p:spPr>
          <a:xfrm>
            <a:off x="5956617" y="4162348"/>
            <a:ext cx="872836" cy="461665"/>
          </a:xfrm>
          <a:prstGeom prst="rect">
            <a:avLst/>
          </a:prstGeom>
          <a:noFill/>
        </p:spPr>
        <p:txBody>
          <a:bodyPr wrap="square" rtlCol="0">
            <a:spAutoFit/>
          </a:bodyPr>
          <a:lstStyle/>
          <a:p>
            <a:r>
              <a:rPr lang="en-GB" sz="2400" dirty="0">
                <a:solidFill>
                  <a:srgbClr val="FF0000"/>
                </a:solidFill>
              </a:rPr>
              <a:t>x</a:t>
            </a:r>
          </a:p>
        </p:txBody>
      </p:sp>
      <p:sp>
        <p:nvSpPr>
          <p:cNvPr id="7" name="TextBox 6">
            <a:extLst>
              <a:ext uri="{FF2B5EF4-FFF2-40B4-BE49-F238E27FC236}">
                <a16:creationId xmlns:a16="http://schemas.microsoft.com/office/drawing/2014/main" xmlns="" id="{3766A439-232D-454C-AFB6-68F829CDB051}"/>
              </a:ext>
            </a:extLst>
          </p:cNvPr>
          <p:cNvSpPr txBox="1"/>
          <p:nvPr/>
        </p:nvSpPr>
        <p:spPr>
          <a:xfrm>
            <a:off x="5956617" y="3721235"/>
            <a:ext cx="872836" cy="461665"/>
          </a:xfrm>
          <a:prstGeom prst="rect">
            <a:avLst/>
          </a:prstGeom>
          <a:noFill/>
        </p:spPr>
        <p:txBody>
          <a:bodyPr wrap="square" rtlCol="0">
            <a:spAutoFit/>
          </a:bodyPr>
          <a:lstStyle/>
          <a:p>
            <a:r>
              <a:rPr lang="en-GB" sz="2400" dirty="0">
                <a:solidFill>
                  <a:srgbClr val="FF0000"/>
                </a:solidFill>
              </a:rPr>
              <a:t>x</a:t>
            </a:r>
          </a:p>
        </p:txBody>
      </p:sp>
    </p:spTree>
    <p:extLst>
      <p:ext uri="{BB962C8B-B14F-4D97-AF65-F5344CB8AC3E}">
        <p14:creationId xmlns:p14="http://schemas.microsoft.com/office/powerpoint/2010/main" val="1373661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4D4F53"/>
        </a:solidFill>
        <a:effectLst/>
      </p:bgPr>
    </p:bg>
    <p:spTree>
      <p:nvGrpSpPr>
        <p:cNvPr id="1" name=""/>
        <p:cNvGrpSpPr/>
        <p:nvPr/>
      </p:nvGrpSpPr>
      <p:grpSpPr>
        <a:xfrm>
          <a:off x="0" y="0"/>
          <a:ext cx="0" cy="0"/>
          <a:chOff x="0" y="0"/>
          <a:chExt cx="0" cy="0"/>
        </a:xfrm>
      </p:grpSpPr>
      <p:sp>
        <p:nvSpPr>
          <p:cNvPr id="4" name="Rectangle 3"/>
          <p:cNvSpPr/>
          <p:nvPr/>
        </p:nvSpPr>
        <p:spPr>
          <a:xfrm>
            <a:off x="611188" y="1977609"/>
            <a:ext cx="3194458" cy="1015663"/>
          </a:xfrm>
          <a:prstGeom prst="rect">
            <a:avLst/>
          </a:prstGeom>
        </p:spPr>
        <p:txBody>
          <a:bodyPr wrap="square">
            <a:spAutoFit/>
          </a:bodyPr>
          <a:lstStyle/>
          <a:p>
            <a:pPr lvl="0">
              <a:buSzPts val="1600"/>
            </a:pPr>
            <a:r>
              <a:rPr lang="en-US" sz="2000" b="1" dirty="0">
                <a:solidFill>
                  <a:schemeClr val="accent1"/>
                </a:solidFill>
                <a:latin typeface="+mn-lt"/>
                <a:ea typeface="Futura Medium" charset="0"/>
                <a:cs typeface="Palanquin" panose="020B0004020203020204" pitchFamily="34" charset="77"/>
                <a:sym typeface="Merriweather"/>
              </a:rPr>
              <a:t>1.</a:t>
            </a:r>
          </a:p>
          <a:p>
            <a:pPr lvl="0">
              <a:buSzPts val="1600"/>
            </a:pPr>
            <a:r>
              <a:rPr lang="en-US" sz="2000" dirty="0">
                <a:solidFill>
                  <a:schemeClr val="tx2"/>
                </a:solidFill>
                <a:cs typeface="Palanquin" panose="020B0004020203020204" pitchFamily="34" charset="77"/>
                <a:sym typeface="Merriweather"/>
              </a:rPr>
              <a:t>Know what a parallel circuit is</a:t>
            </a:r>
          </a:p>
        </p:txBody>
      </p:sp>
      <p:sp>
        <p:nvSpPr>
          <p:cNvPr id="5" name="Google Shape;70;p14"/>
          <p:cNvSpPr txBox="1">
            <a:spLocks/>
          </p:cNvSpPr>
          <p:nvPr/>
        </p:nvSpPr>
        <p:spPr>
          <a:xfrm>
            <a:off x="611188" y="5166"/>
            <a:ext cx="3781425" cy="592138"/>
          </a:xfrm>
          <a:prstGeom prst="rect">
            <a:avLst/>
          </a:prstGeom>
          <a:solidFill>
            <a:schemeClr val="bg2"/>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800" b="1" spc="300" dirty="0">
                <a:solidFill>
                  <a:srgbClr val="4D4F53"/>
                </a:solidFill>
                <a:latin typeface="+mn-lt"/>
              </a:rPr>
              <a:t>LEARNING OBJECTIVES</a:t>
            </a:r>
            <a:endParaRPr lang="en-GB" sz="1800" b="1" spc="300" dirty="0">
              <a:solidFill>
                <a:srgbClr val="4D4F53"/>
              </a:solidFill>
              <a:latin typeface="+mn-lt"/>
              <a:ea typeface="Futura Medium" charset="0"/>
              <a:cs typeface="Futura Medium" charset="0"/>
            </a:endParaRPr>
          </a:p>
        </p:txBody>
      </p:sp>
      <p:sp>
        <p:nvSpPr>
          <p:cNvPr id="6" name="Rectangle 1">
            <a:extLst>
              <a:ext uri="{FF2B5EF4-FFF2-40B4-BE49-F238E27FC236}">
                <a16:creationId xmlns:a16="http://schemas.microsoft.com/office/drawing/2014/main" xmlns="" id="{45772849-EE32-AC40-9EDB-F5ABE916B746}"/>
              </a:ext>
            </a:extLst>
          </p:cNvPr>
          <p:cNvSpPr/>
          <p:nvPr/>
        </p:nvSpPr>
        <p:spPr>
          <a:xfrm>
            <a:off x="4751388" y="1977609"/>
            <a:ext cx="3190829" cy="1015663"/>
          </a:xfrm>
          <a:prstGeom prst="rect">
            <a:avLst/>
          </a:prstGeom>
        </p:spPr>
        <p:txBody>
          <a:bodyPr wrap="square">
            <a:spAutoFit/>
          </a:bodyPr>
          <a:lstStyle/>
          <a:p>
            <a:pPr>
              <a:buSzPts val="1600"/>
            </a:pPr>
            <a:r>
              <a:rPr lang="en-US" sz="2000" b="1" dirty="0">
                <a:solidFill>
                  <a:schemeClr val="accent2"/>
                </a:solidFill>
                <a:latin typeface="+mn-lt"/>
                <a:ea typeface="Futura Medium" charset="0"/>
                <a:cs typeface="Palanquin" panose="020B0004020203020204" pitchFamily="34" charset="77"/>
                <a:sym typeface="Merriweather"/>
              </a:rPr>
              <a:t>2.</a:t>
            </a:r>
            <a:endParaRPr lang="en-US" sz="2000" dirty="0">
              <a:solidFill>
                <a:schemeClr val="accent2"/>
              </a:solidFill>
              <a:latin typeface="+mn-lt"/>
              <a:ea typeface="Futura Medium" charset="0"/>
              <a:cs typeface="Palanquin" panose="020B0004020203020204" pitchFamily="34" charset="77"/>
              <a:sym typeface="Merriweather"/>
            </a:endParaRPr>
          </a:p>
          <a:p>
            <a:pPr lvl="0">
              <a:buSzPts val="1600"/>
            </a:pPr>
            <a:r>
              <a:rPr lang="en-US" sz="2000" dirty="0">
                <a:solidFill>
                  <a:schemeClr val="tx2"/>
                </a:solidFill>
                <a:cs typeface="Palanquin" panose="020B0004020203020204" pitchFamily="34" charset="77"/>
                <a:sym typeface="Merriweather"/>
              </a:rPr>
              <a:t>Know what happens when we have multiple loops</a:t>
            </a:r>
            <a:endParaRPr lang="en-GB" sz="2000" dirty="0">
              <a:solidFill>
                <a:schemeClr val="tx2"/>
              </a:solidFill>
              <a:cs typeface="Palanquin" panose="020B0004020203020204" pitchFamily="34" charset="77"/>
              <a:sym typeface="Merriweather"/>
            </a:endParaRPr>
          </a:p>
        </p:txBody>
      </p:sp>
    </p:spTree>
    <p:extLst>
      <p:ext uri="{BB962C8B-B14F-4D97-AF65-F5344CB8AC3E}">
        <p14:creationId xmlns:p14="http://schemas.microsoft.com/office/powerpoint/2010/main" val="4086387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8BA49AC6-FA61-1D45-A96D-0F89D5C82E0E}"/>
              </a:ext>
            </a:extLst>
          </p:cNvPr>
          <p:cNvSpPr/>
          <p:nvPr/>
        </p:nvSpPr>
        <p:spPr>
          <a:xfrm>
            <a:off x="3543877" y="1165259"/>
            <a:ext cx="5215659" cy="33963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5341" y="895312"/>
            <a:ext cx="3549218" cy="2585323"/>
          </a:xfrm>
          <a:prstGeom prst="rect">
            <a:avLst/>
          </a:prstGeom>
        </p:spPr>
        <p:txBody>
          <a:bodyPr wrap="square">
            <a:spAutoFit/>
          </a:bodyPr>
          <a:lstStyle/>
          <a:p>
            <a:pPr>
              <a:buClr>
                <a:srgbClr val="0098DB"/>
              </a:buClr>
              <a:buSzPct val="120000"/>
            </a:pPr>
            <a:r>
              <a:rPr lang="en-GB" sz="1800" dirty="0">
                <a:solidFill>
                  <a:srgbClr val="4D4F53"/>
                </a:solidFill>
                <a:latin typeface="+mn-lt"/>
              </a:rPr>
              <a:t>Tom makes circuit 1.</a:t>
            </a:r>
          </a:p>
          <a:p>
            <a:pPr>
              <a:buClr>
                <a:srgbClr val="0098DB"/>
              </a:buClr>
              <a:buSzPct val="120000"/>
            </a:pPr>
            <a:endParaRPr lang="en-GB" sz="1800" dirty="0">
              <a:solidFill>
                <a:srgbClr val="4D4F53"/>
              </a:solidFill>
              <a:latin typeface="+mn-lt"/>
            </a:endParaRPr>
          </a:p>
          <a:p>
            <a:pPr>
              <a:buClr>
                <a:srgbClr val="0098DB"/>
              </a:buClr>
              <a:buSzPct val="120000"/>
            </a:pPr>
            <a:r>
              <a:rPr lang="en-GB" sz="1800" dirty="0">
                <a:solidFill>
                  <a:srgbClr val="4D4F53"/>
                </a:solidFill>
                <a:latin typeface="+mn-lt"/>
              </a:rPr>
              <a:t>He measures the current through the battery. </a:t>
            </a:r>
          </a:p>
          <a:p>
            <a:pPr>
              <a:buClr>
                <a:srgbClr val="0098DB"/>
              </a:buClr>
              <a:buSzPct val="120000"/>
            </a:pPr>
            <a:endParaRPr lang="en-GB" sz="1800" dirty="0">
              <a:solidFill>
                <a:srgbClr val="4D4F53"/>
              </a:solidFill>
              <a:latin typeface="+mn-lt"/>
            </a:endParaRPr>
          </a:p>
          <a:p>
            <a:pPr>
              <a:buClr>
                <a:srgbClr val="0098DB"/>
              </a:buClr>
              <a:buSzPct val="120000"/>
            </a:pPr>
            <a:r>
              <a:rPr lang="en-GB" sz="1800" dirty="0">
                <a:solidFill>
                  <a:srgbClr val="4D4F53"/>
                </a:solidFill>
                <a:latin typeface="+mn-lt"/>
              </a:rPr>
              <a:t>Tom adds a bulb to his circuit.</a:t>
            </a:r>
          </a:p>
          <a:p>
            <a:pPr>
              <a:buClr>
                <a:srgbClr val="0098DB"/>
              </a:buClr>
              <a:buSzPct val="120000"/>
            </a:pPr>
            <a:endParaRPr lang="en-GB" sz="1800" dirty="0">
              <a:solidFill>
                <a:srgbClr val="4D4F53"/>
              </a:solidFill>
              <a:latin typeface="+mn-lt"/>
            </a:endParaRPr>
          </a:p>
          <a:p>
            <a:pPr>
              <a:buClr>
                <a:srgbClr val="0098DB"/>
              </a:buClr>
              <a:buSzPct val="120000"/>
            </a:pPr>
            <a:r>
              <a:rPr lang="en-GB" sz="1800" dirty="0">
                <a:solidFill>
                  <a:srgbClr val="4D4F53"/>
                </a:solidFill>
                <a:latin typeface="+mn-lt"/>
              </a:rPr>
              <a:t>He puts the bulb in a new branch.</a:t>
            </a:r>
            <a:endParaRPr lang="en-GB" sz="1800" dirty="0">
              <a:solidFill>
                <a:srgbClr val="4D4F53"/>
              </a:solidFill>
              <a:cs typeface="Palanquin" panose="020B0004020203020204" pitchFamily="34" charset="77"/>
            </a:endParaRPr>
          </a:p>
        </p:txBody>
      </p:sp>
      <p:sp>
        <p:nvSpPr>
          <p:cNvPr id="2" name="Rectangle 1">
            <a:extLst>
              <a:ext uri="{FF2B5EF4-FFF2-40B4-BE49-F238E27FC236}">
                <a16:creationId xmlns:a16="http://schemas.microsoft.com/office/drawing/2014/main" xmlns="" id="{5508AA43-442C-405C-99B4-AC591C15BD4D}"/>
              </a:ext>
            </a:extLst>
          </p:cNvPr>
          <p:cNvSpPr/>
          <p:nvPr/>
        </p:nvSpPr>
        <p:spPr>
          <a:xfrm>
            <a:off x="-5341" y="3636947"/>
            <a:ext cx="3316812" cy="1477328"/>
          </a:xfrm>
          <a:prstGeom prst="rect">
            <a:avLst/>
          </a:prstGeom>
        </p:spPr>
        <p:txBody>
          <a:bodyPr wrap="square">
            <a:spAutoFit/>
          </a:bodyPr>
          <a:lstStyle/>
          <a:p>
            <a:r>
              <a:rPr lang="en-GB" sz="1800" b="1" dirty="0">
                <a:solidFill>
                  <a:srgbClr val="0098DB"/>
                </a:solidFill>
                <a:cs typeface="Palanquin" panose="020B0004020203020204" pitchFamily="34" charset="77"/>
              </a:rPr>
              <a:t>Is the current through the battery now less than, equal to or greater than 0.3A?</a:t>
            </a:r>
          </a:p>
          <a:p>
            <a:endParaRPr lang="en-GB" sz="1800" b="1" dirty="0" smtClean="0">
              <a:solidFill>
                <a:srgbClr val="0098DB"/>
              </a:solidFill>
              <a:latin typeface="Arial" panose="020B0604020202020204" pitchFamily="34" charset="0"/>
            </a:endParaRPr>
          </a:p>
          <a:p>
            <a:r>
              <a:rPr lang="en-GB" sz="1800" b="1" dirty="0" smtClean="0">
                <a:solidFill>
                  <a:srgbClr val="0098DB"/>
                </a:solidFill>
                <a:latin typeface="Arial" panose="020B0604020202020204" pitchFamily="34" charset="0"/>
              </a:rPr>
              <a:t>Why</a:t>
            </a:r>
            <a:r>
              <a:rPr lang="en-GB" sz="1800" b="1" dirty="0">
                <a:solidFill>
                  <a:srgbClr val="0098DB"/>
                </a:solidFill>
                <a:latin typeface="Arial" panose="020B0604020202020204" pitchFamily="34" charset="0"/>
              </a:rPr>
              <a:t>?</a:t>
            </a:r>
            <a:endParaRPr lang="en-US" sz="1800" dirty="0">
              <a:latin typeface="Arial" panose="020B0604020202020204" pitchFamily="34" charset="0"/>
            </a:endParaRPr>
          </a:p>
        </p:txBody>
      </p:sp>
      <p:sp>
        <p:nvSpPr>
          <p:cNvPr id="10" name="Google Shape;70;p14">
            <a:extLst>
              <a:ext uri="{FF2B5EF4-FFF2-40B4-BE49-F238E27FC236}">
                <a16:creationId xmlns:a16="http://schemas.microsoft.com/office/drawing/2014/main" xmlns="" id="{CD754CBE-ED75-D140-B029-2D348097B4B6}"/>
              </a:ext>
            </a:extLst>
          </p:cNvPr>
          <p:cNvSpPr txBox="1">
            <a:spLocks/>
          </p:cNvSpPr>
          <p:nvPr/>
        </p:nvSpPr>
        <p:spPr>
          <a:xfrm>
            <a:off x="595618" y="5166"/>
            <a:ext cx="3781425" cy="595873"/>
          </a:xfrm>
          <a:prstGeom prst="rect">
            <a:avLst/>
          </a:prstGeom>
          <a:solidFill>
            <a:srgbClr val="0098DB"/>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5" algn="ctr"/>
            <a:r>
              <a:rPr lang="en-GB" sz="1800" b="1" spc="300" dirty="0">
                <a:solidFill>
                  <a:srgbClr val="DBE2EA"/>
                </a:solidFill>
                <a:latin typeface="+mn-lt"/>
              </a:rPr>
              <a:t>PLENARY</a:t>
            </a:r>
          </a:p>
        </p:txBody>
      </p:sp>
      <p:graphicFrame>
        <p:nvGraphicFramePr>
          <p:cNvPr id="11" name="Tabla 4">
            <a:extLst>
              <a:ext uri="{FF2B5EF4-FFF2-40B4-BE49-F238E27FC236}">
                <a16:creationId xmlns:a16="http://schemas.microsoft.com/office/drawing/2014/main" xmlns="" id="{1A15BF49-4390-3B4B-BB2C-149F10D13162}"/>
              </a:ext>
            </a:extLst>
          </p:cNvPr>
          <p:cNvGraphicFramePr>
            <a:graphicFrameLocks noGrp="1"/>
          </p:cNvGraphicFramePr>
          <p:nvPr>
            <p:extLst>
              <p:ext uri="{D42A27DB-BD31-4B8C-83A1-F6EECF244321}">
                <p14:modId xmlns:p14="http://schemas.microsoft.com/office/powerpoint/2010/main" val="2575731085"/>
              </p:ext>
            </p:extLst>
          </p:nvPr>
        </p:nvGraphicFramePr>
        <p:xfrm>
          <a:off x="3543877" y="261991"/>
          <a:ext cx="828000" cy="335280"/>
        </p:xfrm>
        <a:graphic>
          <a:graphicData uri="http://schemas.openxmlformats.org/drawingml/2006/table">
            <a:tbl>
              <a:tblPr firstRow="1" bandRow="1">
                <a:tableStyleId>{9B3C75C9-2E1C-4F95-B1AA-29FD2649E573}</a:tableStyleId>
              </a:tblPr>
              <a:tblGrid>
                <a:gridCol w="828000">
                  <a:extLst>
                    <a:ext uri="{9D8B030D-6E8A-4147-A177-3AD203B41FA5}">
                      <a16:colId xmlns:a16="http://schemas.microsoft.com/office/drawing/2014/main" xmlns="" val="20000"/>
                    </a:ext>
                  </a:extLst>
                </a:gridCol>
              </a:tblGrid>
              <a:tr h="324000">
                <a:tc>
                  <a:txBody>
                    <a:bodyPr/>
                    <a:lstStyle/>
                    <a:p>
                      <a:pPr marL="0" lvl="0" indent="0" algn="r" rtl="0">
                        <a:lnSpc>
                          <a:spcPct val="100000"/>
                        </a:lnSpc>
                        <a:spcBef>
                          <a:spcPts val="0"/>
                        </a:spcBef>
                        <a:spcAft>
                          <a:spcPts val="0"/>
                        </a:spcAft>
                        <a:buNone/>
                      </a:pPr>
                      <a:r>
                        <a:rPr lang="en-GB" sz="1600" b="1" spc="-80" dirty="0">
                          <a:solidFill>
                            <a:srgbClr val="DBE2EA"/>
                          </a:solidFill>
                          <a:latin typeface="+mn-lt"/>
                          <a:ea typeface="Palanquin" charset="0"/>
                          <a:cs typeface="Palanquin" charset="0"/>
                          <a:sym typeface="Merriweather"/>
                        </a:rPr>
                        <a:t>5 </a:t>
                      </a:r>
                      <a:r>
                        <a:rPr lang="en-GB" sz="1600" b="1" spc="0" dirty="0">
                          <a:solidFill>
                            <a:srgbClr val="DBE2EA"/>
                          </a:solidFill>
                          <a:latin typeface="+mn-lt"/>
                          <a:ea typeface="Palanquin" charset="0"/>
                          <a:cs typeface="Palanquin" charset="0"/>
                          <a:sym typeface="Merriweather"/>
                        </a:rPr>
                        <a:t>mins</a:t>
                      </a:r>
                    </a:p>
                  </a:txBody>
                  <a:tcPr anchor="ctr">
                    <a:lnL w="9525" cap="flat" cmpd="sng">
                      <a:noFill/>
                      <a:prstDash val="solid"/>
                      <a:round/>
                      <a:headEnd type="none" w="sm" len="sm"/>
                      <a:tailEnd type="none" w="sm" len="sm"/>
                    </a:lnL>
                    <a:lnR w="9525" cap="flat" cmpd="sng">
                      <a:noFill/>
                      <a:prstDash val="solid"/>
                      <a:round/>
                      <a:headEnd type="none" w="sm" len="sm"/>
                      <a:tailEnd type="none" w="sm" len="sm"/>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617374660"/>
                  </a:ext>
                </a:extLst>
              </a:tr>
            </a:tbl>
          </a:graphicData>
        </a:graphic>
      </p:graphicFrame>
      <p:pic>
        <p:nvPicPr>
          <p:cNvPr id="6" name="Picture 5">
            <a:extLst>
              <a:ext uri="{FF2B5EF4-FFF2-40B4-BE49-F238E27FC236}">
                <a16:creationId xmlns:a16="http://schemas.microsoft.com/office/drawing/2014/main" xmlns="" id="{7F640E20-0CB5-6047-B04F-DDAC551992E3}"/>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16614" y="1165259"/>
            <a:ext cx="5076494" cy="3252235"/>
          </a:xfrm>
          <a:prstGeom prst="rect">
            <a:avLst/>
          </a:prstGeom>
          <a:noFill/>
        </p:spPr>
      </p:pic>
    </p:spTree>
    <p:extLst>
      <p:ext uri="{BB962C8B-B14F-4D97-AF65-F5344CB8AC3E}">
        <p14:creationId xmlns:p14="http://schemas.microsoft.com/office/powerpoint/2010/main" val="4124476477"/>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18" name="Google Shape;70;p14"/>
          <p:cNvSpPr txBox="1">
            <a:spLocks/>
          </p:cNvSpPr>
          <p:nvPr/>
        </p:nvSpPr>
        <p:spPr>
          <a:xfrm>
            <a:off x="611188" y="1"/>
            <a:ext cx="3781425" cy="592138"/>
          </a:xfrm>
          <a:prstGeom prst="rect">
            <a:avLst/>
          </a:prstGeom>
          <a:solidFill>
            <a:schemeClr val="bg2"/>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600" b="1" spc="300" dirty="0">
                <a:solidFill>
                  <a:schemeClr val="tx2"/>
                </a:solidFill>
                <a:latin typeface="+mn-lt"/>
                <a:ea typeface="Futura Medium" charset="0"/>
                <a:cs typeface="Futura Medium" charset="0"/>
              </a:rPr>
              <a:t>NEED TO KNOW</a:t>
            </a:r>
          </a:p>
        </p:txBody>
      </p:sp>
      <p:graphicFrame>
        <p:nvGraphicFramePr>
          <p:cNvPr id="8" name="Table 7">
            <a:extLst>
              <a:ext uri="{FF2B5EF4-FFF2-40B4-BE49-F238E27FC236}">
                <a16:creationId xmlns:a16="http://schemas.microsoft.com/office/drawing/2014/main" xmlns="" id="{3B1F7AD0-9ED9-954A-89F9-606C2D32FF30}"/>
              </a:ext>
            </a:extLst>
          </p:cNvPr>
          <p:cNvGraphicFramePr>
            <a:graphicFrameLocks noGrp="1"/>
          </p:cNvGraphicFramePr>
          <p:nvPr>
            <p:extLst>
              <p:ext uri="{D42A27DB-BD31-4B8C-83A1-F6EECF244321}">
                <p14:modId xmlns:p14="http://schemas.microsoft.com/office/powerpoint/2010/main" val="3074994086"/>
              </p:ext>
            </p:extLst>
          </p:nvPr>
        </p:nvGraphicFramePr>
        <p:xfrm>
          <a:off x="1106831" y="1400405"/>
          <a:ext cx="7182402" cy="3992880"/>
        </p:xfrm>
        <a:graphic>
          <a:graphicData uri="http://schemas.openxmlformats.org/drawingml/2006/table">
            <a:tbl>
              <a:tblPr firstRow="1" bandRow="1">
                <a:tableStyleId>{9B3C75C9-2E1C-4F95-B1AA-29FD2649E573}</a:tableStyleId>
              </a:tblPr>
              <a:tblGrid>
                <a:gridCol w="2394134">
                  <a:extLst>
                    <a:ext uri="{9D8B030D-6E8A-4147-A177-3AD203B41FA5}">
                      <a16:colId xmlns:a16="http://schemas.microsoft.com/office/drawing/2014/main" xmlns="" val="2414770356"/>
                    </a:ext>
                  </a:extLst>
                </a:gridCol>
                <a:gridCol w="2394134">
                  <a:extLst>
                    <a:ext uri="{9D8B030D-6E8A-4147-A177-3AD203B41FA5}">
                      <a16:colId xmlns:a16="http://schemas.microsoft.com/office/drawing/2014/main" xmlns="" val="3826872571"/>
                    </a:ext>
                  </a:extLst>
                </a:gridCol>
                <a:gridCol w="2394134">
                  <a:extLst>
                    <a:ext uri="{9D8B030D-6E8A-4147-A177-3AD203B41FA5}">
                      <a16:colId xmlns:a16="http://schemas.microsoft.com/office/drawing/2014/main" xmlns="" val="3713875131"/>
                    </a:ext>
                  </a:extLst>
                </a:gridCol>
              </a:tblGrid>
              <a:tr h="507908">
                <a:tc>
                  <a:txBody>
                    <a:bodyPr/>
                    <a:lstStyle/>
                    <a:p>
                      <a:pPr marL="0" indent="0">
                        <a:buFont typeface="Arial" panose="020B0604020202020204" pitchFamily="34" charset="0"/>
                        <a:buNone/>
                      </a:pPr>
                      <a:r>
                        <a:rPr lang="en-US" sz="1500" b="1" dirty="0">
                          <a:solidFill>
                            <a:srgbClr val="4D4F53"/>
                          </a:solidFill>
                        </a:rPr>
                        <a:t>You will need </a:t>
                      </a:r>
                    </a:p>
                    <a:p>
                      <a:pPr marL="0" indent="0">
                        <a:buFont typeface="Arial" panose="020B0604020202020204" pitchFamily="34" charset="0"/>
                        <a:buNone/>
                      </a:pPr>
                      <a:r>
                        <a:rPr lang="en-US" sz="1500" dirty="0">
                          <a:solidFill>
                            <a:srgbClr val="4D4F53"/>
                          </a:solidFill>
                        </a:rPr>
                        <a:t>—</a:t>
                      </a:r>
                      <a:endParaRPr lang="en-GB" sz="1500" dirty="0"/>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marL="0" indent="0">
                        <a:buFont typeface="Arial" panose="020B0604020202020204" pitchFamily="34" charset="0"/>
                        <a:buNone/>
                      </a:pPr>
                      <a:r>
                        <a:rPr lang="en-US" sz="1500" b="1" dirty="0">
                          <a:solidFill>
                            <a:srgbClr val="4D4F53"/>
                          </a:solidFill>
                        </a:rPr>
                        <a:t>Your students will need</a:t>
                      </a:r>
                    </a:p>
                    <a:p>
                      <a:pPr marL="0" indent="0">
                        <a:buFont typeface="Arial" panose="020B0604020202020204" pitchFamily="34" charset="0"/>
                        <a:buNone/>
                      </a:pPr>
                      <a:r>
                        <a:rPr lang="en-US" sz="1500" dirty="0">
                          <a:solidFill>
                            <a:srgbClr val="4D4F53"/>
                          </a:solidFill>
                        </a:rPr>
                        <a:t>— </a:t>
                      </a:r>
                      <a:endParaRPr lang="en-GB" sz="1500" dirty="0"/>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marL="0" indent="0">
                        <a:buFont typeface="Arial" panose="020B0604020202020204" pitchFamily="34" charset="0"/>
                        <a:buNone/>
                      </a:pPr>
                      <a:r>
                        <a:rPr lang="en-US" sz="1500" b="1" dirty="0">
                          <a:solidFill>
                            <a:srgbClr val="4D4F53"/>
                          </a:solidFill>
                        </a:rPr>
                        <a:t>Additional information</a:t>
                      </a:r>
                    </a:p>
                    <a:p>
                      <a:pPr marL="0" indent="0">
                        <a:buFont typeface="Arial" panose="020B0604020202020204" pitchFamily="34" charset="0"/>
                        <a:buNone/>
                      </a:pPr>
                      <a:r>
                        <a:rPr lang="en-US" sz="1500" dirty="0">
                          <a:solidFill>
                            <a:srgbClr val="4D4F53"/>
                          </a:solidFill>
                        </a:rPr>
                        <a:t>—</a:t>
                      </a:r>
                      <a:endParaRPr lang="en-GB" sz="1500" dirty="0"/>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xmlns="" val="2966439581"/>
                  </a:ext>
                </a:extLst>
              </a:tr>
              <a:tr h="1926290">
                <a:tc>
                  <a:txBody>
                    <a:bodyPr/>
                    <a:lstStyle/>
                    <a:p>
                      <a:pPr marL="285750" marR="0" lvl="0" indent="-285750" algn="l" defTabSz="914400" rtl="0" eaLnBrk="1" fontAlgn="auto" latinLnBrk="0" hangingPunct="1">
                        <a:lnSpc>
                          <a:spcPct val="100000"/>
                        </a:lnSpc>
                        <a:spcBef>
                          <a:spcPts val="0"/>
                        </a:spcBef>
                        <a:spcAft>
                          <a:spcPts val="0"/>
                        </a:spcAft>
                        <a:buClr>
                          <a:srgbClr val="4D4F53"/>
                        </a:buClr>
                        <a:buSzTx/>
                        <a:buFont typeface="Arial" panose="020B0604020202020204" pitchFamily="34" charset="0"/>
                        <a:buChar char="•"/>
                        <a:tabLst/>
                        <a:defRPr/>
                      </a:pPr>
                      <a:r>
                        <a:rPr lang="en-US" sz="1500" dirty="0">
                          <a:solidFill>
                            <a:srgbClr val="4D4F53"/>
                          </a:solidFill>
                        </a:rPr>
                        <a:t>This presentation </a:t>
                      </a:r>
                    </a:p>
                    <a:p>
                      <a:pPr marL="285750" marR="0" lvl="0" indent="-285750" algn="l" defTabSz="914400" rtl="0" eaLnBrk="1" fontAlgn="auto" latinLnBrk="0" hangingPunct="1">
                        <a:lnSpc>
                          <a:spcPct val="100000"/>
                        </a:lnSpc>
                        <a:spcBef>
                          <a:spcPts val="0"/>
                        </a:spcBef>
                        <a:spcAft>
                          <a:spcPts val="0"/>
                        </a:spcAft>
                        <a:buClr>
                          <a:srgbClr val="4D4F53"/>
                        </a:buClr>
                        <a:buSzTx/>
                        <a:buFont typeface="Arial" panose="020B0604020202020204" pitchFamily="34" charset="0"/>
                        <a:buChar char="•"/>
                        <a:tabLst/>
                        <a:defRPr/>
                      </a:pPr>
                      <a:endParaRPr lang="en-US" sz="1500" dirty="0">
                        <a:solidFill>
                          <a:srgbClr val="4D4F53"/>
                        </a:solidFill>
                      </a:endParaRPr>
                    </a:p>
                    <a:p>
                      <a:pPr marL="285750" marR="0" lvl="0" indent="-285750" algn="l" defTabSz="914400" rtl="0" eaLnBrk="1" fontAlgn="auto" latinLnBrk="0" hangingPunct="1">
                        <a:lnSpc>
                          <a:spcPct val="100000"/>
                        </a:lnSpc>
                        <a:spcBef>
                          <a:spcPts val="0"/>
                        </a:spcBef>
                        <a:spcAft>
                          <a:spcPts val="0"/>
                        </a:spcAft>
                        <a:buClr>
                          <a:srgbClr val="4D4F53"/>
                        </a:buClr>
                        <a:buSzTx/>
                        <a:buFont typeface="Arial" panose="020B0604020202020204" pitchFamily="34" charset="0"/>
                        <a:buChar char="•"/>
                        <a:tabLst/>
                        <a:defRPr/>
                      </a:pPr>
                      <a:r>
                        <a:rPr lang="en-US" sz="1500" dirty="0">
                          <a:solidFill>
                            <a:srgbClr val="4D4F53"/>
                          </a:solidFill>
                        </a:rPr>
                        <a:t>DEMO: </a:t>
                      </a:r>
                      <a:r>
                        <a:rPr lang="en-GB" sz="1400" b="0" i="0" u="none" strike="noStrike" cap="none" dirty="0">
                          <a:solidFill>
                            <a:srgbClr val="000000"/>
                          </a:solidFill>
                          <a:effectLst/>
                          <a:latin typeface="Arial"/>
                          <a:ea typeface="Arial"/>
                          <a:cs typeface="Arial"/>
                          <a:sym typeface="Arial"/>
                        </a:rPr>
                        <a:t>Building a parallel circuit</a:t>
                      </a:r>
                      <a:r>
                        <a:rPr lang="en-US" sz="1500" dirty="0">
                          <a:solidFill>
                            <a:srgbClr val="4D4F53"/>
                          </a:solidFill>
                        </a:rPr>
                        <a:t> A battery, 2 bulbs, 4 wires</a:t>
                      </a:r>
                    </a:p>
                    <a:p>
                      <a:pPr marL="0" marR="0" lvl="0" indent="0" algn="l" defTabSz="914400" rtl="0" eaLnBrk="1" fontAlgn="auto" latinLnBrk="0" hangingPunct="1">
                        <a:lnSpc>
                          <a:spcPct val="100000"/>
                        </a:lnSpc>
                        <a:spcBef>
                          <a:spcPts val="0"/>
                        </a:spcBef>
                        <a:spcAft>
                          <a:spcPts val="0"/>
                        </a:spcAft>
                        <a:buClr>
                          <a:srgbClr val="4D4F53"/>
                        </a:buClr>
                        <a:buSzTx/>
                        <a:buFont typeface="Arial" panose="020B0604020202020204" pitchFamily="34" charset="0"/>
                        <a:buNone/>
                        <a:tabLst/>
                        <a:defRPr/>
                      </a:pPr>
                      <a:r>
                        <a:rPr lang="en-US" sz="1400" i="1" dirty="0">
                          <a:solidFill>
                            <a:srgbClr val="4D4F53"/>
                          </a:solidFill>
                        </a:rPr>
                        <a:t>(NB check that the brightness of the bulb does not change when adding a bulb in parallel, as per the notes on slide 9)</a:t>
                      </a:r>
                    </a:p>
                    <a:p>
                      <a:pPr marL="285750" marR="0" lvl="0" indent="-285750" algn="l" defTabSz="914400" rtl="0" eaLnBrk="1" fontAlgn="auto" latinLnBrk="0" hangingPunct="1">
                        <a:lnSpc>
                          <a:spcPct val="100000"/>
                        </a:lnSpc>
                        <a:spcBef>
                          <a:spcPts val="0"/>
                        </a:spcBef>
                        <a:spcAft>
                          <a:spcPts val="0"/>
                        </a:spcAft>
                        <a:buClr>
                          <a:srgbClr val="4D4F53"/>
                        </a:buClr>
                        <a:buSzTx/>
                        <a:buFont typeface="Arial" panose="020B0604020202020204" pitchFamily="34" charset="0"/>
                        <a:buChar char="•"/>
                        <a:tabLst/>
                        <a:defRPr/>
                      </a:pPr>
                      <a:r>
                        <a:rPr lang="en-US" sz="1500" dirty="0" err="1">
                          <a:solidFill>
                            <a:srgbClr val="4D4F53"/>
                          </a:solidFill>
                        </a:rPr>
                        <a:t>Visualiser</a:t>
                      </a:r>
                      <a:r>
                        <a:rPr lang="en-US" sz="1500" dirty="0">
                          <a:solidFill>
                            <a:srgbClr val="4D4F53"/>
                          </a:solidFill>
                        </a:rPr>
                        <a:t> (optional but helpful) OR </a:t>
                      </a:r>
                      <a:r>
                        <a:rPr lang="en-US" sz="1500" dirty="0" err="1">
                          <a:solidFill>
                            <a:srgbClr val="4D4F53"/>
                          </a:solidFill>
                        </a:rPr>
                        <a:t>PhET</a:t>
                      </a:r>
                      <a:endParaRPr lang="en-US" sz="1500" dirty="0">
                        <a:solidFill>
                          <a:srgbClr val="4D4F53"/>
                        </a:solidFill>
                      </a:endParaRPr>
                    </a:p>
                    <a:p>
                      <a:pPr marL="285750" marR="0" lvl="0" indent="-285750" algn="l" defTabSz="914400" rtl="0" eaLnBrk="1" fontAlgn="auto" latinLnBrk="0" hangingPunct="1">
                        <a:lnSpc>
                          <a:spcPct val="100000"/>
                        </a:lnSpc>
                        <a:spcBef>
                          <a:spcPts val="0"/>
                        </a:spcBef>
                        <a:spcAft>
                          <a:spcPts val="0"/>
                        </a:spcAft>
                        <a:buClr>
                          <a:srgbClr val="4D4F53"/>
                        </a:buClr>
                        <a:buSzTx/>
                        <a:buFont typeface="Arial" panose="020B0604020202020204" pitchFamily="34" charset="0"/>
                        <a:buChar char="•"/>
                        <a:tabLst/>
                        <a:defRPr/>
                      </a:pPr>
                      <a:endParaRPr lang="en-US" sz="1500" dirty="0">
                        <a:solidFill>
                          <a:srgbClr val="4D4F53"/>
                        </a:solidFill>
                      </a:endParaRPr>
                    </a:p>
                    <a:p>
                      <a:pPr marL="285750" indent="-285750">
                        <a:buFont typeface="Arial" panose="020B0604020202020204" pitchFamily="34" charset="0"/>
                        <a:buChar char="•"/>
                      </a:pPr>
                      <a:endParaRPr lang="en-GB" sz="1500" dirty="0"/>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marL="285750" marR="0" lvl="0" indent="-285750" algn="l" defTabSz="914400" rtl="0" eaLnBrk="1" fontAlgn="auto" latinLnBrk="0" hangingPunct="1">
                        <a:lnSpc>
                          <a:spcPct val="100000"/>
                        </a:lnSpc>
                        <a:spcBef>
                          <a:spcPts val="0"/>
                        </a:spcBef>
                        <a:spcAft>
                          <a:spcPts val="0"/>
                        </a:spcAft>
                        <a:buClr>
                          <a:srgbClr val="4D4F53"/>
                        </a:buClr>
                        <a:buSzTx/>
                        <a:buFont typeface="Arial" panose="020B0604020202020204" pitchFamily="34" charset="0"/>
                        <a:buChar char="•"/>
                        <a:tabLst/>
                        <a:defRPr/>
                      </a:pPr>
                      <a:r>
                        <a:rPr lang="en-US" sz="1500" dirty="0">
                          <a:solidFill>
                            <a:srgbClr val="4D4F53"/>
                          </a:solidFill>
                        </a:rPr>
                        <a:t>Worksheets</a:t>
                      </a:r>
                    </a:p>
                    <a:p>
                      <a:pPr marL="285750" indent="-285750">
                        <a:buFont typeface="Arial" panose="020B0604020202020204" pitchFamily="34" charset="0"/>
                        <a:buChar char="•"/>
                      </a:pPr>
                      <a:endParaRPr lang="en-GB" sz="1500" dirty="0"/>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marL="285750" lvl="1" indent="-285750" fontAlgn="base">
                        <a:buFont typeface="Arial" panose="020B0604020202020204" pitchFamily="34" charset="0"/>
                        <a:buChar char="•"/>
                      </a:pPr>
                      <a:r>
                        <a:rPr lang="en-US" sz="1500" b="0" i="0" u="none" strike="noStrike" cap="none" dirty="0">
                          <a:solidFill>
                            <a:srgbClr val="4D4F53"/>
                          </a:solidFill>
                          <a:latin typeface="Arial"/>
                          <a:ea typeface="Arial"/>
                          <a:cs typeface="Arial"/>
                          <a:sym typeface="Arial"/>
                        </a:rPr>
                        <a:t>Additional information is provided in the notes for some slides and in the Lesson plan.</a:t>
                      </a:r>
                    </a:p>
                    <a:p>
                      <a:pPr marL="285750" indent="-285750">
                        <a:buFont typeface="Arial" panose="020B0604020202020204" pitchFamily="34" charset="0"/>
                        <a:buChar char="•"/>
                      </a:pPr>
                      <a:endParaRPr lang="en-GB" sz="1500" dirty="0"/>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xmlns="" val="1929048870"/>
                  </a:ext>
                </a:extLst>
              </a:tr>
            </a:tbl>
          </a:graphicData>
        </a:graphic>
      </p:graphicFrame>
    </p:spTree>
    <p:extLst>
      <p:ext uri="{BB962C8B-B14F-4D97-AF65-F5344CB8AC3E}">
        <p14:creationId xmlns:p14="http://schemas.microsoft.com/office/powerpoint/2010/main" val="1853544269"/>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graphicFrame>
        <p:nvGraphicFramePr>
          <p:cNvPr id="11" name="Google Shape;77;p15">
            <a:extLst>
              <a:ext uri="{FF2B5EF4-FFF2-40B4-BE49-F238E27FC236}">
                <a16:creationId xmlns:a16="http://schemas.microsoft.com/office/drawing/2014/main" xmlns="" id="{E8F3A2AE-C155-8B43-8DBA-E46FF8063A9D}"/>
              </a:ext>
            </a:extLst>
          </p:cNvPr>
          <p:cNvGraphicFramePr/>
          <p:nvPr>
            <p:extLst>
              <p:ext uri="{D42A27DB-BD31-4B8C-83A1-F6EECF244321}">
                <p14:modId xmlns:p14="http://schemas.microsoft.com/office/powerpoint/2010/main" val="60416799"/>
              </p:ext>
            </p:extLst>
          </p:nvPr>
        </p:nvGraphicFramePr>
        <p:xfrm>
          <a:off x="265434" y="851994"/>
          <a:ext cx="8450002" cy="4108487"/>
        </p:xfrm>
        <a:graphic>
          <a:graphicData uri="http://schemas.openxmlformats.org/drawingml/2006/table">
            <a:tbl>
              <a:tblPr>
                <a:noFill/>
                <a:tableStyleId>{9B3C75C9-2E1C-4F95-B1AA-29FD2649E573}</a:tableStyleId>
              </a:tblPr>
              <a:tblGrid>
                <a:gridCol w="757525">
                  <a:extLst>
                    <a:ext uri="{9D8B030D-6E8A-4147-A177-3AD203B41FA5}">
                      <a16:colId xmlns:a16="http://schemas.microsoft.com/office/drawing/2014/main" xmlns="" val="20000"/>
                    </a:ext>
                  </a:extLst>
                </a:gridCol>
                <a:gridCol w="3256735">
                  <a:extLst>
                    <a:ext uri="{9D8B030D-6E8A-4147-A177-3AD203B41FA5}">
                      <a16:colId xmlns:a16="http://schemas.microsoft.com/office/drawing/2014/main" xmlns="" val="20001"/>
                    </a:ext>
                  </a:extLst>
                </a:gridCol>
                <a:gridCol w="4435742">
                  <a:extLst>
                    <a:ext uri="{9D8B030D-6E8A-4147-A177-3AD203B41FA5}">
                      <a16:colId xmlns:a16="http://schemas.microsoft.com/office/drawing/2014/main" xmlns="" val="20002"/>
                    </a:ext>
                  </a:extLst>
                </a:gridCol>
              </a:tblGrid>
              <a:tr h="361673">
                <a:tc>
                  <a:txBody>
                    <a:bodyPr/>
                    <a:lstStyle/>
                    <a:p>
                      <a:pPr marL="0" lvl="0" indent="0" algn="l" rtl="0">
                        <a:spcBef>
                          <a:spcPts val="0"/>
                        </a:spcBef>
                        <a:spcAft>
                          <a:spcPts val="0"/>
                        </a:spcAft>
                        <a:buNone/>
                      </a:pPr>
                      <a:r>
                        <a:rPr lang="en-GB" sz="1200" b="1" spc="100" baseline="0" dirty="0">
                          <a:solidFill>
                            <a:srgbClr val="0098DB"/>
                          </a:solidFill>
                          <a:latin typeface="+mn-lt"/>
                          <a:ea typeface="Palanquin" charset="0"/>
                          <a:cs typeface="Palanquin" charset="0"/>
                          <a:sym typeface="Merriweather"/>
                        </a:rPr>
                        <a:t>TIME</a:t>
                      </a:r>
                    </a:p>
                  </a:txBody>
                  <a:tcPr marL="91425" marR="91425" marT="75558" marB="75558" anchor="ctr">
                    <a:lnL w="19050" cap="flat" cmpd="sng" algn="ctr">
                      <a:noFill/>
                      <a:prstDash val="solid"/>
                      <a:round/>
                      <a:headEnd type="none" w="med" len="med"/>
                      <a:tailEnd type="none" w="med" len="med"/>
                    </a:lnL>
                    <a:lnR w="19050" cap="flat" cmpd="sng" algn="ctr">
                      <a:solidFill>
                        <a:srgbClr val="4D4F53"/>
                      </a:solidFill>
                      <a:prstDash val="solid"/>
                      <a:round/>
                      <a:headEnd type="none" w="med" len="med"/>
                      <a:tailEnd type="none" w="med" len="med"/>
                    </a:lnR>
                    <a:lnT w="6350" cap="flat" cmpd="sng" algn="ctr">
                      <a:noFill/>
                      <a:prstDash val="solid"/>
                      <a:round/>
                      <a:headEnd type="none" w="med" len="med"/>
                      <a:tailEnd type="none" w="med" len="med"/>
                    </a:lnT>
                    <a:lnB w="190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200" b="1" i="0" u="none" strike="noStrike" cap="none" spc="100" baseline="0" dirty="0">
                          <a:solidFill>
                            <a:srgbClr val="0098DB"/>
                          </a:solidFill>
                          <a:latin typeface="Arial"/>
                          <a:ea typeface="Palanquin" charset="0"/>
                          <a:cs typeface="Palanquin" charset="0"/>
                          <a:sym typeface="Merriweather"/>
                        </a:rPr>
                        <a:t>ACTIVITY</a:t>
                      </a:r>
                    </a:p>
                  </a:txBody>
                  <a:tcPr marL="91425" marR="91425" marT="75558" marB="75558" anchor="ctr">
                    <a:lnL w="19050" cap="flat" cmpd="sng" algn="ctr">
                      <a:solidFill>
                        <a:srgbClr val="4D4F53"/>
                      </a:solidFill>
                      <a:prstDash val="solid"/>
                      <a:round/>
                      <a:headEnd type="none" w="med" len="med"/>
                      <a:tailEnd type="none" w="med" len="med"/>
                    </a:lnL>
                    <a:lnR w="19050" cap="flat" cmpd="sng" algn="ctr">
                      <a:solidFill>
                        <a:srgbClr val="4D4F53"/>
                      </a:solidFill>
                      <a:prstDash val="solid"/>
                      <a:round/>
                      <a:headEnd type="none" w="med" len="med"/>
                      <a:tailEnd type="none" w="med" len="med"/>
                    </a:lnR>
                    <a:lnT w="6350" cap="flat" cmpd="sng" algn="ctr">
                      <a:noFill/>
                      <a:prstDash val="solid"/>
                      <a:round/>
                      <a:headEnd type="none" w="med" len="med"/>
                      <a:tailEnd type="none" w="med" len="med"/>
                    </a:lnT>
                    <a:lnB w="190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lvl="0" indent="0" algn="l" rtl="0">
                        <a:spcBef>
                          <a:spcPts val="0"/>
                        </a:spcBef>
                        <a:spcAft>
                          <a:spcPts val="0"/>
                        </a:spcAft>
                        <a:buNone/>
                      </a:pPr>
                      <a:r>
                        <a:rPr lang="en-GB" sz="1200" b="1" spc="100" baseline="0" dirty="0">
                          <a:solidFill>
                            <a:srgbClr val="0098DB"/>
                          </a:solidFill>
                          <a:latin typeface="+mn-lt"/>
                          <a:ea typeface="Palanquin" charset="0"/>
                          <a:cs typeface="Palanquin" charset="0"/>
                          <a:sym typeface="Merriweather"/>
                        </a:rPr>
                        <a:t>DETAIL</a:t>
                      </a:r>
                    </a:p>
                  </a:txBody>
                  <a:tcPr marL="91425" marR="91425" marT="75558" marB="75558" anchor="ctr">
                    <a:lnL w="19050" cap="flat" cmpd="sng" algn="ctr">
                      <a:solidFill>
                        <a:srgbClr val="4D4F53"/>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190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0"/>
                  </a:ext>
                </a:extLst>
              </a:tr>
              <a:tr h="501914">
                <a:tc>
                  <a:txBody>
                    <a:bodyPr/>
                    <a:lstStyle/>
                    <a:p>
                      <a:pPr marL="0" lvl="0" indent="0" algn="l" rtl="0">
                        <a:lnSpc>
                          <a:spcPct val="100000"/>
                        </a:lnSpc>
                        <a:spcBef>
                          <a:spcPts val="0"/>
                        </a:spcBef>
                        <a:spcAft>
                          <a:spcPts val="0"/>
                        </a:spcAft>
                        <a:buNone/>
                      </a:pPr>
                      <a:r>
                        <a:rPr lang="en-GB" sz="1200" b="0" spc="0" baseline="0" dirty="0">
                          <a:solidFill>
                            <a:srgbClr val="4D4F53"/>
                          </a:solidFill>
                          <a:latin typeface="+mn-lt"/>
                          <a:ea typeface="Palanquin" charset="0"/>
                          <a:cs typeface="Palanquin" charset="0"/>
                          <a:sym typeface="Merriweather"/>
                        </a:rPr>
                        <a:t>10 </a:t>
                      </a:r>
                      <a:r>
                        <a:rPr lang="en-GB" sz="1200" b="0" spc="0" dirty="0">
                          <a:solidFill>
                            <a:srgbClr val="4D4F53"/>
                          </a:solidFill>
                          <a:latin typeface="+mn-lt"/>
                          <a:ea typeface="Palanquin" charset="0"/>
                          <a:cs typeface="Palanquin" charset="0"/>
                          <a:sym typeface="Merriweather"/>
                        </a:rPr>
                        <a:t>mins</a:t>
                      </a:r>
                    </a:p>
                  </a:txBody>
                  <a:tcPr marL="91425" marR="91425" marT="75558" marB="75558" anchor="ctr">
                    <a:lnL w="12700" cap="flat" cmpd="sng" algn="ctr">
                      <a:noFill/>
                      <a:prstDash val="solid"/>
                      <a:round/>
                      <a:headEnd type="none" w="med" len="med"/>
                      <a:tailEnd type="none" w="med" len="med"/>
                    </a:lnL>
                    <a:lnR w="6350" cap="flat" cmpd="sng" algn="ctr">
                      <a:solidFill>
                        <a:srgbClr val="4D4F53"/>
                      </a:solidFill>
                      <a:prstDash val="solid"/>
                      <a:round/>
                      <a:headEnd type="none" w="med" len="med"/>
                      <a:tailEnd type="none" w="med" len="med"/>
                    </a:lnR>
                    <a:lnT w="190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lnSpc>
                          <a:spcPct val="100000"/>
                        </a:lnSpc>
                        <a:spcBef>
                          <a:spcPts val="0"/>
                        </a:spcBef>
                        <a:spcAft>
                          <a:spcPts val="0"/>
                        </a:spcAft>
                        <a:buNone/>
                      </a:pPr>
                      <a:r>
                        <a:rPr lang="en-GB" sz="1200" b="0" spc="100" dirty="0">
                          <a:solidFill>
                            <a:srgbClr val="4D4F53"/>
                          </a:solidFill>
                          <a:latin typeface="+mn-lt"/>
                          <a:ea typeface="Palanquin" charset="0"/>
                          <a:cs typeface="Palanquin" charset="0"/>
                          <a:sym typeface="Merriweather"/>
                        </a:rPr>
                        <a:t>STARTER</a:t>
                      </a:r>
                    </a:p>
                  </a:txBody>
                  <a:tcPr marL="91425" marR="91425" marT="75558" marB="75558" anchor="ctr">
                    <a:lnL w="6350" cap="flat" cmpd="sng" algn="ctr">
                      <a:solidFill>
                        <a:srgbClr val="4D4F53"/>
                      </a:solidFill>
                      <a:prstDash val="solid"/>
                      <a:round/>
                      <a:headEnd type="none" w="med" len="med"/>
                      <a:tailEnd type="none" w="med" len="med"/>
                    </a:lnL>
                    <a:lnR w="6350" cap="flat" cmpd="sng" algn="ctr">
                      <a:solidFill>
                        <a:srgbClr val="4D4F53"/>
                      </a:solidFill>
                      <a:prstDash val="solid"/>
                      <a:round/>
                      <a:headEnd type="none" w="med" len="med"/>
                      <a:tailEnd type="none" w="med" len="med"/>
                    </a:lnR>
                    <a:lnT w="190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marR="0" lvl="0" indent="-171450" algn="l" defTabSz="914400" rtl="0" eaLnBrk="1" fontAlgn="auto" latinLnBrk="0" hangingPunct="1">
                        <a:lnSpc>
                          <a:spcPct val="100000"/>
                        </a:lnSpc>
                        <a:spcBef>
                          <a:spcPts val="0"/>
                        </a:spcBef>
                        <a:spcAft>
                          <a:spcPts val="0"/>
                        </a:spcAft>
                        <a:buClr>
                          <a:srgbClr val="0098DB"/>
                        </a:buClr>
                        <a:buSzPct val="120000"/>
                        <a:buFont typeface=".HiraKakuInterface-W3" charset="-128"/>
                        <a:buChar char="・"/>
                        <a:tabLst/>
                        <a:defRPr/>
                      </a:pPr>
                      <a:r>
                        <a:rPr lang="en-GB" sz="1200" b="0" i="0" u="none" strike="noStrike" cap="none" dirty="0">
                          <a:solidFill>
                            <a:srgbClr val="4D4F53"/>
                          </a:solidFill>
                          <a:latin typeface="Arial"/>
                          <a:ea typeface="Palanquin" charset="0"/>
                          <a:cs typeface="Palanquin Light" panose="020B0004020203020204" pitchFamily="34" charset="77"/>
                          <a:sym typeface="Merriweather"/>
                        </a:rPr>
                        <a:t>Interleaved questions</a:t>
                      </a:r>
                    </a:p>
                  </a:txBody>
                  <a:tcPr marL="91425" marR="91425" marT="75558" marB="75558" anchor="ctr">
                    <a:lnL w="6350" cap="flat" cmpd="sng" algn="ctr">
                      <a:solidFill>
                        <a:srgbClr val="4D4F53"/>
                      </a:solid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1"/>
                  </a:ext>
                </a:extLst>
              </a:tr>
              <a:tr h="1027619">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de-DE" sz="1200" b="0" spc="0" baseline="0" dirty="0">
                          <a:solidFill>
                            <a:srgbClr val="4D4F53"/>
                          </a:solidFill>
                          <a:latin typeface="+mn-lt"/>
                          <a:ea typeface="Palanquin" charset="0"/>
                          <a:cs typeface="Palanquin" charset="0"/>
                          <a:sym typeface="Merriweather"/>
                        </a:rPr>
                        <a:t>20 </a:t>
                      </a:r>
                      <a:r>
                        <a:rPr lang="en-GB" sz="1200" b="0" spc="0" baseline="0" dirty="0">
                          <a:solidFill>
                            <a:srgbClr val="4D4F53"/>
                          </a:solidFill>
                          <a:latin typeface="+mn-lt"/>
                          <a:ea typeface="Palanquin" charset="0"/>
                          <a:cs typeface="Palanquin" charset="0"/>
                          <a:sym typeface="Merriweather"/>
                        </a:rPr>
                        <a:t>mins</a:t>
                      </a:r>
                    </a:p>
                  </a:txBody>
                  <a:tcPr marL="91425" marR="91425" marT="75558" marB="75558" anchor="ctr">
                    <a:lnL w="12700" cap="flat" cmpd="sng" algn="ctr">
                      <a:noFill/>
                      <a:prstDash val="solid"/>
                      <a:round/>
                      <a:headEnd type="none" w="med" len="med"/>
                      <a:tailEnd type="none" w="med" len="med"/>
                    </a:lnL>
                    <a:lnR w="6350" cap="flat" cmpd="sng" algn="ctr">
                      <a:solidFill>
                        <a:srgbClr val="4D4F53"/>
                      </a:solidFill>
                      <a:prstDash val="solid"/>
                      <a:round/>
                      <a:headEnd type="none" w="med" len="med"/>
                      <a:tailEnd type="none" w="med" len="med"/>
                    </a:lnR>
                    <a:lnT w="63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lnSpc>
                          <a:spcPct val="100000"/>
                        </a:lnSpc>
                        <a:spcBef>
                          <a:spcPts val="0"/>
                        </a:spcBef>
                        <a:spcAft>
                          <a:spcPts val="0"/>
                        </a:spcAft>
                        <a:buNone/>
                      </a:pPr>
                      <a:r>
                        <a:rPr lang="en-GB" sz="1200" b="0" i="0" u="none" strike="noStrike" cap="none" spc="100" baseline="0" dirty="0">
                          <a:solidFill>
                            <a:srgbClr val="4D4F53"/>
                          </a:solidFill>
                          <a:latin typeface="+mn-lt"/>
                          <a:ea typeface="Palanquin" charset="0"/>
                          <a:cs typeface="Arial"/>
                          <a:sym typeface="Merriweather"/>
                        </a:rPr>
                        <a:t>1. Adding extra loops</a:t>
                      </a:r>
                    </a:p>
                  </a:txBody>
                  <a:tcPr marL="91425" marR="91425" marT="75558" marB="75558" anchor="ctr">
                    <a:lnL w="6350" cap="flat" cmpd="sng" algn="ctr">
                      <a:solidFill>
                        <a:srgbClr val="4D4F53"/>
                      </a:solidFill>
                      <a:prstDash val="solid"/>
                      <a:round/>
                      <a:headEnd type="none" w="med" len="med"/>
                      <a:tailEnd type="none" w="med" len="med"/>
                    </a:lnL>
                    <a:lnR w="6350" cap="flat" cmpd="sng" algn="ctr">
                      <a:solidFill>
                        <a:srgbClr val="4D4F53"/>
                      </a:solidFill>
                      <a:prstDash val="solid"/>
                      <a:round/>
                      <a:headEnd type="none" w="med" len="med"/>
                      <a:tailEnd type="none" w="med" len="med"/>
                    </a:lnR>
                    <a:lnT w="63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lvl="0" indent="-171450" algn="l" rtl="0">
                        <a:lnSpc>
                          <a:spcPct val="100000"/>
                        </a:lnSpc>
                        <a:spcBef>
                          <a:spcPts val="0"/>
                        </a:spcBef>
                        <a:spcAft>
                          <a:spcPts val="0"/>
                        </a:spcAft>
                        <a:buClr>
                          <a:srgbClr val="0098DB"/>
                        </a:buClr>
                        <a:buSzPct val="120000"/>
                        <a:buFont typeface=".HiraKakuInterface-W3" charset="-128"/>
                        <a:buChar char="・"/>
                      </a:pPr>
                      <a:r>
                        <a:rPr lang="en-GB" sz="1200" b="0" i="0" dirty="0">
                          <a:solidFill>
                            <a:srgbClr val="4D4F53"/>
                          </a:solidFill>
                          <a:latin typeface="+mn-lt"/>
                          <a:ea typeface="Palanquin" charset="0"/>
                          <a:cs typeface="Palanquin Light" panose="020B0004020203020204" pitchFamily="34" charset="77"/>
                          <a:sym typeface="Merriweather"/>
                        </a:rPr>
                        <a:t>Demonstration: adding an extra loop</a:t>
                      </a:r>
                    </a:p>
                    <a:p>
                      <a:pPr marL="171450" lvl="0" indent="-171450" algn="l" rtl="0">
                        <a:lnSpc>
                          <a:spcPct val="100000"/>
                        </a:lnSpc>
                        <a:spcBef>
                          <a:spcPts val="0"/>
                        </a:spcBef>
                        <a:spcAft>
                          <a:spcPts val="0"/>
                        </a:spcAft>
                        <a:buClr>
                          <a:srgbClr val="0098DB"/>
                        </a:buClr>
                        <a:buSzPct val="120000"/>
                        <a:buFont typeface=".HiraKakuInterface-W3" charset="-128"/>
                        <a:buChar char="・"/>
                      </a:pPr>
                      <a:r>
                        <a:rPr lang="en-GB" sz="1200" b="0" i="0" dirty="0">
                          <a:solidFill>
                            <a:srgbClr val="4D4F53"/>
                          </a:solidFill>
                          <a:latin typeface="+mn-lt"/>
                          <a:ea typeface="Palanquin" charset="0"/>
                          <a:cs typeface="Palanquin Light" panose="020B0004020203020204" pitchFamily="34" charset="77"/>
                          <a:sym typeface="Merriweather"/>
                        </a:rPr>
                        <a:t>Parallel circuit definitions</a:t>
                      </a:r>
                    </a:p>
                    <a:p>
                      <a:pPr marL="171450" lvl="0" indent="-171450" algn="l" rtl="0">
                        <a:lnSpc>
                          <a:spcPct val="100000"/>
                        </a:lnSpc>
                        <a:spcBef>
                          <a:spcPts val="0"/>
                        </a:spcBef>
                        <a:spcAft>
                          <a:spcPts val="0"/>
                        </a:spcAft>
                        <a:buClr>
                          <a:srgbClr val="0098DB"/>
                        </a:buClr>
                        <a:buSzPct val="120000"/>
                        <a:buFont typeface=".HiraKakuInterface-W3" charset="-128"/>
                        <a:buChar char="・"/>
                      </a:pPr>
                      <a:r>
                        <a:rPr lang="en-GB" sz="1200" b="0" i="0" dirty="0">
                          <a:solidFill>
                            <a:srgbClr val="4D4F53"/>
                          </a:solidFill>
                          <a:latin typeface="+mn-lt"/>
                          <a:ea typeface="Palanquin" charset="0"/>
                          <a:cs typeface="Palanquin Light" panose="020B0004020203020204" pitchFamily="34" charset="77"/>
                          <a:sym typeface="Merriweather"/>
                        </a:rPr>
                        <a:t>TASK: Parallel circuit representations</a:t>
                      </a:r>
                    </a:p>
                  </a:txBody>
                  <a:tcPr marL="91425" marR="91425" marT="75558" marB="75558" anchor="ctr">
                    <a:lnL w="6350" cap="flat" cmpd="sng" algn="ctr">
                      <a:solidFill>
                        <a:srgbClr val="4D4F53"/>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2"/>
                  </a:ext>
                </a:extLst>
              </a:tr>
              <a:tr h="1459698">
                <a:tc>
                  <a:txBody>
                    <a:bodyPr/>
                    <a:lstStyle/>
                    <a:p>
                      <a:pPr marL="0" lvl="0" indent="0" algn="l" rtl="0">
                        <a:lnSpc>
                          <a:spcPct val="100000"/>
                        </a:lnSpc>
                        <a:spcBef>
                          <a:spcPts val="0"/>
                        </a:spcBef>
                        <a:spcAft>
                          <a:spcPts val="0"/>
                        </a:spcAft>
                        <a:buNone/>
                      </a:pPr>
                      <a:r>
                        <a:rPr lang="de-DE" sz="1200" b="0" spc="0" baseline="0" dirty="0">
                          <a:solidFill>
                            <a:srgbClr val="4D4F53"/>
                          </a:solidFill>
                          <a:latin typeface="+mn-lt"/>
                          <a:ea typeface="Palanquin" charset="0"/>
                          <a:cs typeface="Palanquin" charset="0"/>
                          <a:sym typeface="Merriweather"/>
                        </a:rPr>
                        <a:t>25 </a:t>
                      </a:r>
                      <a:r>
                        <a:rPr lang="de-DE" sz="1200" b="0" spc="0" baseline="0" dirty="0" err="1">
                          <a:solidFill>
                            <a:srgbClr val="4D4F53"/>
                          </a:solidFill>
                          <a:latin typeface="+mn-lt"/>
                          <a:ea typeface="Palanquin" charset="0"/>
                          <a:cs typeface="Palanquin" charset="0"/>
                          <a:sym typeface="Merriweather"/>
                        </a:rPr>
                        <a:t>mins</a:t>
                      </a:r>
                      <a:endParaRPr lang="de-DE" sz="1200" b="0" spc="0" baseline="0" dirty="0">
                        <a:solidFill>
                          <a:srgbClr val="4D4F53"/>
                        </a:solidFill>
                        <a:latin typeface="+mn-lt"/>
                        <a:ea typeface="Palanquin" charset="0"/>
                        <a:cs typeface="Palanquin" charset="0"/>
                        <a:sym typeface="Merriweather"/>
                      </a:endParaRPr>
                    </a:p>
                  </a:txBody>
                  <a:tcPr marL="91425" marR="91425" marT="75558" marB="75558" anchor="ctr">
                    <a:lnL w="12700" cap="flat" cmpd="sng" algn="ctr">
                      <a:noFill/>
                      <a:prstDash val="solid"/>
                      <a:round/>
                      <a:headEnd type="none" w="med" len="med"/>
                      <a:tailEnd type="none" w="med" len="med"/>
                    </a:lnL>
                    <a:lnR w="6350" cap="flat" cmpd="sng" algn="ctr">
                      <a:solidFill>
                        <a:srgbClr val="4D4F53"/>
                      </a:solidFill>
                      <a:prstDash val="solid"/>
                      <a:round/>
                      <a:headEnd type="none" w="med" len="med"/>
                      <a:tailEnd type="none" w="med" len="med"/>
                    </a:lnR>
                    <a:lnT w="63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lnSpc>
                          <a:spcPct val="100000"/>
                        </a:lnSpc>
                        <a:spcBef>
                          <a:spcPts val="0"/>
                        </a:spcBef>
                        <a:spcAft>
                          <a:spcPts val="0"/>
                        </a:spcAft>
                        <a:buNone/>
                      </a:pPr>
                      <a:r>
                        <a:rPr lang="en-GB" sz="1200" b="0" spc="100" baseline="0" dirty="0">
                          <a:solidFill>
                            <a:srgbClr val="4D4F53"/>
                          </a:solidFill>
                          <a:latin typeface="+mn-lt"/>
                          <a:ea typeface="Palanquin" charset="0"/>
                          <a:cs typeface="Palanquin" charset="0"/>
                          <a:sym typeface="Merriweather"/>
                        </a:rPr>
                        <a:t>2. Circuits with multiple loops</a:t>
                      </a:r>
                    </a:p>
                  </a:txBody>
                  <a:tcPr marL="91425" marR="91425" marT="75558" marB="75558" anchor="ctr">
                    <a:lnL w="6350" cap="flat" cmpd="sng" algn="ctr">
                      <a:solidFill>
                        <a:srgbClr val="4D4F53"/>
                      </a:solidFill>
                      <a:prstDash val="solid"/>
                      <a:round/>
                      <a:headEnd type="none" w="med" len="med"/>
                      <a:tailEnd type="none" w="med" len="med"/>
                    </a:lnL>
                    <a:lnR w="6350" cap="flat" cmpd="sng" algn="ctr">
                      <a:solidFill>
                        <a:srgbClr val="4D4F53"/>
                      </a:solidFill>
                      <a:prstDash val="solid"/>
                      <a:round/>
                      <a:headEnd type="none" w="med" len="med"/>
                      <a:tailEnd type="none" w="med" len="med"/>
                    </a:lnR>
                    <a:lnT w="63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lvl="0" indent="-171450" algn="l" rtl="0">
                        <a:lnSpc>
                          <a:spcPct val="100000"/>
                        </a:lnSpc>
                        <a:spcBef>
                          <a:spcPts val="0"/>
                        </a:spcBef>
                        <a:spcAft>
                          <a:spcPts val="0"/>
                        </a:spcAft>
                        <a:buClr>
                          <a:srgbClr val="0098DB"/>
                        </a:buClr>
                        <a:buSzPct val="120000"/>
                        <a:buFont typeface=".HiraKakuInterface-W3" charset="-128"/>
                        <a:buChar char="・"/>
                      </a:pPr>
                      <a:r>
                        <a:rPr lang="en-GB" sz="1200" b="0" i="0" spc="-50" baseline="0" dirty="0">
                          <a:solidFill>
                            <a:srgbClr val="4D4F53"/>
                          </a:solidFill>
                          <a:latin typeface="+mn-lt"/>
                          <a:ea typeface="Palanquin" charset="0"/>
                          <a:cs typeface="Palanquin Light" panose="020B0004020203020204" pitchFamily="34" charset="77"/>
                          <a:sym typeface="Merriweather"/>
                        </a:rPr>
                        <a:t>Explanation of currents in different branches adding when they meet at junctions and how to determine current in branches and through battery</a:t>
                      </a:r>
                    </a:p>
                    <a:p>
                      <a:pPr marL="171450" lvl="0" indent="-171450" algn="l" rtl="0">
                        <a:lnSpc>
                          <a:spcPct val="100000"/>
                        </a:lnSpc>
                        <a:spcBef>
                          <a:spcPts val="0"/>
                        </a:spcBef>
                        <a:spcAft>
                          <a:spcPts val="0"/>
                        </a:spcAft>
                        <a:buClr>
                          <a:srgbClr val="0098DB"/>
                        </a:buClr>
                        <a:buSzPct val="120000"/>
                        <a:buFont typeface=".HiraKakuInterface-W3" charset="-128"/>
                        <a:buChar char="・"/>
                      </a:pPr>
                      <a:r>
                        <a:rPr lang="en-GB" sz="1200" b="0" i="0" spc="-50" baseline="0" dirty="0">
                          <a:solidFill>
                            <a:srgbClr val="4D4F53"/>
                          </a:solidFill>
                          <a:latin typeface="+mn-lt"/>
                          <a:ea typeface="Palanquin" charset="0"/>
                          <a:cs typeface="Palanquin Light" panose="020B0004020203020204" pitchFamily="34" charset="77"/>
                          <a:sym typeface="Merriweather"/>
                        </a:rPr>
                        <a:t>TASK: Parallel circuit problems</a:t>
                      </a:r>
                    </a:p>
                  </a:txBody>
                  <a:tcPr marL="91425" marR="91425" marT="75558" marB="75558" anchor="ctr">
                    <a:lnL w="6350" cap="flat" cmpd="sng" algn="ctr">
                      <a:solidFill>
                        <a:srgbClr val="4D4F53"/>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4D4F53"/>
                      </a:solidFill>
                      <a:prstDash val="solid"/>
                      <a:round/>
                      <a:headEnd type="none" w="med" len="med"/>
                      <a:tailEnd type="none" w="med" len="med"/>
                    </a:lnT>
                    <a:lnB w="6350" cap="flat" cmpd="sng" algn="ctr">
                      <a:solidFill>
                        <a:srgbClr val="4D4F53"/>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3"/>
                  </a:ext>
                </a:extLst>
              </a:tr>
              <a:tr h="757583">
                <a:tc>
                  <a:txBody>
                    <a:bodyPr/>
                    <a:lstStyle/>
                    <a:p>
                      <a:pPr marL="0" lvl="0" indent="0" algn="l" rtl="0">
                        <a:lnSpc>
                          <a:spcPct val="100000"/>
                        </a:lnSpc>
                        <a:spcBef>
                          <a:spcPts val="0"/>
                        </a:spcBef>
                        <a:spcAft>
                          <a:spcPts val="0"/>
                        </a:spcAft>
                        <a:buNone/>
                      </a:pPr>
                      <a:r>
                        <a:rPr lang="de-DE" sz="1200" b="0" spc="0" baseline="0" dirty="0">
                          <a:solidFill>
                            <a:srgbClr val="4D4F53"/>
                          </a:solidFill>
                          <a:latin typeface="+mn-lt"/>
                          <a:ea typeface="Palanquin" charset="0"/>
                          <a:cs typeface="Palanquin" charset="0"/>
                          <a:sym typeface="Merriweather"/>
                        </a:rPr>
                        <a:t>5 </a:t>
                      </a:r>
                      <a:r>
                        <a:rPr lang="de-DE" sz="1200" b="0" spc="0" baseline="0" dirty="0" err="1">
                          <a:solidFill>
                            <a:srgbClr val="4D4F53"/>
                          </a:solidFill>
                          <a:latin typeface="+mn-lt"/>
                          <a:ea typeface="Palanquin" charset="0"/>
                          <a:cs typeface="Palanquin" charset="0"/>
                          <a:sym typeface="Merriweather"/>
                        </a:rPr>
                        <a:t>mins</a:t>
                      </a:r>
                      <a:endParaRPr lang="de-DE" sz="1200" b="0" spc="0" baseline="0" dirty="0">
                        <a:solidFill>
                          <a:srgbClr val="4D4F53"/>
                        </a:solidFill>
                        <a:latin typeface="+mn-lt"/>
                        <a:ea typeface="Palanquin" charset="0"/>
                        <a:cs typeface="Palanquin" charset="0"/>
                        <a:sym typeface="Merriweather"/>
                      </a:endParaRPr>
                    </a:p>
                  </a:txBody>
                  <a:tcPr marL="91425" marR="91425" marT="75558" marB="75558" anchor="ctr">
                    <a:lnL w="12700" cap="flat" cmpd="sng" algn="ctr">
                      <a:noFill/>
                      <a:prstDash val="solid"/>
                      <a:round/>
                      <a:headEnd type="none" w="med" len="med"/>
                      <a:tailEnd type="none" w="med" len="med"/>
                    </a:lnL>
                    <a:lnR w="6350" cap="flat" cmpd="sng" algn="ctr">
                      <a:solidFill>
                        <a:srgbClr val="4D4F53"/>
                      </a:solidFill>
                      <a:prstDash val="solid"/>
                      <a:round/>
                      <a:headEnd type="none" w="med" len="med"/>
                      <a:tailEnd type="none" w="med" len="med"/>
                    </a:lnR>
                    <a:lnT w="6350" cap="flat" cmpd="sng" algn="ctr">
                      <a:solidFill>
                        <a:srgbClr val="4D4F53"/>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lnSpc>
                          <a:spcPct val="100000"/>
                        </a:lnSpc>
                        <a:spcBef>
                          <a:spcPts val="0"/>
                        </a:spcBef>
                        <a:spcAft>
                          <a:spcPts val="0"/>
                        </a:spcAft>
                        <a:buNone/>
                      </a:pPr>
                      <a:r>
                        <a:rPr lang="en-GB" sz="1200" b="0" spc="100" dirty="0">
                          <a:solidFill>
                            <a:srgbClr val="4D4F53"/>
                          </a:solidFill>
                          <a:latin typeface="+mn-lt"/>
                          <a:ea typeface="Palanquin" charset="0"/>
                          <a:cs typeface="Palanquin" charset="0"/>
                          <a:sym typeface="Merriweather"/>
                        </a:rPr>
                        <a:t>PLENARY</a:t>
                      </a:r>
                    </a:p>
                  </a:txBody>
                  <a:tcPr marL="91425" marR="91425" marT="75558" marB="75558" anchor="ctr">
                    <a:lnL w="6350" cap="flat" cmpd="sng" algn="ctr">
                      <a:solidFill>
                        <a:srgbClr val="4D4F53"/>
                      </a:solidFill>
                      <a:prstDash val="solid"/>
                      <a:round/>
                      <a:headEnd type="none" w="med" len="med"/>
                      <a:tailEnd type="none" w="med" len="med"/>
                    </a:lnL>
                    <a:lnR w="6350" cap="flat" cmpd="sng" algn="ctr">
                      <a:solidFill>
                        <a:srgbClr val="4D4F53"/>
                      </a:solidFill>
                      <a:prstDash val="solid"/>
                      <a:round/>
                      <a:headEnd type="none" w="med" len="med"/>
                      <a:tailEnd type="none" w="med" len="med"/>
                    </a:lnR>
                    <a:lnT w="6350" cap="flat" cmpd="sng" algn="ctr">
                      <a:solidFill>
                        <a:srgbClr val="4D4F53"/>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171450" lvl="0" indent="-171450" algn="l" rtl="0">
                        <a:lnSpc>
                          <a:spcPct val="100000"/>
                        </a:lnSpc>
                        <a:spcBef>
                          <a:spcPts val="0"/>
                        </a:spcBef>
                        <a:spcAft>
                          <a:spcPts val="0"/>
                        </a:spcAft>
                        <a:buClr>
                          <a:srgbClr val="0098DB"/>
                        </a:buClr>
                        <a:buSzPct val="120000"/>
                        <a:buFont typeface=".HiraKakuInterface-W3" charset="-128"/>
                        <a:buChar char="・"/>
                      </a:pPr>
                      <a:r>
                        <a:rPr lang="en-US" sz="1200" b="0" i="0" u="none" strike="noStrike" cap="none" dirty="0">
                          <a:solidFill>
                            <a:srgbClr val="4D4F53"/>
                          </a:solidFill>
                          <a:latin typeface="+mn-lt"/>
                          <a:ea typeface="Palanquin" charset="0"/>
                          <a:cs typeface="Palanquin Light" panose="020B0004020203020204" pitchFamily="34" charset="77"/>
                          <a:sym typeface="Merriweather"/>
                        </a:rPr>
                        <a:t>Adding an extra loop – what happens?</a:t>
                      </a:r>
                    </a:p>
                  </a:txBody>
                  <a:tcPr marL="91425" marR="91425" marT="75558" marB="75558" anchor="ctr">
                    <a:lnL w="6350" cap="flat" cmpd="sng" algn="ctr">
                      <a:solidFill>
                        <a:srgbClr val="4D4F53"/>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4D4F53"/>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5"/>
                  </a:ext>
                </a:extLst>
              </a:tr>
            </a:tbl>
          </a:graphicData>
        </a:graphic>
      </p:graphicFrame>
      <p:sp>
        <p:nvSpPr>
          <p:cNvPr id="12" name="Google Shape;70;p14">
            <a:extLst>
              <a:ext uri="{FF2B5EF4-FFF2-40B4-BE49-F238E27FC236}">
                <a16:creationId xmlns:a16="http://schemas.microsoft.com/office/drawing/2014/main" xmlns="" id="{AF953659-B285-124E-B2B9-4B369C372FD1}"/>
              </a:ext>
            </a:extLst>
          </p:cNvPr>
          <p:cNvSpPr txBox="1">
            <a:spLocks/>
          </p:cNvSpPr>
          <p:nvPr/>
        </p:nvSpPr>
        <p:spPr>
          <a:xfrm>
            <a:off x="611188" y="0"/>
            <a:ext cx="3781425" cy="592138"/>
          </a:xfrm>
          <a:prstGeom prst="rect">
            <a:avLst/>
          </a:prstGeom>
          <a:solidFill>
            <a:schemeClr val="bg2"/>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600" b="1" spc="300" dirty="0">
                <a:solidFill>
                  <a:srgbClr val="DBE2EA"/>
                </a:solidFill>
                <a:latin typeface="+mn-lt"/>
              </a:rPr>
              <a:t>PLAN</a:t>
            </a:r>
            <a:endParaRPr lang="en-GB" sz="1600" b="1" spc="300" dirty="0">
              <a:solidFill>
                <a:srgbClr val="DBE2EA"/>
              </a:solidFill>
              <a:latin typeface="+mn-lt"/>
              <a:ea typeface="Futura Medium" charset="0"/>
              <a:cs typeface="Futura Medium" charset="0"/>
            </a:endParaRPr>
          </a:p>
        </p:txBody>
      </p:sp>
    </p:spTree>
    <p:extLst>
      <p:ext uri="{BB962C8B-B14F-4D97-AF65-F5344CB8AC3E}">
        <p14:creationId xmlns:p14="http://schemas.microsoft.com/office/powerpoint/2010/main" val="4107812384"/>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4D4F53"/>
        </a:solidFill>
        <a:effectLst/>
      </p:bgPr>
    </p:bg>
    <p:spTree>
      <p:nvGrpSpPr>
        <p:cNvPr id="1" name=""/>
        <p:cNvGrpSpPr/>
        <p:nvPr/>
      </p:nvGrpSpPr>
      <p:grpSpPr>
        <a:xfrm>
          <a:off x="0" y="0"/>
          <a:ext cx="0" cy="0"/>
          <a:chOff x="0" y="0"/>
          <a:chExt cx="0" cy="0"/>
        </a:xfrm>
      </p:grpSpPr>
      <p:sp>
        <p:nvSpPr>
          <p:cNvPr id="3" name="Google Shape;70;p14"/>
          <p:cNvSpPr txBox="1">
            <a:spLocks/>
          </p:cNvSpPr>
          <p:nvPr/>
        </p:nvSpPr>
        <p:spPr>
          <a:xfrm>
            <a:off x="611188" y="2143918"/>
            <a:ext cx="3781425" cy="855663"/>
          </a:xfrm>
          <a:prstGeom prst="rect">
            <a:avLst/>
          </a:prstGeom>
          <a:solidFill>
            <a:schemeClr val="bg2"/>
          </a:solidFill>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2000" b="1" spc="300" dirty="0">
                <a:solidFill>
                  <a:schemeClr val="tx2"/>
                </a:solidFill>
                <a:latin typeface="+mn-lt"/>
                <a:ea typeface="Futura Medium" charset="0"/>
                <a:cs typeface="Futura Medium" charset="0"/>
              </a:rPr>
              <a:t>ADDING EXTRA LOOPS</a:t>
            </a:r>
            <a:endParaRPr lang="en-US" sz="2000" b="1" spc="300" dirty="0">
              <a:solidFill>
                <a:schemeClr val="tx2"/>
              </a:solidFill>
              <a:latin typeface="+mn-lt"/>
              <a:ea typeface="Futura Medium" charset="0"/>
              <a:cs typeface="Futura Medium" charset="0"/>
            </a:endParaRPr>
          </a:p>
        </p:txBody>
      </p:sp>
      <p:sp>
        <p:nvSpPr>
          <p:cNvPr id="2" name="TextBox 1">
            <a:extLst>
              <a:ext uri="{FF2B5EF4-FFF2-40B4-BE49-F238E27FC236}">
                <a16:creationId xmlns:a16="http://schemas.microsoft.com/office/drawing/2014/main" xmlns="" id="{C73D5961-D001-4297-87D6-9DCCA6FA2A4A}"/>
              </a:ext>
            </a:extLst>
          </p:cNvPr>
          <p:cNvSpPr txBox="1"/>
          <p:nvPr/>
        </p:nvSpPr>
        <p:spPr>
          <a:xfrm>
            <a:off x="-2429" y="4676041"/>
            <a:ext cx="6234129" cy="461665"/>
          </a:xfrm>
          <a:prstGeom prst="rect">
            <a:avLst/>
          </a:prstGeom>
          <a:noFill/>
        </p:spPr>
        <p:txBody>
          <a:bodyPr wrap="square" rtlCol="0">
            <a:spAutoFit/>
          </a:bodyPr>
          <a:lstStyle/>
          <a:p>
            <a:fld id="{A8CA58F2-B8F1-4899-A114-DEE89EC8DF37}" type="datetime2">
              <a:rPr lang="en-GB" sz="2400" smtClean="0">
                <a:solidFill>
                  <a:schemeClr val="bg1"/>
                </a:solidFill>
              </a:rPr>
              <a:t>Saturday, 02 January 2021</a:t>
            </a:fld>
            <a:endParaRPr lang="en-GB" sz="2400" dirty="0">
              <a:solidFill>
                <a:schemeClr val="bg1"/>
              </a:solidFill>
            </a:endParaRPr>
          </a:p>
        </p:txBody>
      </p:sp>
    </p:spTree>
    <p:extLst>
      <p:ext uri="{BB962C8B-B14F-4D97-AF65-F5344CB8AC3E}">
        <p14:creationId xmlns:p14="http://schemas.microsoft.com/office/powerpoint/2010/main" val="11169127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18" name="Google Shape;70;p14">
            <a:extLst>
              <a:ext uri="{FF2B5EF4-FFF2-40B4-BE49-F238E27FC236}">
                <a16:creationId xmlns:a16="http://schemas.microsoft.com/office/drawing/2014/main" xmlns="" id="{CD754CBE-ED75-D140-B029-2D348097B4B6}"/>
              </a:ext>
            </a:extLst>
          </p:cNvPr>
          <p:cNvSpPr txBox="1">
            <a:spLocks/>
          </p:cNvSpPr>
          <p:nvPr/>
        </p:nvSpPr>
        <p:spPr>
          <a:xfrm>
            <a:off x="611188" y="-6263"/>
            <a:ext cx="3781425" cy="592138"/>
          </a:xfrm>
          <a:prstGeom prst="rect">
            <a:avLst/>
          </a:prstGeom>
          <a:solidFill>
            <a:srgbClr val="0098DB"/>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800" b="1" spc="300" dirty="0">
                <a:solidFill>
                  <a:srgbClr val="DBE2EA"/>
                </a:solidFill>
                <a:latin typeface="+mn-lt"/>
              </a:rPr>
              <a:t>STARTER</a:t>
            </a:r>
            <a:endParaRPr lang="en-US" sz="1800" b="1" spc="300" dirty="0">
              <a:solidFill>
                <a:srgbClr val="DBE2EA"/>
              </a:solidFill>
              <a:latin typeface="+mn-lt"/>
              <a:ea typeface="Futura Medium" charset="0"/>
              <a:cs typeface="Futura Medium" charset="0"/>
            </a:endParaRPr>
          </a:p>
        </p:txBody>
      </p:sp>
      <p:graphicFrame>
        <p:nvGraphicFramePr>
          <p:cNvPr id="14" name="Tabla 4">
            <a:extLst>
              <a:ext uri="{FF2B5EF4-FFF2-40B4-BE49-F238E27FC236}">
                <a16:creationId xmlns:a16="http://schemas.microsoft.com/office/drawing/2014/main" xmlns="" id="{1A15BF49-4390-3B4B-BB2C-149F10D13162}"/>
              </a:ext>
            </a:extLst>
          </p:cNvPr>
          <p:cNvGraphicFramePr>
            <a:graphicFrameLocks noGrp="1"/>
          </p:cNvGraphicFramePr>
          <p:nvPr>
            <p:extLst>
              <p:ext uri="{D42A27DB-BD31-4B8C-83A1-F6EECF244321}">
                <p14:modId xmlns:p14="http://schemas.microsoft.com/office/powerpoint/2010/main" val="1977052659"/>
              </p:ext>
            </p:extLst>
          </p:nvPr>
        </p:nvGraphicFramePr>
        <p:xfrm>
          <a:off x="3425868" y="246931"/>
          <a:ext cx="954262" cy="335280"/>
        </p:xfrm>
        <a:graphic>
          <a:graphicData uri="http://schemas.openxmlformats.org/drawingml/2006/table">
            <a:tbl>
              <a:tblPr firstRow="1" bandRow="1">
                <a:tableStyleId>{9B3C75C9-2E1C-4F95-B1AA-29FD2649E573}</a:tableStyleId>
              </a:tblPr>
              <a:tblGrid>
                <a:gridCol w="954262">
                  <a:extLst>
                    <a:ext uri="{9D8B030D-6E8A-4147-A177-3AD203B41FA5}">
                      <a16:colId xmlns:a16="http://schemas.microsoft.com/office/drawing/2014/main" xmlns="" val="20000"/>
                    </a:ext>
                  </a:extLst>
                </a:gridCol>
              </a:tblGrid>
              <a:tr h="320400">
                <a:tc>
                  <a:txBody>
                    <a:bodyPr/>
                    <a:lstStyle/>
                    <a:p>
                      <a:pPr marL="0" lvl="0" indent="0" algn="r" rtl="0">
                        <a:lnSpc>
                          <a:spcPct val="100000"/>
                        </a:lnSpc>
                        <a:spcBef>
                          <a:spcPts val="0"/>
                        </a:spcBef>
                        <a:spcAft>
                          <a:spcPts val="0"/>
                        </a:spcAft>
                        <a:buNone/>
                      </a:pPr>
                      <a:r>
                        <a:rPr lang="en-GB" sz="1600" b="1" spc="-80" baseline="0" dirty="0">
                          <a:solidFill>
                            <a:srgbClr val="DBE2EA"/>
                          </a:solidFill>
                          <a:latin typeface="+mn-lt"/>
                          <a:ea typeface="Palanquin" charset="0"/>
                          <a:cs typeface="Palanquin" charset="0"/>
                          <a:sym typeface="Merriweather"/>
                        </a:rPr>
                        <a:t>5 </a:t>
                      </a:r>
                      <a:r>
                        <a:rPr lang="en-GB" sz="1600" b="1" spc="0" dirty="0">
                          <a:solidFill>
                            <a:srgbClr val="DBE2EA"/>
                          </a:solidFill>
                          <a:latin typeface="+mn-lt"/>
                          <a:ea typeface="Palanquin" charset="0"/>
                          <a:cs typeface="Palanquin" charset="0"/>
                          <a:sym typeface="Merriweather"/>
                        </a:rPr>
                        <a:t>mins</a:t>
                      </a:r>
                    </a:p>
                  </a:txBody>
                  <a:tcPr anchor="ctr">
                    <a:lnL w="9525" cap="flat" cmpd="sng">
                      <a:noFill/>
                      <a:prstDash val="solid"/>
                      <a:round/>
                      <a:headEnd type="none" w="sm" len="sm"/>
                      <a:tailEnd type="none" w="sm" len="sm"/>
                    </a:lnL>
                    <a:lnR w="9525" cap="flat" cmpd="sng">
                      <a:noFill/>
                      <a:prstDash val="solid"/>
                      <a:round/>
                      <a:headEnd type="none" w="sm" len="sm"/>
                      <a:tailEnd type="none" w="sm" len="sm"/>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617374660"/>
                  </a:ext>
                </a:extLst>
              </a:tr>
            </a:tbl>
          </a:graphicData>
        </a:graphic>
      </p:graphicFrame>
      <p:sp>
        <p:nvSpPr>
          <p:cNvPr id="6" name="TextBox 5">
            <a:extLst>
              <a:ext uri="{FF2B5EF4-FFF2-40B4-BE49-F238E27FC236}">
                <a16:creationId xmlns:a16="http://schemas.microsoft.com/office/drawing/2014/main" xmlns="" id="{18EE079D-A7EA-AE4B-BCFE-F690175D0667}"/>
              </a:ext>
            </a:extLst>
          </p:cNvPr>
          <p:cNvSpPr txBox="1"/>
          <p:nvPr/>
        </p:nvSpPr>
        <p:spPr>
          <a:xfrm>
            <a:off x="526867" y="713146"/>
            <a:ext cx="7912000" cy="646331"/>
          </a:xfrm>
          <a:prstGeom prst="rect">
            <a:avLst/>
          </a:prstGeom>
          <a:noFill/>
        </p:spPr>
        <p:txBody>
          <a:bodyPr wrap="square" numCol="1" rtlCol="0">
            <a:spAutoFit/>
          </a:bodyPr>
          <a:lstStyle/>
          <a:p>
            <a:r>
              <a:rPr lang="en-US" sz="1800" b="1" dirty="0">
                <a:solidFill>
                  <a:srgbClr val="0098DB"/>
                </a:solidFill>
              </a:rPr>
              <a:t>Answer these questions in your book.</a:t>
            </a:r>
          </a:p>
          <a:p>
            <a:r>
              <a:rPr lang="en-US" sz="1800" b="1" dirty="0">
                <a:solidFill>
                  <a:srgbClr val="0098DB"/>
                </a:solidFill>
              </a:rPr>
              <a:t>You do not need to write the question down.</a:t>
            </a:r>
          </a:p>
        </p:txBody>
      </p:sp>
      <p:sp>
        <p:nvSpPr>
          <p:cNvPr id="7" name="Rectangle 6">
            <a:extLst>
              <a:ext uri="{FF2B5EF4-FFF2-40B4-BE49-F238E27FC236}">
                <a16:creationId xmlns:a16="http://schemas.microsoft.com/office/drawing/2014/main" xmlns="" id="{E950BB3F-966D-BC4E-A659-A9D508BED641}"/>
              </a:ext>
            </a:extLst>
          </p:cNvPr>
          <p:cNvSpPr/>
          <p:nvPr/>
        </p:nvSpPr>
        <p:spPr>
          <a:xfrm>
            <a:off x="382340" y="1447354"/>
            <a:ext cx="6386208" cy="3323987"/>
          </a:xfrm>
          <a:prstGeom prst="rect">
            <a:avLst/>
          </a:prstGeom>
        </p:spPr>
        <p:txBody>
          <a:bodyPr wrap="square">
            <a:spAutoFit/>
          </a:bodyPr>
          <a:lstStyle/>
          <a:p>
            <a:pPr marL="457200" indent="-457200">
              <a:spcBef>
                <a:spcPts val="600"/>
              </a:spcBef>
              <a:buFont typeface="+mj-lt"/>
              <a:buAutoNum type="arabicPeriod"/>
            </a:pPr>
            <a:r>
              <a:rPr lang="en-US" sz="1800" dirty="0">
                <a:solidFill>
                  <a:schemeClr val="tx1"/>
                </a:solidFill>
                <a:latin typeface="+mn-lt"/>
              </a:rPr>
              <a:t>Write down the formula that allows you to work out resistance.</a:t>
            </a:r>
          </a:p>
          <a:p>
            <a:pPr marL="457200" indent="-457200">
              <a:spcBef>
                <a:spcPts val="600"/>
              </a:spcBef>
              <a:buFont typeface="+mj-lt"/>
              <a:buAutoNum type="arabicPeriod"/>
            </a:pPr>
            <a:endParaRPr lang="en-US" sz="1800" dirty="0">
              <a:solidFill>
                <a:schemeClr val="tx1"/>
              </a:solidFill>
              <a:latin typeface="+mn-lt"/>
            </a:endParaRPr>
          </a:p>
          <a:p>
            <a:pPr marL="457200" indent="-457200">
              <a:spcBef>
                <a:spcPts val="600"/>
              </a:spcBef>
              <a:buFont typeface="+mj-lt"/>
              <a:buAutoNum type="arabicPeriod"/>
            </a:pPr>
            <a:r>
              <a:rPr lang="en-US" sz="1800" dirty="0">
                <a:solidFill>
                  <a:schemeClr val="tx1"/>
                </a:solidFill>
                <a:latin typeface="+mn-lt"/>
              </a:rPr>
              <a:t>What name is given to materials with very low resistance? Give an example.</a:t>
            </a:r>
          </a:p>
          <a:p>
            <a:pPr marL="457200" indent="-457200">
              <a:spcBef>
                <a:spcPts val="600"/>
              </a:spcBef>
              <a:buFont typeface="+mj-lt"/>
              <a:buAutoNum type="arabicPeriod"/>
            </a:pPr>
            <a:endParaRPr lang="en-US" sz="1800" dirty="0">
              <a:solidFill>
                <a:schemeClr val="tx1"/>
              </a:solidFill>
              <a:latin typeface="+mn-lt"/>
            </a:endParaRPr>
          </a:p>
          <a:p>
            <a:pPr marL="457200" indent="-457200">
              <a:spcBef>
                <a:spcPts val="600"/>
              </a:spcBef>
              <a:buFont typeface="+mj-lt"/>
              <a:buAutoNum type="arabicPeriod"/>
            </a:pPr>
            <a:r>
              <a:rPr lang="en-US" sz="1800" dirty="0">
                <a:solidFill>
                  <a:schemeClr val="tx1"/>
                </a:solidFill>
                <a:latin typeface="+mn-lt"/>
              </a:rPr>
              <a:t>Explain the difference between potential difference and current.</a:t>
            </a:r>
          </a:p>
          <a:p>
            <a:pPr marL="457200" indent="-457200">
              <a:spcBef>
                <a:spcPts val="600"/>
              </a:spcBef>
              <a:buFont typeface="+mj-lt"/>
              <a:buAutoNum type="arabicPeriod"/>
            </a:pPr>
            <a:endParaRPr lang="en-US" sz="1800" dirty="0">
              <a:solidFill>
                <a:schemeClr val="tx1"/>
              </a:solidFill>
              <a:latin typeface="+mn-lt"/>
            </a:endParaRPr>
          </a:p>
          <a:p>
            <a:pPr marL="342900" lvl="1" indent="-342900">
              <a:spcBef>
                <a:spcPts val="600"/>
              </a:spcBef>
              <a:buAutoNum type="arabicPeriod" startAt="4"/>
            </a:pPr>
            <a:endParaRPr lang="en-US" sz="1800" dirty="0">
              <a:solidFill>
                <a:schemeClr val="tx1"/>
              </a:solidFill>
              <a:latin typeface="+mn-lt"/>
            </a:endParaRPr>
          </a:p>
        </p:txBody>
      </p:sp>
      <p:sp>
        <p:nvSpPr>
          <p:cNvPr id="2" name="Rectangle 1">
            <a:extLst>
              <a:ext uri="{FF2B5EF4-FFF2-40B4-BE49-F238E27FC236}">
                <a16:creationId xmlns:a16="http://schemas.microsoft.com/office/drawing/2014/main" xmlns="" id="{AD74F4A4-2494-694D-B794-D78CC970FB81}"/>
              </a:ext>
            </a:extLst>
          </p:cNvPr>
          <p:cNvSpPr/>
          <p:nvPr/>
        </p:nvSpPr>
        <p:spPr>
          <a:xfrm>
            <a:off x="838435" y="1982202"/>
            <a:ext cx="4511171" cy="369332"/>
          </a:xfrm>
          <a:prstGeom prst="rect">
            <a:avLst/>
          </a:prstGeom>
        </p:spPr>
        <p:txBody>
          <a:bodyPr wrap="none">
            <a:spAutoFit/>
          </a:bodyPr>
          <a:lstStyle/>
          <a:p>
            <a:r>
              <a:rPr lang="en-US" sz="1800" dirty="0">
                <a:solidFill>
                  <a:srgbClr val="FF0000"/>
                </a:solidFill>
              </a:rPr>
              <a:t>Resistance = potential difference </a:t>
            </a:r>
            <a:r>
              <a:rPr lang="en-GB" sz="1800" dirty="0">
                <a:solidFill>
                  <a:srgbClr val="FF0000"/>
                </a:solidFill>
              </a:rPr>
              <a:t>÷</a:t>
            </a:r>
            <a:r>
              <a:rPr lang="en-US" sz="1800" dirty="0">
                <a:solidFill>
                  <a:srgbClr val="FF0000"/>
                </a:solidFill>
              </a:rPr>
              <a:t> current</a:t>
            </a:r>
            <a:endParaRPr lang="en-GB" sz="1800" dirty="0">
              <a:solidFill>
                <a:srgbClr val="FF0000"/>
              </a:solidFill>
            </a:endParaRPr>
          </a:p>
        </p:txBody>
      </p:sp>
      <p:sp>
        <p:nvSpPr>
          <p:cNvPr id="9" name="Rectangle 8">
            <a:extLst>
              <a:ext uri="{FF2B5EF4-FFF2-40B4-BE49-F238E27FC236}">
                <a16:creationId xmlns:a16="http://schemas.microsoft.com/office/drawing/2014/main" xmlns="" id="{64C28AA6-7015-7046-95F8-2105A42DC5D7}"/>
              </a:ext>
            </a:extLst>
          </p:cNvPr>
          <p:cNvSpPr/>
          <p:nvPr/>
        </p:nvSpPr>
        <p:spPr>
          <a:xfrm>
            <a:off x="838435" y="2964118"/>
            <a:ext cx="2621230" cy="369332"/>
          </a:xfrm>
          <a:prstGeom prst="rect">
            <a:avLst/>
          </a:prstGeom>
        </p:spPr>
        <p:txBody>
          <a:bodyPr wrap="none">
            <a:spAutoFit/>
          </a:bodyPr>
          <a:lstStyle/>
          <a:p>
            <a:r>
              <a:rPr lang="en-US" sz="1800" dirty="0">
                <a:solidFill>
                  <a:srgbClr val="FF0000"/>
                </a:solidFill>
              </a:rPr>
              <a:t>Conductors, e.g. metals</a:t>
            </a:r>
            <a:endParaRPr lang="en-GB" sz="1800" dirty="0">
              <a:solidFill>
                <a:srgbClr val="FF0000"/>
              </a:solidFill>
            </a:endParaRPr>
          </a:p>
        </p:txBody>
      </p:sp>
      <p:sp>
        <p:nvSpPr>
          <p:cNvPr id="10" name="Rectangle 9">
            <a:extLst>
              <a:ext uri="{FF2B5EF4-FFF2-40B4-BE49-F238E27FC236}">
                <a16:creationId xmlns:a16="http://schemas.microsoft.com/office/drawing/2014/main" xmlns="" id="{75E572E2-26BF-6E49-95D0-5B0987044A52}"/>
              </a:ext>
            </a:extLst>
          </p:cNvPr>
          <p:cNvSpPr/>
          <p:nvPr/>
        </p:nvSpPr>
        <p:spPr>
          <a:xfrm>
            <a:off x="838436" y="3947109"/>
            <a:ext cx="7867154" cy="923330"/>
          </a:xfrm>
          <a:prstGeom prst="rect">
            <a:avLst/>
          </a:prstGeom>
        </p:spPr>
        <p:txBody>
          <a:bodyPr wrap="square">
            <a:spAutoFit/>
          </a:bodyPr>
          <a:lstStyle/>
          <a:p>
            <a:r>
              <a:rPr lang="en-US" sz="1800" dirty="0">
                <a:solidFill>
                  <a:srgbClr val="FF0000"/>
                </a:solidFill>
              </a:rPr>
              <a:t>Current is how fast charge is moving around a circuit</a:t>
            </a:r>
          </a:p>
          <a:p>
            <a:r>
              <a:rPr lang="en-US" sz="1800" dirty="0">
                <a:solidFill>
                  <a:srgbClr val="FF0000"/>
                </a:solidFill>
              </a:rPr>
              <a:t>Potential difference is the energy transferred as charge moves between two points.</a:t>
            </a:r>
            <a:endParaRPr lang="en-GB" sz="1800" dirty="0">
              <a:solidFill>
                <a:srgbClr val="FF0000"/>
              </a:solidFill>
            </a:endParaRPr>
          </a:p>
        </p:txBody>
      </p:sp>
    </p:spTree>
    <p:extLst>
      <p:ext uri="{BB962C8B-B14F-4D97-AF65-F5344CB8AC3E}">
        <p14:creationId xmlns:p14="http://schemas.microsoft.com/office/powerpoint/2010/main" val="177887773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4D4F53"/>
        </a:solidFill>
        <a:effectLst/>
      </p:bgPr>
    </p:bg>
    <p:spTree>
      <p:nvGrpSpPr>
        <p:cNvPr id="1" name=""/>
        <p:cNvGrpSpPr/>
        <p:nvPr/>
      </p:nvGrpSpPr>
      <p:grpSpPr>
        <a:xfrm>
          <a:off x="0" y="0"/>
          <a:ext cx="0" cy="0"/>
          <a:chOff x="0" y="0"/>
          <a:chExt cx="0" cy="0"/>
        </a:xfrm>
      </p:grpSpPr>
      <p:sp>
        <p:nvSpPr>
          <p:cNvPr id="4" name="Rectangle 3"/>
          <p:cNvSpPr/>
          <p:nvPr/>
        </p:nvSpPr>
        <p:spPr>
          <a:xfrm>
            <a:off x="611188" y="1996398"/>
            <a:ext cx="2889658" cy="1015663"/>
          </a:xfrm>
          <a:prstGeom prst="rect">
            <a:avLst/>
          </a:prstGeom>
        </p:spPr>
        <p:txBody>
          <a:bodyPr wrap="square">
            <a:spAutoFit/>
          </a:bodyPr>
          <a:lstStyle/>
          <a:p>
            <a:pPr lvl="0">
              <a:buSzPts val="1600"/>
            </a:pPr>
            <a:r>
              <a:rPr lang="en-US" sz="2000" b="1" dirty="0">
                <a:solidFill>
                  <a:schemeClr val="accent1"/>
                </a:solidFill>
                <a:latin typeface="+mn-lt"/>
                <a:ea typeface="Futura Medium" charset="0"/>
                <a:cs typeface="Palanquin" panose="020B0004020203020204" pitchFamily="34" charset="77"/>
                <a:sym typeface="Merriweather"/>
              </a:rPr>
              <a:t>1.</a:t>
            </a:r>
          </a:p>
          <a:p>
            <a:pPr lvl="0">
              <a:buSzPts val="1600"/>
            </a:pPr>
            <a:r>
              <a:rPr lang="en-US" sz="2000" dirty="0">
                <a:solidFill>
                  <a:schemeClr val="tx2"/>
                </a:solidFill>
                <a:latin typeface="+mn-lt"/>
                <a:cs typeface="Palanquin" panose="020B0004020203020204" pitchFamily="34" charset="77"/>
                <a:sym typeface="Merriweather"/>
              </a:rPr>
              <a:t>Know what a parallel circuit is</a:t>
            </a:r>
          </a:p>
        </p:txBody>
      </p:sp>
      <p:sp>
        <p:nvSpPr>
          <p:cNvPr id="5" name="Google Shape;70;p14"/>
          <p:cNvSpPr txBox="1">
            <a:spLocks/>
          </p:cNvSpPr>
          <p:nvPr/>
        </p:nvSpPr>
        <p:spPr>
          <a:xfrm>
            <a:off x="611188" y="6263"/>
            <a:ext cx="3781425" cy="592138"/>
          </a:xfrm>
          <a:prstGeom prst="rect">
            <a:avLst/>
          </a:prstGeom>
          <a:solidFill>
            <a:schemeClr val="bg2"/>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800" b="1" spc="300" dirty="0">
                <a:solidFill>
                  <a:srgbClr val="4D4F53"/>
                </a:solidFill>
                <a:latin typeface="+mn-lt"/>
              </a:rPr>
              <a:t>LEARNING OBJECTIVES</a:t>
            </a:r>
            <a:endParaRPr lang="en-GB" sz="1800" b="1" spc="300" dirty="0">
              <a:solidFill>
                <a:srgbClr val="4D4F53"/>
              </a:solidFill>
              <a:latin typeface="+mn-lt"/>
              <a:ea typeface="Futura Medium" charset="0"/>
              <a:cs typeface="Futura Medium" charset="0"/>
            </a:endParaRPr>
          </a:p>
        </p:txBody>
      </p:sp>
      <p:sp>
        <p:nvSpPr>
          <p:cNvPr id="6" name="Rectangle 1">
            <a:extLst>
              <a:ext uri="{FF2B5EF4-FFF2-40B4-BE49-F238E27FC236}">
                <a16:creationId xmlns:a16="http://schemas.microsoft.com/office/drawing/2014/main" xmlns="" id="{45772849-EE32-AC40-9EDB-F5ABE916B746}"/>
              </a:ext>
            </a:extLst>
          </p:cNvPr>
          <p:cNvSpPr/>
          <p:nvPr/>
        </p:nvSpPr>
        <p:spPr>
          <a:xfrm>
            <a:off x="4751387" y="1977609"/>
            <a:ext cx="3600134" cy="1015663"/>
          </a:xfrm>
          <a:prstGeom prst="rect">
            <a:avLst/>
          </a:prstGeom>
        </p:spPr>
        <p:txBody>
          <a:bodyPr wrap="square">
            <a:spAutoFit/>
          </a:bodyPr>
          <a:lstStyle/>
          <a:p>
            <a:pPr>
              <a:buSzPts val="1600"/>
            </a:pPr>
            <a:r>
              <a:rPr lang="en-US" sz="2000" b="1" dirty="0">
                <a:solidFill>
                  <a:schemeClr val="accent2"/>
                </a:solidFill>
                <a:latin typeface="+mn-lt"/>
                <a:ea typeface="Futura Medium" charset="0"/>
                <a:cs typeface="Palanquin" panose="020B0004020203020204" pitchFamily="34" charset="77"/>
                <a:sym typeface="Merriweather"/>
              </a:rPr>
              <a:t>2.</a:t>
            </a:r>
            <a:endParaRPr lang="en-US" sz="2000" dirty="0">
              <a:solidFill>
                <a:schemeClr val="accent2"/>
              </a:solidFill>
              <a:latin typeface="+mn-lt"/>
              <a:ea typeface="Futura Medium" charset="0"/>
              <a:cs typeface="Palanquin" panose="020B0004020203020204" pitchFamily="34" charset="77"/>
              <a:sym typeface="Merriweather"/>
            </a:endParaRPr>
          </a:p>
          <a:p>
            <a:pPr lvl="0">
              <a:buSzPts val="1600"/>
            </a:pPr>
            <a:r>
              <a:rPr lang="en-US" sz="2000" dirty="0">
                <a:solidFill>
                  <a:schemeClr val="tx2"/>
                </a:solidFill>
                <a:latin typeface="+mn-lt"/>
                <a:cs typeface="Palanquin" panose="020B0004020203020204" pitchFamily="34" charset="77"/>
                <a:sym typeface="Merriweather"/>
              </a:rPr>
              <a:t>Know what happens when we have multiple loops </a:t>
            </a:r>
            <a:endParaRPr lang="en-GB" sz="2000" dirty="0">
              <a:solidFill>
                <a:schemeClr val="tx2"/>
              </a:solidFill>
              <a:latin typeface="+mn-lt"/>
              <a:cs typeface="Palanquin" panose="020B0004020203020204" pitchFamily="34" charset="77"/>
              <a:sym typeface="Merriweather"/>
            </a:endParaRPr>
          </a:p>
        </p:txBody>
      </p:sp>
    </p:spTree>
    <p:extLst>
      <p:ext uri="{BB962C8B-B14F-4D97-AF65-F5344CB8AC3E}">
        <p14:creationId xmlns:p14="http://schemas.microsoft.com/office/powerpoint/2010/main" val="3748075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4D4F53"/>
        </a:solidFill>
        <a:effectLst/>
      </p:bgPr>
    </p:bg>
    <p:spTree>
      <p:nvGrpSpPr>
        <p:cNvPr id="1" name=""/>
        <p:cNvGrpSpPr/>
        <p:nvPr/>
      </p:nvGrpSpPr>
      <p:grpSpPr>
        <a:xfrm>
          <a:off x="0" y="0"/>
          <a:ext cx="0" cy="0"/>
          <a:chOff x="0" y="0"/>
          <a:chExt cx="0" cy="0"/>
        </a:xfrm>
      </p:grpSpPr>
      <p:sp>
        <p:nvSpPr>
          <p:cNvPr id="5" name="Google Shape;70;p14"/>
          <p:cNvSpPr txBox="1">
            <a:spLocks/>
          </p:cNvSpPr>
          <p:nvPr/>
        </p:nvSpPr>
        <p:spPr>
          <a:xfrm>
            <a:off x="611188" y="0"/>
            <a:ext cx="3781425" cy="592138"/>
          </a:xfrm>
          <a:prstGeom prst="rect">
            <a:avLst/>
          </a:prstGeom>
          <a:solidFill>
            <a:schemeClr val="accent1"/>
          </a:solidFill>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800" b="1" spc="300" dirty="0">
                <a:solidFill>
                  <a:srgbClr val="4D4F53"/>
                </a:solidFill>
                <a:latin typeface="+mn-lt"/>
              </a:rPr>
              <a:t>LEARNING OBJECTIVES</a:t>
            </a:r>
            <a:endParaRPr lang="en-GB" sz="1800" b="1" spc="300" dirty="0">
              <a:solidFill>
                <a:srgbClr val="4D4F53"/>
              </a:solidFill>
              <a:latin typeface="+mn-lt"/>
              <a:ea typeface="Futura Medium" charset="0"/>
              <a:cs typeface="Futura Medium" charset="0"/>
            </a:endParaRPr>
          </a:p>
        </p:txBody>
      </p:sp>
      <p:sp>
        <p:nvSpPr>
          <p:cNvPr id="7" name="Rectangle 6"/>
          <p:cNvSpPr/>
          <p:nvPr/>
        </p:nvSpPr>
        <p:spPr>
          <a:xfrm>
            <a:off x="611188" y="1996398"/>
            <a:ext cx="2941909" cy="1015663"/>
          </a:xfrm>
          <a:prstGeom prst="rect">
            <a:avLst/>
          </a:prstGeom>
        </p:spPr>
        <p:txBody>
          <a:bodyPr wrap="square">
            <a:spAutoFit/>
          </a:bodyPr>
          <a:lstStyle/>
          <a:p>
            <a:pPr lvl="0">
              <a:buSzPts val="1600"/>
            </a:pPr>
            <a:r>
              <a:rPr lang="en-US" sz="2000" b="1" dirty="0">
                <a:solidFill>
                  <a:schemeClr val="accent1"/>
                </a:solidFill>
                <a:latin typeface="+mn-lt"/>
                <a:ea typeface="Futura Medium" charset="0"/>
                <a:cs typeface="Palanquin" panose="020B0004020203020204" pitchFamily="34" charset="77"/>
                <a:sym typeface="Merriweather"/>
              </a:rPr>
              <a:t>1.</a:t>
            </a:r>
          </a:p>
          <a:p>
            <a:pPr lvl="0">
              <a:buSzPts val="1600"/>
            </a:pPr>
            <a:r>
              <a:rPr lang="en-US" sz="2000" dirty="0">
                <a:solidFill>
                  <a:schemeClr val="tx2"/>
                </a:solidFill>
                <a:cs typeface="Palanquin" panose="020B0004020203020204" pitchFamily="34" charset="77"/>
                <a:sym typeface="Merriweather"/>
              </a:rPr>
              <a:t>Know what a parallel circuit is</a:t>
            </a:r>
          </a:p>
        </p:txBody>
      </p:sp>
      <p:sp>
        <p:nvSpPr>
          <p:cNvPr id="8" name="Rectangle 1">
            <a:extLst>
              <a:ext uri="{FF2B5EF4-FFF2-40B4-BE49-F238E27FC236}">
                <a16:creationId xmlns:a16="http://schemas.microsoft.com/office/drawing/2014/main" xmlns="" id="{7CB34D9D-920C-4A19-8AE1-73A51761506E}"/>
              </a:ext>
            </a:extLst>
          </p:cNvPr>
          <p:cNvSpPr/>
          <p:nvPr/>
        </p:nvSpPr>
        <p:spPr>
          <a:xfrm>
            <a:off x="4751388" y="1977609"/>
            <a:ext cx="3216955" cy="1015663"/>
          </a:xfrm>
          <a:prstGeom prst="rect">
            <a:avLst/>
          </a:prstGeom>
        </p:spPr>
        <p:txBody>
          <a:bodyPr wrap="square">
            <a:spAutoFit/>
          </a:bodyPr>
          <a:lstStyle/>
          <a:p>
            <a:pPr>
              <a:buSzPts val="1600"/>
            </a:pPr>
            <a:r>
              <a:rPr lang="en-US" sz="2000" b="1" dirty="0">
                <a:solidFill>
                  <a:schemeClr val="bg1">
                    <a:lumMod val="50000"/>
                  </a:schemeClr>
                </a:solidFill>
                <a:latin typeface="+mn-lt"/>
                <a:ea typeface="Futura Medium" charset="0"/>
                <a:cs typeface="Palanquin" panose="020B0004020203020204" pitchFamily="34" charset="77"/>
                <a:sym typeface="Merriweather"/>
              </a:rPr>
              <a:t>2.</a:t>
            </a:r>
            <a:endParaRPr lang="en-US" sz="2000" dirty="0">
              <a:solidFill>
                <a:schemeClr val="bg1">
                  <a:lumMod val="50000"/>
                </a:schemeClr>
              </a:solidFill>
              <a:latin typeface="+mn-lt"/>
              <a:ea typeface="Futura Medium" charset="0"/>
              <a:cs typeface="Palanquin" panose="020B0004020203020204" pitchFamily="34" charset="77"/>
              <a:sym typeface="Merriweather"/>
            </a:endParaRPr>
          </a:p>
          <a:p>
            <a:pPr lvl="0">
              <a:buSzPts val="1600"/>
            </a:pPr>
            <a:r>
              <a:rPr lang="en-US" sz="2000" dirty="0">
                <a:solidFill>
                  <a:schemeClr val="bg1">
                    <a:lumMod val="50000"/>
                  </a:schemeClr>
                </a:solidFill>
                <a:latin typeface="+mn-lt"/>
                <a:cs typeface="Palanquin" panose="020B0004020203020204" pitchFamily="34" charset="77"/>
                <a:sym typeface="Merriweather"/>
              </a:rPr>
              <a:t>Know what happens when we have multiple loops</a:t>
            </a:r>
            <a:endParaRPr lang="en-GB" sz="2000" dirty="0">
              <a:solidFill>
                <a:schemeClr val="bg1">
                  <a:lumMod val="50000"/>
                </a:schemeClr>
              </a:solidFill>
              <a:latin typeface="+mn-lt"/>
              <a:cs typeface="Palanquin" panose="020B0004020203020204" pitchFamily="34" charset="77"/>
              <a:sym typeface="Merriweather"/>
            </a:endParaRPr>
          </a:p>
        </p:txBody>
      </p:sp>
    </p:spTree>
    <p:extLst>
      <p:ext uri="{BB962C8B-B14F-4D97-AF65-F5344CB8AC3E}">
        <p14:creationId xmlns:p14="http://schemas.microsoft.com/office/powerpoint/2010/main" val="9978530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505638" y="315139"/>
            <a:ext cx="4208203" cy="553998"/>
          </a:xfrm>
          <a:prstGeom prst="rect">
            <a:avLst/>
          </a:prstGeom>
        </p:spPr>
        <p:txBody>
          <a:bodyPr wrap="none">
            <a:spAutoFit/>
          </a:bodyPr>
          <a:lstStyle/>
          <a:p>
            <a:pPr lvl="0">
              <a:defRPr/>
            </a:pPr>
            <a:r>
              <a:rPr lang="en-US" sz="3000" b="1" dirty="0">
                <a:solidFill>
                  <a:schemeClr val="accent1"/>
                </a:solidFill>
                <a:latin typeface="+mn-lt"/>
                <a:ea typeface="Futura Medium" charset="0"/>
                <a:cs typeface="Futura Medium" charset="0"/>
              </a:rPr>
              <a:t>Adding a parallel loop</a:t>
            </a:r>
            <a:endParaRPr lang="es-MX" sz="3000" b="1" dirty="0">
              <a:solidFill>
                <a:schemeClr val="accent1"/>
              </a:solidFill>
              <a:latin typeface="+mn-lt"/>
            </a:endParaRPr>
          </a:p>
        </p:txBody>
      </p:sp>
      <p:pic>
        <p:nvPicPr>
          <p:cNvPr id="3" name="Picture 2">
            <a:extLst>
              <a:ext uri="{FF2B5EF4-FFF2-40B4-BE49-F238E27FC236}">
                <a16:creationId xmlns:a16="http://schemas.microsoft.com/office/drawing/2014/main" xmlns="" id="{5CA5D1F3-0E70-1643-84BF-C05ED84684C8}"/>
              </a:ext>
            </a:extLst>
          </p:cNvPr>
          <p:cNvPicPr>
            <a:picLocks noChangeAspect="1"/>
          </p:cNvPicPr>
          <p:nvPr/>
        </p:nvPicPr>
        <p:blipFill>
          <a:blip r:embed="rId3"/>
          <a:stretch>
            <a:fillRect/>
          </a:stretch>
        </p:blipFill>
        <p:spPr>
          <a:xfrm>
            <a:off x="2977573" y="869137"/>
            <a:ext cx="3022600" cy="2489200"/>
          </a:xfrm>
          <a:prstGeom prst="rect">
            <a:avLst/>
          </a:prstGeom>
        </p:spPr>
      </p:pic>
      <p:pic>
        <p:nvPicPr>
          <p:cNvPr id="6" name="Picture 5">
            <a:extLst>
              <a:ext uri="{FF2B5EF4-FFF2-40B4-BE49-F238E27FC236}">
                <a16:creationId xmlns:a16="http://schemas.microsoft.com/office/drawing/2014/main" xmlns="" id="{9D1EAED0-C6CF-EC48-9DB1-F3FA4313EF7C}"/>
              </a:ext>
            </a:extLst>
          </p:cNvPr>
          <p:cNvPicPr>
            <a:picLocks noChangeAspect="1"/>
          </p:cNvPicPr>
          <p:nvPr/>
        </p:nvPicPr>
        <p:blipFill>
          <a:blip r:embed="rId4"/>
          <a:stretch>
            <a:fillRect/>
          </a:stretch>
        </p:blipFill>
        <p:spPr>
          <a:xfrm>
            <a:off x="3519054" y="3089718"/>
            <a:ext cx="1752600" cy="876300"/>
          </a:xfrm>
          <a:prstGeom prst="rect">
            <a:avLst/>
          </a:prstGeom>
        </p:spPr>
      </p:pic>
      <p:pic>
        <p:nvPicPr>
          <p:cNvPr id="8" name="Picture 7">
            <a:extLst>
              <a:ext uri="{FF2B5EF4-FFF2-40B4-BE49-F238E27FC236}">
                <a16:creationId xmlns:a16="http://schemas.microsoft.com/office/drawing/2014/main" xmlns="" id="{E244AB8D-85E8-8B42-80A6-6CC665184A64}"/>
              </a:ext>
            </a:extLst>
          </p:cNvPr>
          <p:cNvPicPr>
            <a:picLocks noChangeAspect="1"/>
          </p:cNvPicPr>
          <p:nvPr/>
        </p:nvPicPr>
        <p:blipFill>
          <a:blip r:embed="rId5"/>
          <a:stretch>
            <a:fillRect/>
          </a:stretch>
        </p:blipFill>
        <p:spPr>
          <a:xfrm>
            <a:off x="2851150" y="965200"/>
            <a:ext cx="3441700" cy="3213100"/>
          </a:xfrm>
          <a:prstGeom prst="rect">
            <a:avLst/>
          </a:prstGeom>
        </p:spPr>
      </p:pic>
      <p:pic>
        <p:nvPicPr>
          <p:cNvPr id="11" name="Picture 10">
            <a:extLst>
              <a:ext uri="{FF2B5EF4-FFF2-40B4-BE49-F238E27FC236}">
                <a16:creationId xmlns:a16="http://schemas.microsoft.com/office/drawing/2014/main" xmlns="" id="{78153604-8186-5B43-BA5D-BC3F76C2450F}"/>
              </a:ext>
            </a:extLst>
          </p:cNvPr>
          <p:cNvPicPr>
            <a:picLocks noChangeAspect="1"/>
          </p:cNvPicPr>
          <p:nvPr/>
        </p:nvPicPr>
        <p:blipFill rotWithShape="1">
          <a:blip r:embed="rId6"/>
          <a:srcRect t="15839"/>
          <a:stretch/>
        </p:blipFill>
        <p:spPr>
          <a:xfrm>
            <a:off x="2609739" y="1067955"/>
            <a:ext cx="3441700" cy="3110345"/>
          </a:xfrm>
          <a:prstGeom prst="rect">
            <a:avLst/>
          </a:prstGeom>
        </p:spPr>
      </p:pic>
    </p:spTree>
    <p:extLst>
      <p:ext uri="{BB962C8B-B14F-4D97-AF65-F5344CB8AC3E}">
        <p14:creationId xmlns:p14="http://schemas.microsoft.com/office/powerpoint/2010/main" val="248166238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aradigm">
  <a:themeElements>
    <a:clrScheme name="Custom 1">
      <a:dk1>
        <a:srgbClr val="31394D"/>
      </a:dk1>
      <a:lt1>
        <a:srgbClr val="FFFFFF"/>
      </a:lt1>
      <a:dk2>
        <a:srgbClr val="0098DB"/>
      </a:dk2>
      <a:lt2>
        <a:srgbClr val="DBE2E9"/>
      </a:lt2>
      <a:accent1>
        <a:srgbClr val="FFA02F"/>
      </a:accent1>
      <a:accent2>
        <a:srgbClr val="E59AAA"/>
      </a:accent2>
      <a:accent3>
        <a:srgbClr val="FADA63"/>
      </a:accent3>
      <a:accent4>
        <a:srgbClr val="A0CFEB"/>
      </a:accent4>
      <a:accent5>
        <a:srgbClr val="72CE9B"/>
      </a:accent5>
      <a:accent6>
        <a:srgbClr val="72CE9B"/>
      </a:accent6>
      <a:hlink>
        <a:srgbClr val="72CE9B"/>
      </a:hlink>
      <a:folHlink>
        <a:srgbClr val="72CE9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19256</TotalTime>
  <Words>3214</Words>
  <Application>Microsoft Office PowerPoint</Application>
  <PresentationFormat>On-screen Show (16:9)</PresentationFormat>
  <Paragraphs>327</Paragraphs>
  <Slides>26</Slides>
  <Notes>26</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26</vt:i4>
      </vt:variant>
    </vt:vector>
  </HeadingPairs>
  <TitlesOfParts>
    <vt:vector size="38" baseType="lpstr">
      <vt:lpstr>.AppleSystemUIFont</vt:lpstr>
      <vt:lpstr>.HiraKakuInterface-W3</vt:lpstr>
      <vt:lpstr>Arial</vt:lpstr>
      <vt:lpstr>Calibri</vt:lpstr>
      <vt:lpstr>Futura Medium</vt:lpstr>
      <vt:lpstr>Merriweather</vt:lpstr>
      <vt:lpstr>Palanquin</vt:lpstr>
      <vt:lpstr>Palanquin Light</vt:lpstr>
      <vt:lpstr>Roboto</vt:lpstr>
      <vt:lpstr>Times New Roman</vt:lpstr>
      <vt:lpstr>Wingdings</vt:lpstr>
      <vt:lpstr>Paradigm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Teacher instructions</dc:title>
  <dc:creator>Ariel Bothen</dc:creator>
  <cp:lastModifiedBy>Kathryn Atherton</cp:lastModifiedBy>
  <cp:revision>376</cp:revision>
  <cp:lastPrinted>2019-07-18T15:57:08Z</cp:lastPrinted>
  <dcterms:modified xsi:type="dcterms:W3CDTF">2021-01-02T23:41:31Z</dcterms:modified>
</cp:coreProperties>
</file>