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313" r:id="rId2"/>
    <p:sldId id="325" r:id="rId3"/>
    <p:sldId id="282" r:id="rId4"/>
    <p:sldId id="286" r:id="rId5"/>
    <p:sldId id="284" r:id="rId6"/>
    <p:sldId id="289" r:id="rId7"/>
    <p:sldId id="287" r:id="rId8"/>
    <p:sldId id="290" r:id="rId9"/>
    <p:sldId id="319" r:id="rId10"/>
    <p:sldId id="320" r:id="rId11"/>
    <p:sldId id="321" r:id="rId12"/>
    <p:sldId id="311" r:id="rId13"/>
    <p:sldId id="293" r:id="rId14"/>
    <p:sldId id="295" r:id="rId15"/>
    <p:sldId id="323" r:id="rId16"/>
    <p:sldId id="322" r:id="rId17"/>
    <p:sldId id="315" r:id="rId18"/>
    <p:sldId id="300"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 id="5" name="Amber Evans" initials="AE" lastIdx="13" clrIdx="4">
    <p:extLst>
      <p:ext uri="{19B8F6BF-5375-455C-9EA6-DF929625EA0E}">
        <p15:presenceInfo xmlns:p15="http://schemas.microsoft.com/office/powerpoint/2012/main" userId="S::Amber.Evans@office.bi.team::a725b9e7-42a8-47fe-82b6-491cf78084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AAA"/>
    <a:srgbClr val="4D4F53"/>
    <a:srgbClr val="DBE2EA"/>
    <a:srgbClr val="FFA02F"/>
    <a:srgbClr val="0098DB"/>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268" autoAdjust="0"/>
    <p:restoredTop sz="60334" autoAdjust="0"/>
  </p:normalViewPr>
  <p:slideViewPr>
    <p:cSldViewPr snapToGrid="0">
      <p:cViewPr varScale="1">
        <p:scale>
          <a:sx n="56" d="100"/>
          <a:sy n="56" d="100"/>
        </p:scale>
        <p:origin x="1056" y="40"/>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1" TargetMode="External"/><Relationship Id="rId7" Type="http://schemas.openxmlformats.org/officeDocument/2006/relationships/hyperlink" Target="https://spark.iop.org/many-students-think-electric-current-or-electric-charge-or-electricity-rather-energy-stored-battery"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spark.iop.org/many-pupils-are-unable-connect-ammeter-circuit-correctly" TargetMode="External"/><Relationship Id="rId5" Type="http://schemas.openxmlformats.org/officeDocument/2006/relationships/hyperlink" Target="https://educationendowmentfoundation.org.uk/public/files/Publications/Science/EEF_improving_secondary_science.pdf#page=15" TargetMode="External"/><Relationship Id="rId4" Type="http://schemas.openxmlformats.org/officeDocument/2006/relationships/hyperlink" Target="https://educationendowmentfoundation.org.uk/public/files/Publications/Science/EEF_improving_secondary_science.pdf#page=30"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spark.iop.org/where-do-charges-come"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spark.iop.org/direction-electric-current"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spark.iop.org/students-often-struggle-define-electricity-precisely"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educationendowmentfoundation.org.uk/public/files/Publications/Science/EEF_improving_secondary_science.pdf#page=16" TargetMode="External"/><Relationship Id="rId5" Type="http://schemas.openxmlformats.org/officeDocument/2006/relationships/hyperlink" Target="https://spark.iop.org/some-students-have-differing-ideas-about-what-happening-wires-electric-circuit-when-it-working" TargetMode="External"/><Relationship Id="rId4" Type="http://schemas.openxmlformats.org/officeDocument/2006/relationships/hyperlink" Target="https://spark.iop.org/some-younger-pupils-hold-consumer-source-model-simple-circuit"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8"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spark.iop.org/students-often-struggle-define-electricity-precisel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spark.iop.org/many-students-think-electric-current-or-electric-charge-or-electricity-rather-energy-stored-battery"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4"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educationendowmentfoundation.org.uk/public/files/Publications/Science/EEF_improving_secondary_science.pdf#page=26"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p:txBody>
      </p:sp>
    </p:spTree>
    <p:extLst>
      <p:ext uri="{BB962C8B-B14F-4D97-AF65-F5344CB8AC3E}">
        <p14:creationId xmlns:p14="http://schemas.microsoft.com/office/powerpoint/2010/main" val="1151805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AFL: Hands up – who got this right?</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US" sz="1100" b="0" i="0" u="none" strike="noStrike" cap="none" dirty="0">
                <a:solidFill>
                  <a:srgbClr val="000000"/>
                </a:solidFill>
                <a:effectLst/>
                <a:latin typeface="Arial"/>
                <a:ea typeface="Arial"/>
                <a:cs typeface="Arial"/>
                <a:sym typeface="Arial"/>
              </a:rPr>
              <a:t>There is a checklist for students to fix their own circuits if they don’t work, but you will need to circulate the room to help them in case there are dead batteries, blown bulbs etc.</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4c. Memory</a:t>
            </a:r>
            <a:r>
              <a:rPr lang="en-GB" sz="1100" b="0" i="0" u="none" strike="noStrike" cap="none" dirty="0">
                <a:solidFill>
                  <a:srgbClr val="000000"/>
                </a:solidFill>
                <a:effectLst/>
                <a:latin typeface="Arial"/>
                <a:ea typeface="Arial"/>
                <a:cs typeface="Arial"/>
                <a:sym typeface="Arial"/>
              </a:rPr>
              <a:t>: Provide opportunities for pupils to retrieve knowledge they previously learnt – Using frequent, short, and, importantly, low-stakes tests causes pupils to retrieve knowledge on a regular basis.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https://educationendowmentfoundation.org.uk/public/files/Publications/Science/EEF_improving_secondary_science.pdf#page=26</a:t>
            </a:r>
            <a:r>
              <a:rPr lang="en-GB" sz="1100" b="0" i="0" u="none" strike="noStrike" cap="none" dirty="0">
                <a:solidFill>
                  <a:srgbClr val="000000"/>
                </a:solidFill>
                <a:effectLst/>
                <a:latin typeface="Arial"/>
                <a:ea typeface="Arial"/>
                <a:cs typeface="Arial"/>
                <a:sym typeface="Arial"/>
              </a:rPr>
              <a:t> </a:t>
            </a:r>
          </a:p>
        </p:txBody>
      </p:sp>
    </p:spTree>
    <p:extLst>
      <p:ext uri="{BB962C8B-B14F-4D97-AF65-F5344CB8AC3E}">
        <p14:creationId xmlns:p14="http://schemas.microsoft.com/office/powerpoint/2010/main" val="2314433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The practical should be demonstrated before being performed by students – the instruction to replace wires sequentially by an ammeter is likely to be confusing if not shown. </a:t>
            </a:r>
            <a:r>
              <a:rPr lang="en-GB" sz="1400" i="1" dirty="0" err="1"/>
              <a:t>PhET</a:t>
            </a:r>
            <a:r>
              <a:rPr lang="en-GB" sz="1400" i="1" dirty="0"/>
              <a:t> is an excellent way to do this –</a:t>
            </a:r>
          </a:p>
          <a:p>
            <a:pPr marL="0" lvl="0" indent="0" algn="l" rtl="0">
              <a:lnSpc>
                <a:spcPct val="115000"/>
              </a:lnSpc>
              <a:spcBef>
                <a:spcPts val="600"/>
              </a:spcBef>
              <a:spcAft>
                <a:spcPts val="0"/>
              </a:spcAft>
              <a:buNone/>
            </a:pPr>
            <a:r>
              <a:rPr lang="en-GB" sz="1400" i="0" dirty="0"/>
              <a:t>https://</a:t>
            </a:r>
            <a:r>
              <a:rPr lang="en-GB" sz="1400" i="0" dirty="0" err="1"/>
              <a:t>phet.colorado.edu</a:t>
            </a:r>
            <a:r>
              <a:rPr lang="en-GB" sz="1400" i="0" dirty="0"/>
              <a:t>/</a:t>
            </a:r>
            <a:r>
              <a:rPr lang="en-GB" sz="1400" i="0" dirty="0" err="1"/>
              <a:t>en</a:t>
            </a:r>
            <a:r>
              <a:rPr lang="en-GB" sz="1400" i="0" dirty="0"/>
              <a:t>/simulation/circuit-construction-kit-dc-virtual-lab</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NB ideally the two bulbs used by each group are non-identical – if they are the same you will need to make sure you point out that the current being the same everywhere does NOT mean it is being shared evenly between the bulbs!</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Script for demonstration:</a:t>
            </a:r>
          </a:p>
          <a:p>
            <a:pPr marL="0" lvl="0" indent="0" algn="l" rtl="0">
              <a:lnSpc>
                <a:spcPct val="115000"/>
              </a:lnSpc>
              <a:spcBef>
                <a:spcPts val="600"/>
              </a:spcBef>
              <a:spcAft>
                <a:spcPts val="0"/>
              </a:spcAft>
              <a:buNone/>
            </a:pPr>
            <a:r>
              <a:rPr lang="en-GB" sz="1400" i="0" dirty="0"/>
              <a:t>“You will need a battery, two bulbs, 5 wires and an ammeter (lay these out on screen as shown)”</a:t>
            </a:r>
          </a:p>
          <a:p>
            <a:pPr marL="0" lvl="0" indent="0" algn="l" rtl="0">
              <a:lnSpc>
                <a:spcPct val="115000"/>
              </a:lnSpc>
              <a:spcBef>
                <a:spcPts val="600"/>
              </a:spcBef>
              <a:spcAft>
                <a:spcPts val="0"/>
              </a:spcAft>
              <a:buNone/>
            </a:pPr>
            <a:r>
              <a:rPr lang="en-GB" sz="1400" i="0" dirty="0"/>
              <a:t>“How should these components be connected as shown in the circuit diagram?” – student contribution, corrected by other students if necessary. You could make deliberate mistakes, such as leaving a gap, and ask the class why the bulbs won’t light up.</a:t>
            </a:r>
          </a:p>
          <a:p>
            <a:pPr marL="0" lvl="0" indent="0" algn="l" rtl="0">
              <a:lnSpc>
                <a:spcPct val="115000"/>
              </a:lnSpc>
              <a:spcBef>
                <a:spcPts val="600"/>
              </a:spcBef>
              <a:spcAft>
                <a:spcPts val="0"/>
              </a:spcAft>
              <a:buNone/>
            </a:pPr>
            <a:r>
              <a:rPr lang="en-GB" sz="1400" i="0" dirty="0"/>
              <a:t>Demonstrate the procedure of replacing wires with ammeter, writing down the reading (being clear that their reading will be different!) and then replacing the ammeter with the original wire again.</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QUESTIONING:</a:t>
            </a:r>
          </a:p>
          <a:p>
            <a:pPr marL="0" lvl="0" indent="0" algn="l" rtl="0">
              <a:lnSpc>
                <a:spcPct val="115000"/>
              </a:lnSpc>
              <a:spcBef>
                <a:spcPts val="600"/>
              </a:spcBef>
              <a:spcAft>
                <a:spcPts val="0"/>
              </a:spcAft>
              <a:buNone/>
            </a:pPr>
            <a:r>
              <a:rPr lang="en-GB" sz="1400" i="0" dirty="0"/>
              <a:t>How are we ensuring that we are measuring the current in different points of the same circuit? (Keeping components the same; replacing wires with the ammeter and putting them back afterwards; keeping the push the same by using the same battery)</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The demonstration could also be done with experimental equipment under a visualiser, if available.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RESEARCH NOTES:</a:t>
            </a:r>
          </a:p>
          <a:p>
            <a:pPr marL="0" lvl="0" indent="0" algn="l" rtl="0">
              <a:lnSpc>
                <a:spcPct val="115000"/>
              </a:lnSpc>
              <a:spcBef>
                <a:spcPts val="600"/>
              </a:spcBef>
              <a:spcAft>
                <a:spcPts val="0"/>
              </a:spcAft>
              <a:buNone/>
            </a:pPr>
            <a:endParaRPr lang="en-GB" sz="14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5d. Practical work</a:t>
            </a:r>
            <a:r>
              <a:rPr lang="en-GB" sz="1100" b="0" i="0" u="none" strike="noStrike" cap="none" dirty="0">
                <a:solidFill>
                  <a:srgbClr val="000000"/>
                </a:solidFill>
                <a:effectLst/>
                <a:latin typeface="Arial"/>
                <a:ea typeface="Arial"/>
                <a:cs typeface="Arial"/>
                <a:sym typeface="Arial"/>
              </a:rPr>
              <a:t>: Use a variety of approaches to practical science - Virtual experiments should not replace the real thing, but they can support it.</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https://educationendowmentfoundation.org.uk/public/files/Publications/Science/EEF_improving_secondary_science.pdf#page=31</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5c. Practical work</a:t>
            </a:r>
            <a:r>
              <a:rPr lang="en-GB" sz="1100" b="0" i="0" u="none" strike="noStrike" cap="none" dirty="0">
                <a:solidFill>
                  <a:srgbClr val="000000"/>
                </a:solidFill>
                <a:effectLst/>
                <a:latin typeface="Arial"/>
                <a:ea typeface="Arial"/>
                <a:cs typeface="Arial"/>
                <a:sym typeface="Arial"/>
              </a:rPr>
              <a:t>: Use practical work to develop scientific reasoning - Even if the main purpose of the experiment is to develop a particular scientific theory or a scientific skill, you can point out how you are using scientific methodology.</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https://educationendowmentfoundation.org.uk/public/files/Publications/Science/EEF_improving_secondary_science.pdf#page=30</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2a. Self-regulation</a:t>
            </a:r>
            <a:r>
              <a:rPr lang="en-GB" sz="1100" b="0" i="0" u="none" strike="noStrike" cap="none" dirty="0">
                <a:solidFill>
                  <a:srgbClr val="000000"/>
                </a:solidFill>
                <a:effectLst/>
                <a:latin typeface="Arial"/>
                <a:ea typeface="Arial"/>
                <a:cs typeface="Arial"/>
                <a:sym typeface="Arial"/>
              </a:rPr>
              <a:t>: Explicitly teach pupils how to plan, monitor, and evaluate their learning – Students are trained to troubleshoot electrical circuits – this both reinforces learning and allows future experiments to be carried out with greater efficiency.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https://educationendowmentfoundation.org.uk/public/files/Publications/Science/EEF_improving_secondary_science.pdf#page=15</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60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Many pupils are unable to connect an ammeter in a circuit correctly. </a:t>
            </a:r>
            <a:r>
              <a:rPr lang="en-GB" sz="1100" b="0" i="0" u="sng" strike="noStrike" cap="none" dirty="0">
                <a:solidFill>
                  <a:srgbClr val="000000"/>
                </a:solidFill>
                <a:effectLst/>
                <a:latin typeface="Arial"/>
                <a:ea typeface="Arial"/>
                <a:cs typeface="Arial"/>
                <a:sym typeface="Arial"/>
                <a:hlinkClick r:id="rId6"/>
              </a:rPr>
              <a:t>https://spark.iop.org/many-pupils-are-unable-connect-ammeter-circuit-correctly</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60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Many students think that electric current or electric charge (or 'electricity'), rather than energy, is stored in a battery. </a:t>
            </a:r>
            <a:r>
              <a:rPr lang="en-GB" sz="1100" b="0" i="0" u="sng" strike="noStrike" cap="none" dirty="0">
                <a:solidFill>
                  <a:srgbClr val="000000"/>
                </a:solidFill>
                <a:effectLst/>
                <a:latin typeface="Arial"/>
                <a:ea typeface="Arial"/>
                <a:cs typeface="Arial"/>
                <a:sym typeface="Arial"/>
                <a:hlinkClick r:id="rId7"/>
              </a:rPr>
              <a:t>https://spark.iop.org/many-students-think-electric-current-or-electric-charge-or-electricity-rather-energy-stored-battery</a:t>
            </a:r>
            <a:endParaRPr lang="en-GB" sz="1100" b="0" i="0" u="none" strike="noStrike" cap="none" noProof="0" dirty="0">
              <a:solidFill>
                <a:srgbClr val="000000"/>
              </a:solidFill>
              <a:effectLst/>
              <a:latin typeface="Arial"/>
              <a:cs typeface="Arial"/>
              <a:sym typeface="Arial"/>
            </a:endParaRPr>
          </a:p>
          <a:p>
            <a:pPr marL="171450" marR="0" lvl="0" indent="-171450" algn="l" defTabSz="914400" rtl="0" eaLnBrk="1" fontAlgn="auto" latinLnBrk="0" hangingPunct="1">
              <a:lnSpc>
                <a:spcPct val="115000"/>
              </a:lnSpc>
              <a:spcBef>
                <a:spcPts val="600"/>
              </a:spcBef>
              <a:spcAft>
                <a:spcPts val="0"/>
              </a:spcAft>
              <a:buClr>
                <a:srgbClr val="000000"/>
              </a:buClr>
              <a:buSzPts val="1100"/>
              <a:tabLst/>
              <a:defRPr/>
            </a:pPr>
            <a:endParaRPr lang="en-US"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endParaRPr lang="en-US"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endParaRPr lang="en-US" sz="1100" b="0" i="0" u="none" strike="noStrike" cap="none" dirty="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384606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a:t>A common misconception is that charged particles originate in the battery (</a:t>
            </a:r>
            <a:r>
              <a:rPr lang="it-IT" dirty="0">
                <a:hlinkClick r:id="rId3"/>
              </a:rPr>
              <a:t>https://spark.iop.org/where-do-charges-come</a:t>
            </a:r>
            <a:r>
              <a:rPr lang="es-MX" dirty="0"/>
              <a:t>)</a:t>
            </a:r>
          </a:p>
          <a:p>
            <a:r>
              <a:rPr lang="es-MX" dirty="0"/>
              <a:t>Avoid discussing the difference in direction between electron flow and conventional current (</a:t>
            </a:r>
            <a:r>
              <a:rPr lang="it-IT" dirty="0">
                <a:hlinkClick r:id="rId4"/>
              </a:rPr>
              <a:t>https://spark.iop.org/direction-electric-current</a:t>
            </a:r>
            <a:r>
              <a:rPr lang="es-MX" dirty="0"/>
              <a:t>) – not necessary for understanding electric circuits</a:t>
            </a:r>
          </a:p>
        </p:txBody>
      </p:sp>
    </p:spTree>
    <p:extLst>
      <p:ext uri="{BB962C8B-B14F-4D97-AF65-F5344CB8AC3E}">
        <p14:creationId xmlns:p14="http://schemas.microsoft.com/office/powerpoint/2010/main" val="1981489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100" b="0" i="0" u="none" strike="noStrike" cap="none" dirty="0">
                <a:solidFill>
                  <a:srgbClr val="000000"/>
                </a:solidFill>
                <a:effectLst/>
                <a:latin typeface="Arial"/>
                <a:ea typeface="Arial"/>
                <a:cs typeface="Arial"/>
                <a:sym typeface="Arial"/>
              </a:rPr>
              <a:t>The size of the electric current at a particular point in a circuit is a measure of the amount of electric charge passing that point every second.</a:t>
            </a: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Students may not be fully familiar with the atomic model and subatomic particles – for now just explain that electrons are </a:t>
            </a:r>
            <a:r>
              <a:rPr lang="en" sz="1500" b="1" dirty="0">
                <a:solidFill>
                  <a:schemeClr val="dk1"/>
                </a:solidFill>
              </a:rPr>
              <a:t>particles</a:t>
            </a:r>
            <a:r>
              <a:rPr lang="en" sz="1500" dirty="0">
                <a:solidFill>
                  <a:schemeClr val="dk1"/>
                </a:solidFill>
              </a:rPr>
              <a:t> that have </a:t>
            </a:r>
            <a:r>
              <a:rPr lang="en" sz="1500" b="1" dirty="0">
                <a:solidFill>
                  <a:schemeClr val="dk1"/>
                </a:solidFill>
              </a:rPr>
              <a:t>charge</a:t>
            </a:r>
            <a:r>
              <a:rPr lang="en" sz="1500" dirty="0">
                <a:solidFill>
                  <a:schemeClr val="dk1"/>
                </a:solidFill>
              </a:rPr>
              <a:t>. </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US" sz="1600" dirty="0">
                <a:solidFill>
                  <a:srgbClr val="4D4F53"/>
                </a:solidFill>
              </a:rPr>
              <a:t>When electrons move through </a:t>
            </a:r>
            <a:r>
              <a:rPr lang="en-US" sz="1600" b="1" dirty="0">
                <a:solidFill>
                  <a:srgbClr val="4D4F53"/>
                </a:solidFill>
              </a:rPr>
              <a:t>components </a:t>
            </a:r>
            <a:r>
              <a:rPr lang="en-US" sz="1600" dirty="0">
                <a:solidFill>
                  <a:srgbClr val="4D4F53"/>
                </a:solidFill>
              </a:rPr>
              <a:t>energy is transferred.</a:t>
            </a:r>
            <a:r>
              <a:rPr lang="en-US" sz="1600" baseline="0" dirty="0">
                <a:solidFill>
                  <a:srgbClr val="4D4F53"/>
                </a:solidFill>
              </a:rPr>
              <a:t> </a:t>
            </a:r>
            <a:r>
              <a:rPr lang="en" sz="1500" dirty="0">
                <a:solidFill>
                  <a:schemeClr val="dk1"/>
                </a:solidFill>
              </a:rPr>
              <a:t>Link to rope model – when rope moves through a student’s hand, the</a:t>
            </a:r>
            <a:r>
              <a:rPr lang="en" sz="1500" baseline="0" dirty="0">
                <a:solidFill>
                  <a:schemeClr val="dk1"/>
                </a:solidFill>
              </a:rPr>
              <a:t> hand warms up</a:t>
            </a:r>
            <a:r>
              <a:rPr lang="en" sz="1500" dirty="0">
                <a:solidFill>
                  <a:schemeClr val="dk1"/>
                </a:solidFill>
              </a:rPr>
              <a:t>. Similarly,</a:t>
            </a:r>
            <a:r>
              <a:rPr lang="en" sz="1500" baseline="0" dirty="0">
                <a:solidFill>
                  <a:schemeClr val="dk1"/>
                </a:solidFill>
              </a:rPr>
              <a:t> when electric current passes through a bulb, the current causes the atoms in the bulb to vibrate so quickly that the bulb heats up and glows.</a:t>
            </a: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RESEARCH NOTES: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It is common for students to use the term ‘electricity’ in an ambiguous fashion that does not differentiate between the concepts of current, potential difference, energy and related terms with precise meaning. </a:t>
            </a:r>
            <a:r>
              <a:rPr lang="en-GB" sz="1100" b="0" i="0" u="sng" strike="noStrike" cap="none" dirty="0">
                <a:solidFill>
                  <a:srgbClr val="000000"/>
                </a:solidFill>
                <a:effectLst/>
                <a:latin typeface="Arial"/>
                <a:ea typeface="Arial"/>
                <a:cs typeface="Arial"/>
                <a:sym typeface="Arial"/>
                <a:hlinkClick r:id="rId3"/>
              </a:rPr>
              <a:t>https://spark.iop.org/students-often-struggle-define-electricity-precisely</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Some younger pupils hold a ‘consumer-source’ model of the simple circuit. </a:t>
            </a:r>
            <a:r>
              <a:rPr lang="en-GB" sz="1100" b="0" i="0" u="sng" strike="noStrike" cap="none" dirty="0">
                <a:solidFill>
                  <a:srgbClr val="000000"/>
                </a:solidFill>
                <a:effectLst/>
                <a:latin typeface="Arial"/>
                <a:ea typeface="Arial"/>
                <a:cs typeface="Arial"/>
                <a:sym typeface="Arial"/>
                <a:hlinkClick r:id="rId4"/>
              </a:rPr>
              <a:t>https://spark.iop.org/some-younger-pupils-hold-consumer-source-model-simple-circuit</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Some students have differing ideas about what is happening in the wires of an electric circuit when it is working. </a:t>
            </a:r>
            <a:r>
              <a:rPr lang="en-GB" sz="1100" b="0" i="0" u="sng" strike="noStrike" cap="none" dirty="0">
                <a:solidFill>
                  <a:srgbClr val="000000"/>
                </a:solidFill>
                <a:effectLst/>
                <a:latin typeface="Arial"/>
                <a:ea typeface="Arial"/>
                <a:cs typeface="Arial"/>
                <a:sym typeface="Arial"/>
                <a:hlinkClick r:id="rId5"/>
              </a:rPr>
              <a:t>https://spark.iop.org/some-students-have-differing-ideas-about-what-happening-wires-electric-circuit-when-it-working</a:t>
            </a:r>
            <a:r>
              <a:rPr lang="en-GB" sz="1100" b="0" i="0" u="none" strike="noStrike" cap="none" dirty="0">
                <a:solidFill>
                  <a:srgbClr val="000000"/>
                </a:solidFill>
                <a:effectLst/>
                <a:latin typeface="Arial"/>
                <a:ea typeface="Arial"/>
                <a:cs typeface="Arial"/>
                <a:sym typeface="Arial"/>
              </a:rPr>
              <a:t> </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2c. Self-regulation</a:t>
            </a:r>
            <a:r>
              <a:rPr lang="en-GB" sz="1100" b="0" i="0" u="none" strike="noStrike" cap="none" dirty="0">
                <a:solidFill>
                  <a:srgbClr val="000000"/>
                </a:solidFill>
                <a:effectLst/>
                <a:latin typeface="Arial"/>
                <a:ea typeface="Arial"/>
                <a:cs typeface="Arial"/>
                <a:sym typeface="Arial"/>
              </a:rPr>
              <a:t>: Promote metacognitive talk and dialogue in the classroom - It is helpful to discuss wrong ideas and why they’re wrong, as well as why the right idea is right, and this helps pupils to examine their preconceptions. </a:t>
            </a:r>
            <a:r>
              <a:rPr lang="en-GB" sz="1100" b="0" i="0" u="sng" strike="noStrike" cap="none" dirty="0">
                <a:solidFill>
                  <a:srgbClr val="000000"/>
                </a:solidFill>
                <a:effectLst/>
                <a:latin typeface="Arial"/>
                <a:ea typeface="Arial"/>
                <a:cs typeface="Arial"/>
                <a:sym typeface="Arial"/>
                <a:hlinkClick r:id="rId6"/>
              </a:rPr>
              <a:t>https://educationendowmentfoundation.org.uk/public/files/Publications/Science/EEF_improving_secondary_science.pdf#page=16</a:t>
            </a:r>
            <a:r>
              <a:rPr lang="en-GB" sz="1100" b="0" i="0" u="none" strike="noStrike" cap="none" dirty="0">
                <a:solidFill>
                  <a:srgbClr val="000000"/>
                </a:solidFill>
                <a:effectLst/>
                <a:latin typeface="Arial"/>
                <a:ea typeface="Arial"/>
                <a:cs typeface="Arial"/>
                <a:sym typeface="Arial"/>
              </a:rPr>
              <a:t> </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 sz="1500" dirty="0">
              <a:solidFill>
                <a:schemeClr val="dk1"/>
              </a:solidFill>
            </a:endParaRPr>
          </a:p>
        </p:txBody>
      </p:sp>
    </p:spTree>
    <p:extLst>
      <p:ext uri="{BB962C8B-B14F-4D97-AF65-F5344CB8AC3E}">
        <p14:creationId xmlns:p14="http://schemas.microsoft.com/office/powerpoint/2010/main" val="4121847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See next slide for notes</a:t>
            </a:r>
          </a:p>
        </p:txBody>
      </p:sp>
    </p:spTree>
    <p:extLst>
      <p:ext uri="{BB962C8B-B14F-4D97-AF65-F5344CB8AC3E}">
        <p14:creationId xmlns:p14="http://schemas.microsoft.com/office/powerpoint/2010/main" val="2981307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Encourage discussion if you feel students would benefit, but response should be in books.</a:t>
            </a:r>
          </a:p>
          <a:p>
            <a:pPr marL="158750" indent="0">
              <a:buNone/>
            </a:pPr>
            <a:r>
              <a:rPr lang="en-GB" dirty="0"/>
              <a:t>Warn students that you will be calling on them at random at the end for contributions. AFL: While they are working you can circulate the room and assess responses – if misconceptions appear at a class level, these can be tackled in the discussion afterwards.</a:t>
            </a:r>
          </a:p>
          <a:p>
            <a:pPr marL="158750" indent="0">
              <a:buNone/>
            </a:pPr>
            <a:endParaRPr lang="en-GB" dirty="0"/>
          </a:p>
          <a:p>
            <a:pPr marL="158750" indent="0">
              <a:buNone/>
            </a:pPr>
            <a:r>
              <a:rPr lang="en-GB" dirty="0"/>
              <a:t>Resource 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dirty="0"/>
              <a:t> BEST resources.</a:t>
            </a:r>
          </a:p>
          <a:p>
            <a:pPr marL="158750" indent="0">
              <a:buNone/>
            </a:pPr>
            <a:endParaRPr lang="en-GB" sz="1100" b="1"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Expected answers</a:t>
            </a: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Comments that do </a:t>
            </a:r>
            <a:r>
              <a:rPr lang="en-GB" sz="1100" b="1" i="0" u="none" strike="noStrike" cap="none" dirty="0">
                <a:solidFill>
                  <a:srgbClr val="000000"/>
                </a:solidFill>
                <a:effectLst/>
                <a:latin typeface="Arial"/>
                <a:ea typeface="Arial"/>
                <a:cs typeface="Arial"/>
                <a:sym typeface="Arial"/>
              </a:rPr>
              <a:t>not</a:t>
            </a:r>
            <a:r>
              <a:rPr lang="en-GB" sz="1100" b="0" i="0" u="none" strike="noStrike" cap="none" dirty="0">
                <a:solidFill>
                  <a:srgbClr val="000000"/>
                </a:solidFill>
                <a:effectLst/>
                <a:latin typeface="Arial"/>
                <a:ea typeface="Arial"/>
                <a:cs typeface="Arial"/>
                <a:sym typeface="Arial"/>
              </a:rPr>
              <a:t> support the idea of something flowing around a circuit:</a:t>
            </a:r>
            <a:endParaRPr lang="it-IT" sz="1100" b="0" i="0" u="none" strike="noStrike" cap="none" dirty="0">
              <a:solidFill>
                <a:srgbClr val="000000"/>
              </a:solidFill>
              <a:effectLst/>
              <a:latin typeface="Arial"/>
              <a:ea typeface="Arial"/>
              <a:cs typeface="Arial"/>
              <a:sym typeface="Arial"/>
            </a:endParaRPr>
          </a:p>
          <a:p>
            <a:pPr marL="158750" indent="0">
              <a:buNone/>
            </a:pP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Ali: </a:t>
            </a:r>
            <a:r>
              <a:rPr lang="en-GB" sz="1100" b="0" i="0" u="none" strike="noStrike" cap="none" dirty="0">
                <a:solidFill>
                  <a:srgbClr val="000000"/>
                </a:solidFill>
                <a:effectLst/>
                <a:latin typeface="Arial"/>
                <a:ea typeface="Arial"/>
                <a:cs typeface="Arial"/>
                <a:sym typeface="Arial"/>
              </a:rPr>
              <a:t>If charge flows out of the battery it will go round the circuit.  The bulbs will light up one after the other. </a:t>
            </a:r>
            <a:r>
              <a:rPr lang="en-GB" sz="1100" b="0" i="1" u="none" strike="noStrike" cap="none" dirty="0">
                <a:solidFill>
                  <a:srgbClr val="000000"/>
                </a:solidFill>
                <a:effectLst/>
                <a:latin typeface="Arial"/>
                <a:ea typeface="Arial"/>
                <a:cs typeface="Arial"/>
                <a:sym typeface="Arial"/>
              </a:rPr>
              <a:t>This is wrong because we have seen that the lighting up is instantaneous. This is explained by the rope model – we do not need to wait for a section of rope to go round from the ‘battery’ to the ‘bulb’ before the ‘bulb’ starts</a:t>
            </a:r>
            <a:r>
              <a:rPr lang="en-GB" sz="1100" b="0" i="1" u="none" strike="noStrike" cap="none" baseline="0" dirty="0">
                <a:solidFill>
                  <a:srgbClr val="000000"/>
                </a:solidFill>
                <a:effectLst/>
                <a:latin typeface="Arial"/>
                <a:ea typeface="Arial"/>
                <a:cs typeface="Arial"/>
                <a:sym typeface="Arial"/>
              </a:rPr>
              <a:t> heating up</a:t>
            </a:r>
            <a:r>
              <a:rPr lang="en-GB" sz="1100" b="0" i="1" u="none" strike="noStrike" cap="none" dirty="0">
                <a:solidFill>
                  <a:srgbClr val="000000"/>
                </a:solidFill>
                <a:effectLst/>
                <a:latin typeface="Arial"/>
                <a:ea typeface="Arial"/>
                <a:cs typeface="Arial"/>
                <a:sym typeface="Arial"/>
              </a:rPr>
              <a:t>.</a:t>
            </a:r>
          </a:p>
          <a:p>
            <a:pPr marL="158750" indent="0">
              <a:buNone/>
            </a:pPr>
            <a:endParaRPr lang="en-GB" sz="1100" b="0" i="1"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Dan: </a:t>
            </a:r>
            <a:r>
              <a:rPr lang="en-GB" sz="1100" b="0" i="0" u="none" strike="noStrike" cap="none" dirty="0">
                <a:solidFill>
                  <a:srgbClr val="000000"/>
                </a:solidFill>
                <a:effectLst/>
                <a:latin typeface="Arial"/>
                <a:ea typeface="Arial"/>
                <a:cs typeface="Arial"/>
                <a:sym typeface="Arial"/>
              </a:rPr>
              <a:t>If something was flowing, it would leak out when you opened the switch.  It would be like water coming out of a broken pipe. </a:t>
            </a:r>
            <a:r>
              <a:rPr lang="en-GB" sz="1100" b="0" i="1" u="none" strike="noStrike" cap="none" dirty="0">
                <a:solidFill>
                  <a:srgbClr val="000000"/>
                </a:solidFill>
                <a:effectLst/>
                <a:latin typeface="Arial"/>
                <a:ea typeface="Arial"/>
                <a:cs typeface="Arial"/>
                <a:sym typeface="Arial"/>
              </a:rPr>
              <a:t>This is wrong because the charged particles (electrons) start and stay in the wires – there is no way for them to leave. If you have already taught the atomic model you can refer to the wires having neutral charge overall.</a:t>
            </a:r>
            <a:endParaRPr lang="it-IT" sz="1100" b="0" i="0" u="none" strike="noStrike" cap="none" dirty="0">
              <a:solidFill>
                <a:srgbClr val="000000"/>
              </a:solidFill>
              <a:effectLst/>
              <a:latin typeface="Arial"/>
              <a:ea typeface="Arial"/>
              <a:cs typeface="Arial"/>
              <a:sym typeface="Arial"/>
            </a:endParaRPr>
          </a:p>
          <a:p>
            <a:pPr marL="158750" indent="0">
              <a:buNone/>
            </a:pP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Responses to Ali and Dan should be along the lines of the statements made by Bella and Chloe (respectively).</a:t>
            </a:r>
            <a:endParaRPr lang="it-IT" sz="1100" b="0" i="0" u="none" strike="noStrike" cap="none" dirty="0">
              <a:solidFill>
                <a:srgbClr val="000000"/>
              </a:solidFill>
              <a:effectLst/>
              <a:latin typeface="Arial"/>
              <a:ea typeface="Arial"/>
              <a:cs typeface="Arial"/>
              <a:sym typeface="Arial"/>
            </a:endParaRPr>
          </a:p>
          <a:p>
            <a:pPr marL="158750" indent="0">
              <a:buNone/>
            </a:pPr>
            <a:endParaRPr lang="en-GB" dirty="0"/>
          </a:p>
        </p:txBody>
      </p:sp>
    </p:spTree>
    <p:extLst>
      <p:ext uri="{BB962C8B-B14F-4D97-AF65-F5344CB8AC3E}">
        <p14:creationId xmlns:p14="http://schemas.microsoft.com/office/powerpoint/2010/main" val="1312462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cs typeface="Arial"/>
                <a:sym typeface="Arial"/>
              </a:rPr>
              <a:t>Correct answers are a) 3 – same brightness, b) 5 – the current is the same everywhere.</a:t>
            </a:r>
          </a:p>
          <a:p>
            <a:pPr marL="158750" indent="0">
              <a:buNone/>
            </a:pPr>
            <a:endParaRPr lang="en-GB" sz="1100" b="0" i="0" u="none" strike="noStrike" cap="none" dirty="0">
              <a:solidFill>
                <a:srgbClr val="000000"/>
              </a:solidFill>
              <a:effectLst/>
              <a:latin typeface="Arial"/>
              <a:cs typeface="Arial"/>
              <a:sym typeface="Arial"/>
            </a:endParaRPr>
          </a:p>
          <a:p>
            <a:pPr marL="158750" indent="0">
              <a:buNone/>
            </a:pPr>
            <a:r>
              <a:rPr lang="en-GB" sz="1100" b="0" i="0" u="none" strike="noStrike" cap="none" dirty="0">
                <a:solidFill>
                  <a:srgbClr val="000000"/>
                </a:solidFill>
                <a:effectLst/>
                <a:latin typeface="Arial"/>
                <a:cs typeface="Arial"/>
                <a:sym typeface="Arial"/>
              </a:rPr>
              <a:t>Misconceptions</a:t>
            </a:r>
          </a:p>
          <a:p>
            <a:pPr marL="158750" indent="0">
              <a:buNone/>
            </a:pPr>
            <a:r>
              <a:rPr lang="en-GB" sz="1100" b="0" i="0" u="none" strike="noStrike" cap="none" dirty="0">
                <a:solidFill>
                  <a:srgbClr val="000000"/>
                </a:solidFill>
                <a:effectLst/>
                <a:latin typeface="Arial"/>
                <a:cs typeface="Arial"/>
                <a:sym typeface="Arial"/>
              </a:rPr>
              <a:t>a1, b2</a:t>
            </a:r>
          </a:p>
          <a:p>
            <a:pPr marL="158750" indent="0">
              <a:buNone/>
            </a:pPr>
            <a:r>
              <a:rPr lang="en-GB" sz="1100" b="0" i="0" u="none" strike="noStrike" cap="none" dirty="0">
                <a:solidFill>
                  <a:srgbClr val="000000"/>
                </a:solidFill>
                <a:effectLst/>
                <a:latin typeface="Arial"/>
                <a:cs typeface="Arial"/>
                <a:sym typeface="Arial"/>
              </a:rPr>
              <a:t>a2, b3</a:t>
            </a:r>
          </a:p>
          <a:p>
            <a:pPr marL="158750" indent="0">
              <a:buNone/>
            </a:pPr>
            <a:r>
              <a:rPr lang="en-GB" sz="1100" b="0" i="0" u="none" strike="noStrike" cap="none" dirty="0">
                <a:solidFill>
                  <a:srgbClr val="000000"/>
                </a:solidFill>
                <a:effectLst/>
                <a:latin typeface="Arial"/>
                <a:cs typeface="Arial"/>
                <a:sym typeface="Arial"/>
              </a:rPr>
              <a:t>a4, b1 </a:t>
            </a:r>
          </a:p>
          <a:p>
            <a:pPr marL="158750" indent="0">
              <a:buNone/>
            </a:pPr>
            <a:r>
              <a:rPr lang="en-GB" sz="1100" b="0" i="0" u="none" strike="noStrike" cap="none" dirty="0">
                <a:solidFill>
                  <a:srgbClr val="000000"/>
                </a:solidFill>
                <a:effectLst/>
                <a:latin typeface="Arial"/>
                <a:cs typeface="Arial"/>
                <a:sym typeface="Arial"/>
              </a:rPr>
              <a:t>a5, b3</a:t>
            </a:r>
          </a:p>
          <a:p>
            <a:pPr marL="158750" indent="0">
              <a:buNone/>
            </a:pPr>
            <a:r>
              <a:rPr lang="en-GB" sz="1100" b="0" i="0" u="none" strike="noStrike" cap="none" dirty="0">
                <a:solidFill>
                  <a:srgbClr val="000000"/>
                </a:solidFill>
                <a:effectLst/>
                <a:latin typeface="Arial"/>
                <a:cs typeface="Arial"/>
                <a:sym typeface="Arial"/>
              </a:rPr>
              <a:t>a3, b4 – correct first answer, wrong justification. This shows a confusion of current with the idea of energy (which is indeed shared between the two bulbs) and PD, covered in the next two lessons. If this is common amongst your students make sure to emphasise that current is represented by the speed of the rope, which isn’t shared between components, while the energy output is.</a:t>
            </a:r>
          </a:p>
          <a:p>
            <a:pPr marL="158750" indent="0">
              <a:buNone/>
            </a:pPr>
            <a:endParaRPr lang="en-GB" sz="1100" b="0" i="0" u="none" strike="noStrike" cap="none" dirty="0">
              <a:solidFill>
                <a:srgbClr val="000000"/>
              </a:solidFill>
              <a:effectLst/>
              <a:latin typeface="Arial"/>
              <a:cs typeface="Arial"/>
              <a:sym typeface="Arial"/>
            </a:endParaRPr>
          </a:p>
          <a:p>
            <a:pPr marL="158750" indent="0">
              <a:buNone/>
            </a:pPr>
            <a:r>
              <a:rPr lang="en-US" sz="1500" b="0" i="0" u="none" strike="noStrike" cap="none" dirty="0">
                <a:solidFill>
                  <a:srgbClr val="000000"/>
                </a:solidFill>
                <a:latin typeface="Arial"/>
                <a:ea typeface="Arial"/>
                <a:cs typeface="Arial"/>
                <a:sym typeface="Arial"/>
              </a:rPr>
              <a:t>RESEARCH NOTES: </a:t>
            </a:r>
          </a:p>
          <a:p>
            <a:pPr marL="158750" indent="0">
              <a:buNone/>
            </a:pPr>
            <a:endParaRPr lang="en-US" sz="1500" b="0" i="0" u="none" strike="noStrike" cap="none" dirty="0">
              <a:solidFill>
                <a:srgbClr val="000000"/>
              </a:solidFill>
              <a:effectLst/>
              <a:latin typeface="Arial"/>
              <a:ea typeface="Arial"/>
              <a:cs typeface="Arial"/>
              <a:sym typeface="Arial"/>
            </a:endParaRPr>
          </a:p>
          <a:p>
            <a:pPr marL="158750" indent="0">
              <a:buNone/>
            </a:pPr>
            <a:r>
              <a:rPr lang="en-GB" sz="1100" b="0" i="0" u="sng" strike="noStrike" cap="none" dirty="0">
                <a:solidFill>
                  <a:srgbClr val="000000"/>
                </a:solidFill>
                <a:effectLst/>
                <a:latin typeface="Arial"/>
                <a:ea typeface="Arial"/>
                <a:cs typeface="Arial"/>
                <a:sym typeface="Arial"/>
              </a:rPr>
              <a:t>7a. Feedback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cap="none" dirty="0">
                <a:solidFill>
                  <a:srgbClr val="000000"/>
                </a:solidFill>
                <a:effectLst/>
                <a:latin typeface="Arial"/>
                <a:ea typeface="Arial"/>
                <a:cs typeface="Arial"/>
                <a:sym typeface="Arial"/>
              </a:rPr>
              <a:t>Find out what your pupils understand - It is important that you build up an accurate picture of the current understanding of all your pupils.</a:t>
            </a:r>
            <a:r>
              <a:rPr lang="en-GB" sz="1100" b="0" i="0" u="sng"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https://educationendowmentfoundation.org.uk/public/files/Publications/Science/EEF_improving_secondary_science.pdf#page=38</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It is common for students to use the term ‘electricity’ in an ambiguous fashion that does not differentiate between the concepts of current, potential difference, energy and related terms with precise meaning. </a:t>
            </a:r>
            <a:r>
              <a:rPr lang="en-GB" sz="1100" b="0" i="0" u="sng" strike="noStrike" cap="none" dirty="0">
                <a:solidFill>
                  <a:srgbClr val="000000"/>
                </a:solidFill>
                <a:effectLst/>
                <a:latin typeface="Arial"/>
                <a:ea typeface="Arial"/>
                <a:cs typeface="Arial"/>
                <a:sym typeface="Arial"/>
                <a:hlinkClick r:id="rId4"/>
              </a:rPr>
              <a:t>https://spark.iop.org/students-often-struggle-define-electricity-precisely</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cs typeface="Arial"/>
              <a:sym typeface="Arial"/>
            </a:endParaRPr>
          </a:p>
          <a:p>
            <a:pPr marL="501650" indent="-342900">
              <a:buAutoNum type="alphaLcParenR"/>
            </a:pPr>
            <a:endParaRPr lang="en-US" sz="1500" dirty="0">
              <a:latin typeface="+mn-lt"/>
            </a:endParaRPr>
          </a:p>
        </p:txBody>
      </p:sp>
    </p:spTree>
    <p:extLst>
      <p:ext uri="{BB962C8B-B14F-4D97-AF65-F5344CB8AC3E}">
        <p14:creationId xmlns:p14="http://schemas.microsoft.com/office/powerpoint/2010/main" val="289556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SzPct val="120000"/>
              <a:buFont typeface="ArialMT" charset="0"/>
              <a:buNone/>
            </a:pPr>
            <a:r>
              <a:rPr lang="en-GB" sz="1500" dirty="0"/>
              <a:t>”If you are stuck leave a blank so you can write the answer in afterwards”</a:t>
            </a:r>
          </a:p>
          <a:p>
            <a:pPr marL="158750" indent="0">
              <a:buSzPct val="120000"/>
              <a:buFont typeface="ArialMT" charset="0"/>
              <a:buNone/>
            </a:pPr>
            <a:endParaRPr lang="en-GB" sz="1500" dirty="0"/>
          </a:p>
          <a:p>
            <a:pPr marL="158750" indent="0">
              <a:buNone/>
            </a:pPr>
            <a:endParaRPr lang="en-GB" sz="1600" b="0" i="0" u="none" strike="noStrike" cap="none" dirty="0">
              <a:solidFill>
                <a:srgbClr val="000000"/>
              </a:solidFill>
              <a:effectLst/>
              <a:latin typeface="Arial"/>
              <a:ea typeface="Arial"/>
              <a:cs typeface="Arial"/>
              <a:sym typeface="Arial"/>
            </a:endParaRPr>
          </a:p>
          <a:p>
            <a:pPr marL="158750" indent="0">
              <a:buNone/>
            </a:pPr>
            <a:r>
              <a:rPr lang="en-GB" sz="1600" b="0" i="0" u="none" strike="noStrike" cap="none" dirty="0">
                <a:solidFill>
                  <a:srgbClr val="000000"/>
                </a:solidFill>
                <a:effectLst/>
                <a:latin typeface="Arial"/>
                <a:ea typeface="Arial"/>
                <a:cs typeface="Arial"/>
                <a:sym typeface="Arial"/>
              </a:rPr>
              <a:t>NB</a:t>
            </a:r>
            <a:r>
              <a:rPr lang="en-GB" sz="1600" b="0" i="0" u="none" strike="noStrike" cap="none" baseline="0" dirty="0">
                <a:solidFill>
                  <a:srgbClr val="000000"/>
                </a:solidFill>
                <a:effectLst/>
                <a:latin typeface="Arial"/>
                <a:ea typeface="Arial"/>
                <a:cs typeface="Arial"/>
                <a:sym typeface="Arial"/>
              </a:rPr>
              <a:t> make sure pupils do not think that current comes out of the battery and travels round the circuit. Instead, the battery is providing a push that sets charged particles – free electrons – that are already in the circuit in motion.</a:t>
            </a:r>
          </a:p>
          <a:p>
            <a:pPr marL="158750" indent="0">
              <a:buNone/>
            </a:pPr>
            <a:endParaRPr lang="en-GB" sz="1600" b="0" i="0" u="none" strike="noStrike" cap="none" baseline="0" dirty="0">
              <a:solidFill>
                <a:srgbClr val="000000"/>
              </a:solidFill>
              <a:effectLst/>
              <a:latin typeface="Arial"/>
              <a:ea typeface="Arial"/>
              <a:cs typeface="Arial"/>
              <a:sym typeface="Arial"/>
            </a:endParaRPr>
          </a:p>
          <a:p>
            <a:pPr marL="158750" indent="0">
              <a:buNone/>
            </a:pPr>
            <a:r>
              <a:rPr lang="en-GB" sz="1600" b="0" i="0" u="none" strike="noStrike" cap="none" baseline="0" dirty="0">
                <a:solidFill>
                  <a:srgbClr val="000000"/>
                </a:solidFill>
                <a:effectLst/>
                <a:latin typeface="Arial"/>
                <a:ea typeface="Arial"/>
                <a:cs typeface="Arial"/>
                <a:sym typeface="Arial"/>
              </a:rPr>
              <a:t>RESEARCH NOTES:</a:t>
            </a:r>
          </a:p>
          <a:p>
            <a:pPr marL="158750" indent="0">
              <a:buNone/>
            </a:pPr>
            <a:endParaRPr lang="en-GB" sz="1600" b="0" i="0" u="none" strike="noStrike" cap="none" baseline="0"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4c. Memory</a:t>
            </a:r>
            <a:r>
              <a:rPr lang="en-GB" sz="1100" b="0" i="0" u="none" strike="noStrike" cap="none" dirty="0">
                <a:solidFill>
                  <a:srgbClr val="000000"/>
                </a:solidFill>
                <a:effectLst/>
                <a:latin typeface="Arial"/>
                <a:ea typeface="Arial"/>
                <a:cs typeface="Arial"/>
                <a:sym typeface="Arial"/>
              </a:rPr>
              <a:t>: Provide opportunities for pupils to retrieve knowledge they previously learnt.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https://educationendowmentfoundation.org.uk/public/files/Publications/Science/EEF_improving_secondary_science.pdf#page=26</a:t>
            </a:r>
            <a:endParaRPr lang="en-GB" sz="1100" b="0" i="0" u="none" strike="noStrike" cap="none" dirty="0">
              <a:solidFill>
                <a:srgbClr val="000000"/>
              </a:solidFill>
              <a:effectLst/>
              <a:latin typeface="Arial"/>
              <a:ea typeface="Arial"/>
              <a:cs typeface="Arial"/>
              <a:sym typeface="Arial"/>
            </a:endParaRPr>
          </a:p>
          <a:p>
            <a:pPr marL="158750" indent="0">
              <a:buNone/>
            </a:pPr>
            <a:endParaRPr lang="en-GB" sz="1600" b="0" i="0" u="none" strike="noStrike" cap="none" baseline="0" dirty="0">
              <a:solidFill>
                <a:srgbClr val="000000"/>
              </a:solidFill>
              <a:effectLst/>
              <a:latin typeface="Arial"/>
              <a:ea typeface="Arial"/>
              <a:cs typeface="Arial"/>
              <a:sym typeface="Arial"/>
            </a:endParaRPr>
          </a:p>
          <a:p>
            <a:pPr marL="158750" indent="0">
              <a:buNone/>
            </a:pPr>
            <a:r>
              <a:rPr lang="en-GB" sz="1600" b="0" i="0" u="sng" strike="noStrike" cap="none" dirty="0">
                <a:solidFill>
                  <a:srgbClr val="000000"/>
                </a:solidFill>
                <a:effectLst/>
                <a:latin typeface="Arial"/>
                <a:ea typeface="Arial"/>
                <a:cs typeface="Arial"/>
                <a:sym typeface="Arial"/>
              </a:rPr>
              <a:t>Misconceptions research on IOP Spark:</a:t>
            </a:r>
            <a:r>
              <a:rPr lang="en-GB" sz="1600" b="0" i="0" u="none" strike="noStrike" cap="none" baseline="0" dirty="0">
                <a:solidFill>
                  <a:srgbClr val="000000"/>
                </a:solidFill>
                <a:effectLst/>
                <a:latin typeface="Arial"/>
                <a:ea typeface="Arial"/>
                <a:cs typeface="Arial"/>
                <a:sym typeface="Arial"/>
              </a:rPr>
              <a:t> </a:t>
            </a:r>
            <a:r>
              <a:rPr lang="en-GB" sz="1600" b="0" i="0" u="none" strike="noStrike" cap="none" dirty="0">
                <a:solidFill>
                  <a:srgbClr val="000000"/>
                </a:solidFill>
                <a:effectLst/>
                <a:latin typeface="Arial"/>
                <a:ea typeface="Arial"/>
                <a:cs typeface="Arial"/>
                <a:sym typeface="Arial"/>
              </a:rPr>
              <a:t>Many students think that electric current or electric charge (or ‘electricity’), rather than energy, is stored in a battery. </a:t>
            </a:r>
            <a:r>
              <a:rPr lang="en-GB" sz="1600" b="0" i="0" u="sng" strike="noStrike" cap="none" dirty="0">
                <a:solidFill>
                  <a:srgbClr val="000000"/>
                </a:solidFill>
                <a:effectLst/>
                <a:latin typeface="Arial"/>
                <a:ea typeface="Arial"/>
                <a:cs typeface="Arial"/>
                <a:sym typeface="Arial"/>
                <a:hlinkClick r:id="rId4"/>
              </a:rPr>
              <a:t>https://spark.iop.org/many-students-think-electric-current-or-electric-charge-or-electricity-rather-energy-stored-battery</a:t>
            </a:r>
            <a:r>
              <a:rPr lang="en-GB" sz="1600" b="0" i="0" u="none" strike="noStrike" cap="none" baseline="0" dirty="0">
                <a:solidFill>
                  <a:srgbClr val="000000"/>
                </a:solidFill>
                <a:effectLst/>
                <a:latin typeface="Arial"/>
                <a:ea typeface="Arial"/>
                <a:cs typeface="Arial"/>
                <a:sym typeface="Arial"/>
              </a:rPr>
              <a:t>)</a:t>
            </a:r>
            <a:endParaRPr lang="en-GB" sz="2400" b="1" noProof="0" dirty="0">
              <a:solidFill>
                <a:schemeClr val="dk1"/>
              </a:solidFill>
            </a:endParaRPr>
          </a:p>
          <a:p>
            <a:pPr marL="158750" indent="0">
              <a:buSzPct val="120000"/>
              <a:buFont typeface="ArialMT" charset="0"/>
              <a:buNone/>
            </a:pPr>
            <a:endParaRPr lang="en-GB" sz="1500"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Students should copy the definition and symbol.</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Students should be shown your school’s ammeters</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Make sure to link the words </a:t>
            </a:r>
            <a:r>
              <a:rPr lang="en" sz="1500" b="1" dirty="0">
                <a:solidFill>
                  <a:schemeClr val="dk1"/>
                </a:solidFill>
              </a:rPr>
              <a:t>amperes </a:t>
            </a:r>
            <a:r>
              <a:rPr lang="en" sz="1500" b="0" dirty="0">
                <a:solidFill>
                  <a:schemeClr val="dk1"/>
                </a:solidFill>
              </a:rPr>
              <a:t>and </a:t>
            </a:r>
            <a:r>
              <a:rPr lang="en" sz="1500" b="1" dirty="0">
                <a:solidFill>
                  <a:schemeClr val="dk1"/>
                </a:solidFill>
              </a:rPr>
              <a:t>ammeter – </a:t>
            </a:r>
            <a:r>
              <a:rPr lang="en" sz="1500" b="0" dirty="0">
                <a:solidFill>
                  <a:schemeClr val="dk1"/>
                </a:solidFill>
              </a:rPr>
              <a:t>“Current is measured in amps, in the same way that time is measured in __________ (seconds) and length is measured in __________ (metres)” – pauses for students to answer – “An </a:t>
            </a:r>
            <a:r>
              <a:rPr lang="en" sz="1500" b="1" dirty="0">
                <a:solidFill>
                  <a:schemeClr val="dk1"/>
                </a:solidFill>
              </a:rPr>
              <a:t>ammeter </a:t>
            </a:r>
            <a:r>
              <a:rPr lang="en" sz="1500" b="0" dirty="0">
                <a:solidFill>
                  <a:schemeClr val="dk1"/>
                </a:solidFill>
              </a:rPr>
              <a:t>– really, it’s like saying amp-meter fast – is what measures amps; it is a component which </a:t>
            </a:r>
            <a:r>
              <a:rPr lang="en" sz="1500" b="1" dirty="0">
                <a:solidFill>
                  <a:schemeClr val="dk1"/>
                </a:solidFill>
              </a:rPr>
              <a:t>measures current</a:t>
            </a:r>
            <a:r>
              <a:rPr lang="en" sz="1500" b="0" dirty="0">
                <a:solidFill>
                  <a:schemeClr val="dk1"/>
                </a:solidFill>
              </a:rPr>
              <a:t>”</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US" sz="1600" b="0" i="0" u="none" strike="noStrike" cap="none" dirty="0">
                <a:solidFill>
                  <a:srgbClr val="000000"/>
                </a:solidFill>
                <a:effectLst/>
                <a:latin typeface="Arial"/>
                <a:ea typeface="Arial"/>
                <a:cs typeface="Arial"/>
                <a:sym typeface="Arial"/>
              </a:rPr>
              <a:t>RESEARCH NOTES</a:t>
            </a:r>
          </a:p>
          <a:p>
            <a:pPr marL="0" lvl="0" indent="0" algn="l" rtl="0">
              <a:lnSpc>
                <a:spcPct val="115000"/>
              </a:lnSpc>
              <a:spcBef>
                <a:spcPts val="1000"/>
              </a:spcBef>
              <a:spcAft>
                <a:spcPts val="1000"/>
              </a:spcAft>
              <a:buClr>
                <a:schemeClr val="dk1"/>
              </a:buClr>
              <a:buSzPts val="1100"/>
              <a:buFont typeface="Arial"/>
              <a:buNone/>
            </a:pPr>
            <a:endParaRPr lang="en-US" sz="16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6b. Language of science</a:t>
            </a:r>
            <a:r>
              <a:rPr lang="en-GB" sz="1100" b="0" i="0" u="none" strike="noStrike" cap="none" dirty="0">
                <a:solidFill>
                  <a:srgbClr val="000000"/>
                </a:solidFill>
                <a:effectLst/>
                <a:latin typeface="Arial"/>
                <a:ea typeface="Arial"/>
                <a:cs typeface="Arial"/>
                <a:sym typeface="Arial"/>
              </a:rPr>
              <a:t>: Show the links between words and their composite parts – ammeter means amp-meter</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https://educationendowmentfoundation.org.uk/public/files/Publications/Science/EEF_improving_secondary_science.pdf#page=34</a:t>
            </a:r>
            <a:r>
              <a:rPr lang="en-GB" sz="1100" b="0" i="0" u="none" strike="noStrike" cap="none" dirty="0">
                <a:solidFill>
                  <a:srgbClr val="000000"/>
                </a:solidFill>
                <a:effectLst/>
                <a:latin typeface="Arial"/>
                <a:ea typeface="Arial"/>
                <a:cs typeface="Arial"/>
                <a:sym typeface="Arial"/>
              </a:rPr>
              <a:t> </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US" sz="16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US" sz="1600" b="0" i="0" u="sng" strike="noStrike" cap="none" dirty="0">
                <a:solidFill>
                  <a:srgbClr val="000000"/>
                </a:solidFill>
                <a:effectLst/>
                <a:latin typeface="Arial"/>
                <a:ea typeface="Arial"/>
                <a:cs typeface="Arial"/>
                <a:sym typeface="Arial"/>
              </a:rPr>
              <a:t>4c. Memory</a:t>
            </a:r>
            <a:r>
              <a:rPr lang="en-US" sz="1600" b="0" i="0" u="none" strike="noStrike" cap="none" dirty="0">
                <a:solidFill>
                  <a:srgbClr val="000000"/>
                </a:solidFill>
                <a:effectLst/>
                <a:latin typeface="Arial"/>
                <a:ea typeface="Arial"/>
                <a:cs typeface="Arial"/>
                <a:sym typeface="Arial"/>
              </a:rPr>
              <a:t>: Provide opportunities for pupils to retrieve knowledge they previously learnt – Using frequent, short, and, importantly, low-stakes tests causes pupils to retrieve knowledge on a regular basis.</a:t>
            </a:r>
            <a:r>
              <a:rPr lang="en-US" sz="16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https://educationendowmentfoundation.org.uk/public/files/Publications/Science/EEF_improving_secondary_science.pdf#page=26</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1000"/>
              </a:spcBef>
              <a:spcAft>
                <a:spcPts val="1000"/>
              </a:spcAft>
              <a:buClr>
                <a:schemeClr val="dk1"/>
              </a:buClr>
              <a:buSzPts val="1100"/>
              <a:buFont typeface="Arial"/>
              <a:buNone/>
            </a:pPr>
            <a:endParaRPr lang="en" sz="24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p:txBody>
      </p:sp>
    </p:spTree>
    <p:extLst>
      <p:ext uri="{BB962C8B-B14F-4D97-AF65-F5344CB8AC3E}">
        <p14:creationId xmlns:p14="http://schemas.microsoft.com/office/powerpoint/2010/main" val="203785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evidence-summaries/teaching-learning-toolkit/meta-cognition-and-self-regulation/"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educationendowmentfoundation.org.uk/public/files/Publications/Science/EEF_improving_secondary_science.pdf#page=14" TargetMode="External"/><Relationship Id="rId5" Type="http://schemas.openxmlformats.org/officeDocument/2006/relationships/hyperlink" Target="https://educationendowmentfoundation.org.uk/tools/guidance-reports/metacognition-and-self-regulated-learning/" TargetMode="External"/><Relationship Id="rId4" Type="http://schemas.openxmlformats.org/officeDocument/2006/relationships/hyperlink" Target="https://docs.google.com/forms/d/e/1FAIpQLSd_E09XugVuwkTm8atw_c7l6YxMQ5Mb91vxGB8kYQhP_-Fl6Q/viewfor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CURRENT</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174267" cy="553998"/>
          </a:xfrm>
          <a:prstGeom prst="rect">
            <a:avLst/>
          </a:prstGeom>
        </p:spPr>
        <p:txBody>
          <a:bodyPr wrap="none">
            <a:spAutoFit/>
          </a:bodyPr>
          <a:lstStyle/>
          <a:p>
            <a:pPr lvl="0">
              <a:defRPr/>
            </a:pPr>
            <a:r>
              <a:rPr lang="en-US" sz="3000" b="1" dirty="0">
                <a:solidFill>
                  <a:srgbClr val="FFA02F"/>
                </a:solidFill>
                <a:latin typeface="+mn-lt"/>
                <a:ea typeface="Futura Medium" charset="0"/>
                <a:cs typeface="Futura Medium" charset="0"/>
              </a:rPr>
              <a:t>Measure current</a:t>
            </a:r>
            <a:endParaRPr lang="es-MX" sz="3000" b="1" dirty="0">
              <a:solidFill>
                <a:srgbClr val="FFA02F"/>
              </a:solidFill>
              <a:latin typeface="+mn-lt"/>
            </a:endParaRPr>
          </a:p>
        </p:txBody>
      </p:sp>
      <p:sp>
        <p:nvSpPr>
          <p:cNvPr id="2" name="Rectangle 1">
            <a:extLst>
              <a:ext uri="{FF2B5EF4-FFF2-40B4-BE49-F238E27FC236}">
                <a16:creationId xmlns:a16="http://schemas.microsoft.com/office/drawing/2014/main" xmlns="" id="{0BED9E77-6E8D-2241-A07B-1E5EAB90A0AA}"/>
              </a:ext>
            </a:extLst>
          </p:cNvPr>
          <p:cNvSpPr/>
          <p:nvPr/>
        </p:nvSpPr>
        <p:spPr>
          <a:xfrm>
            <a:off x="1345993" y="963135"/>
            <a:ext cx="5126724" cy="400110"/>
          </a:xfrm>
          <a:prstGeom prst="rect">
            <a:avLst/>
          </a:prstGeom>
        </p:spPr>
        <p:txBody>
          <a:bodyPr wrap="none">
            <a:spAutoFit/>
          </a:bodyPr>
          <a:lstStyle/>
          <a:p>
            <a:r>
              <a:rPr lang="en-US" sz="2000" dirty="0">
                <a:solidFill>
                  <a:srgbClr val="4D4F53"/>
                </a:solidFill>
              </a:rPr>
              <a:t>How can we measure the current in a loop?</a:t>
            </a:r>
            <a:endParaRPr lang="en-GB" sz="2000" dirty="0"/>
          </a:p>
        </p:txBody>
      </p:sp>
      <p:sp>
        <p:nvSpPr>
          <p:cNvPr id="12" name="Rectangle 11">
            <a:extLst>
              <a:ext uri="{FF2B5EF4-FFF2-40B4-BE49-F238E27FC236}">
                <a16:creationId xmlns:a16="http://schemas.microsoft.com/office/drawing/2014/main" xmlns="" id="{AD8307F4-933E-5E4F-B037-8692FA885C47}"/>
              </a:ext>
            </a:extLst>
          </p:cNvPr>
          <p:cNvSpPr/>
          <p:nvPr/>
        </p:nvSpPr>
        <p:spPr>
          <a:xfrm>
            <a:off x="2192482" y="4021282"/>
            <a:ext cx="1558636" cy="3325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xmlns="" id="{B182B413-F1D0-8748-B7F9-B4BDC575F321}"/>
              </a:ext>
            </a:extLst>
          </p:cNvPr>
          <p:cNvSpPr/>
          <p:nvPr/>
        </p:nvSpPr>
        <p:spPr>
          <a:xfrm>
            <a:off x="1177677" y="4519255"/>
            <a:ext cx="6131807" cy="400110"/>
          </a:xfrm>
          <a:prstGeom prst="rect">
            <a:avLst/>
          </a:prstGeom>
        </p:spPr>
        <p:txBody>
          <a:bodyPr wrap="none">
            <a:spAutoFit/>
          </a:bodyPr>
          <a:lstStyle/>
          <a:p>
            <a:r>
              <a:rPr lang="en-GB" sz="2000" b="1" dirty="0">
                <a:solidFill>
                  <a:schemeClr val="accent1"/>
                </a:solidFill>
                <a:cs typeface="Palanquin" panose="020B0004020203020204" pitchFamily="34" charset="77"/>
              </a:rPr>
              <a:t>Draw a circuit diagram to represent this drawing.</a:t>
            </a:r>
          </a:p>
        </p:txBody>
      </p:sp>
      <p:pic>
        <p:nvPicPr>
          <p:cNvPr id="5" name="Picture 4">
            <a:extLst>
              <a:ext uri="{FF2B5EF4-FFF2-40B4-BE49-F238E27FC236}">
                <a16:creationId xmlns:a16="http://schemas.microsoft.com/office/drawing/2014/main" xmlns="" id="{FDE0D534-5D1D-6343-9609-D5E431519E8F}"/>
              </a:ext>
            </a:extLst>
          </p:cNvPr>
          <p:cNvPicPr>
            <a:picLocks noChangeAspect="1"/>
          </p:cNvPicPr>
          <p:nvPr/>
        </p:nvPicPr>
        <p:blipFill>
          <a:blip r:embed="rId3"/>
          <a:stretch>
            <a:fillRect/>
          </a:stretch>
        </p:blipFill>
        <p:spPr>
          <a:xfrm>
            <a:off x="2370207" y="1446138"/>
            <a:ext cx="4071229" cy="3046799"/>
          </a:xfrm>
          <a:prstGeom prst="rect">
            <a:avLst/>
          </a:prstGeom>
        </p:spPr>
      </p:pic>
    </p:spTree>
    <p:extLst>
      <p:ext uri="{BB962C8B-B14F-4D97-AF65-F5344CB8AC3E}">
        <p14:creationId xmlns:p14="http://schemas.microsoft.com/office/powerpoint/2010/main" val="25500604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174267" cy="553998"/>
          </a:xfrm>
          <a:prstGeom prst="rect">
            <a:avLst/>
          </a:prstGeom>
        </p:spPr>
        <p:txBody>
          <a:bodyPr wrap="none">
            <a:spAutoFit/>
          </a:bodyPr>
          <a:lstStyle/>
          <a:p>
            <a:pPr lvl="0">
              <a:defRPr/>
            </a:pPr>
            <a:r>
              <a:rPr lang="en-US" sz="3000" b="1" dirty="0">
                <a:solidFill>
                  <a:srgbClr val="FFA02F"/>
                </a:solidFill>
                <a:latin typeface="+mn-lt"/>
                <a:ea typeface="Futura Medium" charset="0"/>
                <a:cs typeface="Futura Medium" charset="0"/>
              </a:rPr>
              <a:t>Measure current</a:t>
            </a:r>
            <a:endParaRPr lang="es-MX" sz="3000" b="1" dirty="0">
              <a:solidFill>
                <a:srgbClr val="FFA02F"/>
              </a:solidFill>
              <a:latin typeface="+mn-lt"/>
            </a:endParaRPr>
          </a:p>
        </p:txBody>
      </p:sp>
      <p:sp>
        <p:nvSpPr>
          <p:cNvPr id="2" name="Rectangle 1">
            <a:extLst>
              <a:ext uri="{FF2B5EF4-FFF2-40B4-BE49-F238E27FC236}">
                <a16:creationId xmlns:a16="http://schemas.microsoft.com/office/drawing/2014/main" xmlns="" id="{0BED9E77-6E8D-2241-A07B-1E5EAB90A0AA}"/>
              </a:ext>
            </a:extLst>
          </p:cNvPr>
          <p:cNvSpPr/>
          <p:nvPr/>
        </p:nvSpPr>
        <p:spPr>
          <a:xfrm>
            <a:off x="1345993" y="963135"/>
            <a:ext cx="5795176" cy="400110"/>
          </a:xfrm>
          <a:prstGeom prst="rect">
            <a:avLst/>
          </a:prstGeom>
        </p:spPr>
        <p:txBody>
          <a:bodyPr wrap="none">
            <a:spAutoFit/>
          </a:bodyPr>
          <a:lstStyle/>
          <a:p>
            <a:r>
              <a:rPr lang="en-US" sz="2000" dirty="0">
                <a:solidFill>
                  <a:srgbClr val="4D4F53"/>
                </a:solidFill>
              </a:rPr>
              <a:t>How can we measure the current through a bulb?</a:t>
            </a:r>
            <a:endParaRPr lang="en-GB" sz="2000" dirty="0"/>
          </a:p>
        </p:txBody>
      </p:sp>
      <p:pic>
        <p:nvPicPr>
          <p:cNvPr id="4" name="Picture 3">
            <a:extLst>
              <a:ext uri="{FF2B5EF4-FFF2-40B4-BE49-F238E27FC236}">
                <a16:creationId xmlns:a16="http://schemas.microsoft.com/office/drawing/2014/main" xmlns="" id="{4A30DE8A-6F8D-7F49-B599-0AFD8F286413}"/>
              </a:ext>
            </a:extLst>
          </p:cNvPr>
          <p:cNvPicPr>
            <a:picLocks noChangeAspect="1"/>
          </p:cNvPicPr>
          <p:nvPr/>
        </p:nvPicPr>
        <p:blipFill>
          <a:blip r:embed="rId3"/>
          <a:stretch>
            <a:fillRect/>
          </a:stretch>
        </p:blipFill>
        <p:spPr>
          <a:xfrm>
            <a:off x="2084846" y="1363245"/>
            <a:ext cx="4814718" cy="3607118"/>
          </a:xfrm>
          <a:prstGeom prst="rect">
            <a:avLst/>
          </a:prstGeom>
        </p:spPr>
      </p:pic>
    </p:spTree>
    <p:extLst>
      <p:ext uri="{BB962C8B-B14F-4D97-AF65-F5344CB8AC3E}">
        <p14:creationId xmlns:p14="http://schemas.microsoft.com/office/powerpoint/2010/main" val="422866012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17698"/>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PRACTICAL</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809088321"/>
              </p:ext>
            </p:extLst>
          </p:nvPr>
        </p:nvGraphicFramePr>
        <p:xfrm>
          <a:off x="3327236" y="255360"/>
          <a:ext cx="1078727" cy="579120"/>
        </p:xfrm>
        <a:graphic>
          <a:graphicData uri="http://schemas.openxmlformats.org/drawingml/2006/table">
            <a:tbl>
              <a:tblPr firstRow="1" bandRow="1">
                <a:tableStyleId>{9B3C75C9-2E1C-4F95-B1AA-29FD2649E573}</a:tableStyleId>
              </a:tblPr>
              <a:tblGrid>
                <a:gridCol w="1078727">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6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600" b="1" spc="-80" baseline="0" dirty="0">
                          <a:solidFill>
                            <a:schemeClr val="bg1"/>
                          </a:solidFill>
                          <a:latin typeface="+mn-lt"/>
                          <a:ea typeface="Palanquin" charset="0"/>
                          <a:cs typeface="Palanquin" charset="0"/>
                          <a:sym typeface="Merriweather"/>
                        </a:rPr>
                        <a:t>15 </a:t>
                      </a:r>
                      <a:r>
                        <a:rPr lang="en-GB" sz="16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8" name="Picture 7">
            <a:extLst>
              <a:ext uri="{FF2B5EF4-FFF2-40B4-BE49-F238E27FC236}">
                <a16:creationId xmlns:a16="http://schemas.microsoft.com/office/drawing/2014/main" xmlns="" id="{FC3B2271-3D91-4742-997B-B42927DA1AE6}"/>
              </a:ext>
            </a:extLst>
          </p:cNvPr>
          <p:cNvPicPr>
            <a:picLocks noChangeAspect="1"/>
          </p:cNvPicPr>
          <p:nvPr/>
        </p:nvPicPr>
        <p:blipFill>
          <a:blip r:embed="rId3"/>
          <a:stretch>
            <a:fillRect/>
          </a:stretch>
        </p:blipFill>
        <p:spPr>
          <a:xfrm>
            <a:off x="620812" y="1226046"/>
            <a:ext cx="4047435" cy="3161013"/>
          </a:xfrm>
          <a:prstGeom prst="rect">
            <a:avLst/>
          </a:prstGeom>
        </p:spPr>
      </p:pic>
      <p:pic>
        <p:nvPicPr>
          <p:cNvPr id="2" name="Picture 1"/>
          <p:cNvPicPr>
            <a:picLocks noChangeAspect="1"/>
          </p:cNvPicPr>
          <p:nvPr/>
        </p:nvPicPr>
        <p:blipFill>
          <a:blip r:embed="rId4"/>
          <a:stretch>
            <a:fillRect/>
          </a:stretch>
        </p:blipFill>
        <p:spPr>
          <a:xfrm rot="607630">
            <a:off x="5431761" y="482844"/>
            <a:ext cx="2860931" cy="384312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482724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17699"/>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8" y="1977609"/>
            <a:ext cx="3542007"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cs typeface="Palanquin" panose="020B0004020203020204" pitchFamily="34" charset="77"/>
                <a:sym typeface="Merriweather"/>
              </a:rPr>
              <a:t>Understand what is flowing in a circuit</a:t>
            </a:r>
            <a:endParaRPr lang="en-GB" sz="2000" dirty="0">
              <a:solidFill>
                <a:schemeClr val="tx2"/>
              </a:solidFill>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8" y="1977609"/>
            <a:ext cx="2797934" cy="707886"/>
          </a:xfrm>
          <a:prstGeom prst="rect">
            <a:avLst/>
          </a:prstGeom>
        </p:spPr>
        <p:txBody>
          <a:bodyPr wrap="square">
            <a:spAutoFit/>
          </a:bodyPr>
          <a:lstStyle/>
          <a:p>
            <a:pPr lvl="0">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2000" dirty="0">
                <a:solidFill>
                  <a:schemeClr val="bg1">
                    <a:lumMod val="50000"/>
                  </a:schemeClr>
                </a:solidFill>
                <a:latin typeface="+mn-lt"/>
                <a:cs typeface="Palanquin" panose="020B0004020203020204" pitchFamily="34" charset="77"/>
                <a:sym typeface="Merriweather"/>
              </a:rPr>
              <a:t>Measure current</a:t>
            </a:r>
          </a:p>
        </p:txBody>
      </p:sp>
    </p:spTree>
    <p:extLst>
      <p:ext uri="{BB962C8B-B14F-4D97-AF65-F5344CB8AC3E}">
        <p14:creationId xmlns:p14="http://schemas.microsoft.com/office/powerpoint/2010/main" val="3753922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5043368"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What is flowing in a circuit</a:t>
            </a:r>
            <a:endParaRPr lang="es-MX" sz="3000" b="1" dirty="0">
              <a:solidFill>
                <a:srgbClr val="E59AAA"/>
              </a:solidFill>
              <a:latin typeface="+mn-lt"/>
            </a:endParaRPr>
          </a:p>
        </p:txBody>
      </p:sp>
      <p:sp>
        <p:nvSpPr>
          <p:cNvPr id="4" name="Rectangle 3">
            <a:extLst>
              <a:ext uri="{FF2B5EF4-FFF2-40B4-BE49-F238E27FC236}">
                <a16:creationId xmlns:a16="http://schemas.microsoft.com/office/drawing/2014/main" xmlns="" id="{B680C9E4-77F2-554C-A07C-F0ACECA7BAA4}"/>
              </a:ext>
            </a:extLst>
          </p:cNvPr>
          <p:cNvSpPr/>
          <p:nvPr/>
        </p:nvSpPr>
        <p:spPr>
          <a:xfrm>
            <a:off x="1283909" y="1246371"/>
            <a:ext cx="6877926" cy="1785104"/>
          </a:xfrm>
          <a:prstGeom prst="rect">
            <a:avLst/>
          </a:prstGeom>
          <a:ln w="38100">
            <a:solidFill>
              <a:schemeClr val="accent2"/>
            </a:solidFill>
          </a:ln>
        </p:spPr>
        <p:txBody>
          <a:bodyPr wrap="square">
            <a:spAutoFit/>
          </a:bodyPr>
          <a:lstStyle/>
          <a:p>
            <a:pPr>
              <a:spcBef>
                <a:spcPts val="600"/>
              </a:spcBef>
            </a:pPr>
            <a:r>
              <a:rPr lang="en-US" sz="2000" b="1" u="sng" dirty="0">
                <a:solidFill>
                  <a:srgbClr val="4D4F53"/>
                </a:solidFill>
              </a:rPr>
              <a:t>Electric current</a:t>
            </a:r>
            <a:r>
              <a:rPr lang="en-US" sz="2000" dirty="0">
                <a:solidFill>
                  <a:srgbClr val="4D4F53"/>
                </a:solidFill>
              </a:rPr>
              <a:t> – the movement of </a:t>
            </a:r>
            <a:r>
              <a:rPr lang="en-US" sz="2000" b="1" u="sng" dirty="0">
                <a:solidFill>
                  <a:srgbClr val="4D4F53"/>
                </a:solidFill>
              </a:rPr>
              <a:t>charge</a:t>
            </a:r>
            <a:r>
              <a:rPr lang="en-US" sz="2000" dirty="0">
                <a:solidFill>
                  <a:srgbClr val="4D4F53"/>
                </a:solidFill>
              </a:rPr>
              <a:t>, measured in amperes (A).</a:t>
            </a:r>
          </a:p>
          <a:p>
            <a:pPr>
              <a:spcBef>
                <a:spcPts val="600"/>
              </a:spcBef>
            </a:pPr>
            <a:endParaRPr lang="en-US" sz="2000" dirty="0">
              <a:solidFill>
                <a:srgbClr val="4D4F53"/>
              </a:solidFill>
            </a:endParaRPr>
          </a:p>
          <a:p>
            <a:pPr>
              <a:spcBef>
                <a:spcPts val="600"/>
              </a:spcBef>
            </a:pPr>
            <a:r>
              <a:rPr lang="en-US" sz="2000" dirty="0">
                <a:solidFill>
                  <a:srgbClr val="4D4F53"/>
                </a:solidFill>
              </a:rPr>
              <a:t>Charged particles called </a:t>
            </a:r>
            <a:r>
              <a:rPr lang="en-US" sz="2000" b="1" u="sng" dirty="0">
                <a:solidFill>
                  <a:srgbClr val="4D4F53"/>
                </a:solidFill>
              </a:rPr>
              <a:t>electrons</a:t>
            </a:r>
            <a:r>
              <a:rPr lang="en-US" sz="2000" dirty="0">
                <a:solidFill>
                  <a:srgbClr val="4D4F53"/>
                </a:solidFill>
              </a:rPr>
              <a:t>, which are always found in the wires, are caused to move by the battery.</a:t>
            </a:r>
          </a:p>
        </p:txBody>
      </p:sp>
    </p:spTree>
    <p:extLst>
      <p:ext uri="{BB962C8B-B14F-4D97-AF65-F5344CB8AC3E}">
        <p14:creationId xmlns:p14="http://schemas.microsoft.com/office/powerpoint/2010/main" val="166635215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862255765"/>
              </p:ext>
            </p:extLst>
          </p:nvPr>
        </p:nvGraphicFramePr>
        <p:xfrm>
          <a:off x="3380330" y="391954"/>
          <a:ext cx="1012282" cy="335280"/>
        </p:xfrm>
        <a:graphic>
          <a:graphicData uri="http://schemas.openxmlformats.org/drawingml/2006/table">
            <a:tbl>
              <a:tblPr firstRow="1" bandRow="1">
                <a:tableStyleId>{9B3C75C9-2E1C-4F95-B1AA-29FD2649E573}</a:tableStyleId>
              </a:tblPr>
              <a:tblGrid>
                <a:gridCol w="1012282">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10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6" name="Rectangle 5">
            <a:extLst>
              <a:ext uri="{FF2B5EF4-FFF2-40B4-BE49-F238E27FC236}">
                <a16:creationId xmlns:a16="http://schemas.microsoft.com/office/drawing/2014/main" xmlns="" id="{426E523F-2AC5-4B86-AC96-052F68CD8D6A}"/>
              </a:ext>
            </a:extLst>
          </p:cNvPr>
          <p:cNvSpPr/>
          <p:nvPr/>
        </p:nvSpPr>
        <p:spPr>
          <a:xfrm>
            <a:off x="1093726" y="918096"/>
            <a:ext cx="5584344" cy="723275"/>
          </a:xfrm>
          <a:prstGeom prst="rect">
            <a:avLst/>
          </a:prstGeom>
        </p:spPr>
        <p:txBody>
          <a:bodyPr wrap="square">
            <a:spAutoFit/>
          </a:bodyPr>
          <a:lstStyle/>
          <a:p>
            <a:pPr>
              <a:spcBef>
                <a:spcPts val="600"/>
              </a:spcBef>
            </a:pPr>
            <a:r>
              <a:rPr lang="en-US" sz="1800" dirty="0">
                <a:solidFill>
                  <a:srgbClr val="4D4F53"/>
                </a:solidFill>
              </a:rPr>
              <a:t>Some students are talking about electric charge.</a:t>
            </a:r>
          </a:p>
          <a:p>
            <a:pPr>
              <a:spcBef>
                <a:spcPts val="600"/>
              </a:spcBef>
            </a:pPr>
            <a:r>
              <a:rPr lang="en-US" sz="1800" dirty="0">
                <a:solidFill>
                  <a:srgbClr val="4D4F53"/>
                </a:solidFill>
              </a:rPr>
              <a:t>They are thinking about how it moves round a circuit.</a:t>
            </a:r>
          </a:p>
        </p:txBody>
      </p:sp>
      <p:pic>
        <p:nvPicPr>
          <p:cNvPr id="7" name="Picture 6" descr="Screen Clipping">
            <a:extLst>
              <a:ext uri="{FF2B5EF4-FFF2-40B4-BE49-F238E27FC236}">
                <a16:creationId xmlns:a16="http://schemas.microsoft.com/office/drawing/2014/main" xmlns="" id="{C83F888B-7FD1-4C4D-B95B-5651DD4BDC21}"/>
              </a:ext>
            </a:extLst>
          </p:cNvPr>
          <p:cNvPicPr>
            <a:picLocks noChangeAspect="1"/>
          </p:cNvPicPr>
          <p:nvPr/>
        </p:nvPicPr>
        <p:blipFill rotWithShape="1">
          <a:blip r:embed="rId3">
            <a:extLst>
              <a:ext uri="{28A0092B-C50C-407E-A947-70E740481C1C}">
                <a14:useLocalDpi xmlns:a14="http://schemas.microsoft.com/office/drawing/2010/main" val="0"/>
              </a:ext>
            </a:extLst>
          </a:blip>
          <a:srcRect l="15697" t="28686" r="16119" b="28130"/>
          <a:stretch/>
        </p:blipFill>
        <p:spPr>
          <a:xfrm>
            <a:off x="2011244" y="1697692"/>
            <a:ext cx="5601388" cy="2662433"/>
          </a:xfrm>
          <a:prstGeom prst="rect">
            <a:avLst/>
          </a:prstGeom>
        </p:spPr>
      </p:pic>
    </p:spTree>
    <p:extLst>
      <p:ext uri="{BB962C8B-B14F-4D97-AF65-F5344CB8AC3E}">
        <p14:creationId xmlns:p14="http://schemas.microsoft.com/office/powerpoint/2010/main" val="4246571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Clipping">
            <a:extLst>
              <a:ext uri="{FF2B5EF4-FFF2-40B4-BE49-F238E27FC236}">
                <a16:creationId xmlns:a16="http://schemas.microsoft.com/office/drawing/2014/main" xmlns="" id="{1EF43C82-CF93-9E45-96C4-388162031041}"/>
              </a:ext>
            </a:extLst>
          </p:cNvPr>
          <p:cNvPicPr>
            <a:picLocks noChangeAspect="1"/>
          </p:cNvPicPr>
          <p:nvPr/>
        </p:nvPicPr>
        <p:blipFill rotWithShape="1">
          <a:blip r:embed="rId3">
            <a:extLst>
              <a:ext uri="{28A0092B-C50C-407E-A947-70E740481C1C}">
                <a14:useLocalDpi xmlns:a14="http://schemas.microsoft.com/office/drawing/2010/main" val="0"/>
              </a:ext>
            </a:extLst>
          </a:blip>
          <a:srcRect l="1943" t="26417" r="1710" b="11618"/>
          <a:stretch/>
        </p:blipFill>
        <p:spPr>
          <a:xfrm>
            <a:off x="1061941" y="678425"/>
            <a:ext cx="6595419" cy="3186419"/>
          </a:xfrm>
          <a:prstGeom prst="rect">
            <a:avLst/>
          </a:prstGeom>
        </p:spPr>
      </p:pic>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3123960109"/>
              </p:ext>
            </p:extLst>
          </p:nvPr>
        </p:nvGraphicFramePr>
        <p:xfrm>
          <a:off x="3244645" y="384905"/>
          <a:ext cx="1147967" cy="335280"/>
        </p:xfrm>
        <a:graphic>
          <a:graphicData uri="http://schemas.openxmlformats.org/drawingml/2006/table">
            <a:tbl>
              <a:tblPr firstRow="1" bandRow="1">
                <a:tableStyleId>{9B3C75C9-2E1C-4F95-B1AA-29FD2649E573}</a:tableStyleId>
              </a:tblPr>
              <a:tblGrid>
                <a:gridCol w="1147967">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10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5" name="Rectangle 4">
            <a:extLst>
              <a:ext uri="{FF2B5EF4-FFF2-40B4-BE49-F238E27FC236}">
                <a16:creationId xmlns:a16="http://schemas.microsoft.com/office/drawing/2014/main" xmlns="" id="{7D9EEBF9-979A-4044-8F81-D6560FA37346}"/>
              </a:ext>
            </a:extLst>
          </p:cNvPr>
          <p:cNvSpPr/>
          <p:nvPr/>
        </p:nvSpPr>
        <p:spPr>
          <a:xfrm>
            <a:off x="1168125" y="3861042"/>
            <a:ext cx="6495130" cy="1231106"/>
          </a:xfrm>
          <a:prstGeom prst="rect">
            <a:avLst/>
          </a:prstGeom>
          <a:ln w="38100">
            <a:solidFill>
              <a:schemeClr val="accent2"/>
            </a:solidFill>
          </a:ln>
        </p:spPr>
        <p:txBody>
          <a:bodyPr wrap="square">
            <a:spAutoFit/>
          </a:bodyPr>
          <a:lstStyle/>
          <a:p>
            <a:r>
              <a:rPr lang="en-GB" sz="1800" b="1" dirty="0">
                <a:solidFill>
                  <a:schemeClr val="accent2"/>
                </a:solidFill>
                <a:cs typeface="Palanquin" panose="020B0004020203020204" pitchFamily="34" charset="77"/>
              </a:rPr>
              <a:t>Who has not quite understood how electric charge flows?</a:t>
            </a:r>
          </a:p>
          <a:p>
            <a:endParaRPr lang="en-GB" sz="1000" b="1" dirty="0">
              <a:solidFill>
                <a:schemeClr val="accent2"/>
              </a:solidFill>
              <a:cs typeface="Palanquin" panose="020B0004020203020204" pitchFamily="34" charset="77"/>
            </a:endParaRPr>
          </a:p>
          <a:p>
            <a:r>
              <a:rPr lang="en-GB" sz="1800" b="1" dirty="0">
                <a:solidFill>
                  <a:schemeClr val="accent2"/>
                </a:solidFill>
                <a:cs typeface="Palanquin" panose="020B0004020203020204" pitchFamily="34" charset="77"/>
              </a:rPr>
              <a:t>Explain what wrong idea they believe.</a:t>
            </a:r>
          </a:p>
          <a:p>
            <a:endParaRPr lang="en-GB" sz="1000" b="1" dirty="0">
              <a:solidFill>
                <a:schemeClr val="accent2"/>
              </a:solidFill>
              <a:cs typeface="Palanquin" panose="020B0004020203020204" pitchFamily="34" charset="77"/>
            </a:endParaRPr>
          </a:p>
          <a:p>
            <a:r>
              <a:rPr lang="en-GB" sz="1800" b="1" dirty="0">
                <a:solidFill>
                  <a:schemeClr val="accent2"/>
                </a:solidFill>
                <a:cs typeface="Palanquin" panose="020B0004020203020204" pitchFamily="34" charset="77"/>
              </a:rPr>
              <a:t>What would you say to them to help them understand?</a:t>
            </a:r>
          </a:p>
        </p:txBody>
      </p:sp>
    </p:spTree>
    <p:extLst>
      <p:ext uri="{BB962C8B-B14F-4D97-AF65-F5344CB8AC3E}">
        <p14:creationId xmlns:p14="http://schemas.microsoft.com/office/powerpoint/2010/main" val="896457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758177" cy="707886"/>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Measure current</a:t>
            </a:r>
          </a:p>
        </p:txBody>
      </p:sp>
      <p:sp>
        <p:nvSpPr>
          <p:cNvPr id="5" name="Google Shape;70;p14"/>
          <p:cNvSpPr txBox="1">
            <a:spLocks/>
          </p:cNvSpPr>
          <p:nvPr/>
        </p:nvSpPr>
        <p:spPr>
          <a:xfrm>
            <a:off x="611188" y="-5"/>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573905"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what is flowing in a circuit</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6" name="Rectangle 15"/>
          <p:cNvSpPr/>
          <p:nvPr/>
        </p:nvSpPr>
        <p:spPr>
          <a:xfrm>
            <a:off x="1008786" y="1056768"/>
            <a:ext cx="6763074" cy="369332"/>
          </a:xfrm>
          <a:prstGeom prst="rect">
            <a:avLst/>
          </a:prstGeom>
        </p:spPr>
        <p:txBody>
          <a:bodyPr wrap="square">
            <a:spAutoFit/>
          </a:bodyPr>
          <a:lstStyle/>
          <a:p>
            <a:pPr>
              <a:buClr>
                <a:srgbClr val="0098DB"/>
              </a:buClr>
              <a:buSzPct val="120000"/>
            </a:pPr>
            <a:r>
              <a:rPr lang="en-GB" sz="1800" dirty="0">
                <a:solidFill>
                  <a:srgbClr val="4D4F53"/>
                </a:solidFill>
                <a:latin typeface="+mn-lt"/>
              </a:rPr>
              <a:t>Complete the Exit Ticket on your own and hand it in as you leave</a:t>
            </a:r>
            <a:endParaRPr lang="en-GB" sz="1800" dirty="0">
              <a:solidFill>
                <a:srgbClr val="4D4F53"/>
              </a:solidFill>
              <a:cs typeface="Palanquin" panose="020B0004020203020204" pitchFamily="34" charset="77"/>
            </a:endParaRPr>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11187" y="-5900"/>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2876300494"/>
              </p:ext>
            </p:extLst>
          </p:nvPr>
        </p:nvGraphicFramePr>
        <p:xfrm>
          <a:off x="3543877" y="244992"/>
          <a:ext cx="828000" cy="33528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4" name="Picture 3">
            <a:extLst>
              <a:ext uri="{FF2B5EF4-FFF2-40B4-BE49-F238E27FC236}">
                <a16:creationId xmlns:a16="http://schemas.microsoft.com/office/drawing/2014/main" xmlns="" id="{798296BB-855A-AB4D-AE28-0D101497A67F}"/>
              </a:ext>
            </a:extLst>
          </p:cNvPr>
          <p:cNvPicPr>
            <a:picLocks noChangeAspect="1"/>
          </p:cNvPicPr>
          <p:nvPr/>
        </p:nvPicPr>
        <p:blipFill>
          <a:blip r:embed="rId3"/>
          <a:stretch>
            <a:fillRect/>
          </a:stretch>
        </p:blipFill>
        <p:spPr>
          <a:xfrm>
            <a:off x="2710772" y="1620981"/>
            <a:ext cx="3322209" cy="22606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24476477"/>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4167240524"/>
              </p:ext>
            </p:extLst>
          </p:nvPr>
        </p:nvGraphicFramePr>
        <p:xfrm>
          <a:off x="1046017" y="1234403"/>
          <a:ext cx="7051966" cy="3657600"/>
        </p:xfrm>
        <a:graphic>
          <a:graphicData uri="http://schemas.openxmlformats.org/drawingml/2006/table">
            <a:tbl>
              <a:tblPr firstRow="1" bandRow="1">
                <a:tableStyleId>{9B3C75C9-2E1C-4F95-B1AA-29FD2649E573}</a:tableStyleId>
              </a:tblPr>
              <a:tblGrid>
                <a:gridCol w="7051966">
                  <a:extLst>
                    <a:ext uri="{9D8B030D-6E8A-4147-A177-3AD203B41FA5}">
                      <a16:colId xmlns:a16="http://schemas.microsoft.com/office/drawing/2014/main" xmlns="" val="2414770356"/>
                    </a:ext>
                  </a:extLst>
                </a:gridCol>
              </a:tblGrid>
              <a:tr h="317077">
                <a:tc>
                  <a:txBody>
                    <a:bodyPr/>
                    <a:lstStyle/>
                    <a:p>
                      <a:pPr marL="0" indent="0">
                        <a:buFont typeface="Arial" panose="020B0604020202020204" pitchFamily="34" charset="0"/>
                        <a:buNone/>
                      </a:pPr>
                      <a:r>
                        <a:rPr lang="en-US" sz="1500" b="1" dirty="0">
                          <a:solidFill>
                            <a:srgbClr val="4D4F53"/>
                          </a:solidFill>
                        </a:rPr>
                        <a:t>For teachers </a:t>
                      </a:r>
                      <a:r>
                        <a:rPr lang="en-US" sz="1200" b="0" i="0" u="none" strike="noStrike" cap="none" dirty="0">
                          <a:solidFill>
                            <a:srgbClr val="000000"/>
                          </a:solidFill>
                          <a:effectLst/>
                          <a:latin typeface="Arial"/>
                          <a:ea typeface="Arial"/>
                          <a:cs typeface="Arial"/>
                          <a:sym typeface="Arial"/>
                        </a:rPr>
                        <a:t>(please view this slide in SLIDE SHOW mode to make the links clickable)</a:t>
                      </a:r>
                      <a:endParaRPr lang="en-US" sz="1200" b="1"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352481">
                <a:tc>
                  <a:txBody>
                    <a:bodyPr/>
                    <a:lstStyle/>
                    <a:p>
                      <a:pPr marL="342900" indent="-342900">
                        <a:buAutoNum type="arabicPeriod"/>
                      </a:pPr>
                      <a:r>
                        <a:rPr lang="en-GB" sz="1500" b="0" i="0" u="none" strike="noStrike" cap="none" dirty="0">
                          <a:solidFill>
                            <a:srgbClr val="4D4F53"/>
                          </a:solidFill>
                          <a:effectLst/>
                          <a:latin typeface="Arial"/>
                          <a:ea typeface="Arial"/>
                          <a:cs typeface="Arial"/>
                          <a:sym typeface="Arial"/>
                        </a:rPr>
                        <a:t>Please </a:t>
                      </a:r>
                      <a:r>
                        <a:rPr lang="en-GB" sz="1500" b="0" i="0" u="sng" strike="noStrike" cap="none" dirty="0">
                          <a:solidFill>
                            <a:schemeClr val="bg2"/>
                          </a:solidFill>
                          <a:effectLst/>
                          <a:latin typeface="Arial"/>
                          <a:ea typeface="Arial"/>
                          <a:cs typeface="Arial"/>
                          <a:sym typeface="Arial"/>
                          <a:hlinkClick r:id="rId3">
                            <a:extLst>
                              <a:ext uri="{A12FA001-AC4F-418D-AE19-62706E023703}">
                                <ahyp:hlinkClr xmlns:ahyp="http://schemas.microsoft.com/office/drawing/2018/hyperlinkcolor" xmlns="" val="tx"/>
                              </a:ext>
                            </a:extLst>
                          </a:hlinkClick>
                        </a:rPr>
                        <a:t>click </a:t>
                      </a:r>
                      <a:r>
                        <a:rPr lang="en-US" sz="1500" b="0" i="0" u="sng" strike="noStrike" cap="none" dirty="0">
                          <a:solidFill>
                            <a:schemeClr val="bg2"/>
                          </a:solidFill>
                          <a:effectLst/>
                          <a:latin typeface="Arial"/>
                          <a:ea typeface="Arial"/>
                          <a:cs typeface="Arial"/>
                          <a:sym typeface="Arial"/>
                          <a:hlinkClick r:id="rId3"/>
                        </a:rPr>
                        <a:t>here to view the EEF Teaching and Learning Toolkit strand on Metacognition &amp; Self-regulation</a:t>
                      </a:r>
                      <a:endParaRPr lang="en-GB" sz="1500" b="0" i="0" u="sng" strike="noStrike" cap="none" dirty="0">
                        <a:solidFill>
                          <a:schemeClr val="bg2"/>
                        </a:solidFill>
                        <a:effectLst/>
                        <a:latin typeface="Arial"/>
                        <a:ea typeface="Arial"/>
                        <a:cs typeface="Arial"/>
                        <a:sym typeface="Arial"/>
                      </a:endParaRPr>
                    </a:p>
                    <a:p>
                      <a:pPr marL="0" indent="0">
                        <a:buNone/>
                      </a:pPr>
                      <a:endParaRPr lang="en-GB" sz="1500" b="0" i="0" u="none" strike="noStrike" cap="none" dirty="0">
                        <a:solidFill>
                          <a:srgbClr val="4D4F53"/>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500" b="1" i="0" u="none" strike="noStrike" cap="none" dirty="0">
                          <a:solidFill>
                            <a:srgbClr val="4D4F53"/>
                          </a:solidFill>
                          <a:effectLst/>
                          <a:latin typeface="Arial"/>
                          <a:ea typeface="Arial"/>
                          <a:cs typeface="Arial"/>
                          <a:sym typeface="Arial"/>
                        </a:rPr>
                        <a:t>2. </a:t>
                      </a:r>
                      <a:r>
                        <a:rPr lang="en-GB" sz="1500" b="0" i="0" u="none" strike="noStrike" cap="none" dirty="0">
                          <a:solidFill>
                            <a:srgbClr val="4D4F53"/>
                          </a:solidFill>
                          <a:effectLst/>
                          <a:latin typeface="Arial"/>
                          <a:ea typeface="Arial"/>
                          <a:cs typeface="Arial"/>
                          <a:sym typeface="Arial"/>
                        </a:rPr>
                        <a:t>Please follow this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500" b="0" i="0" u="none" strike="noStrike" cap="none" dirty="0">
                          <a:solidFill>
                            <a:srgbClr val="4D4F53"/>
                          </a:solidFill>
                          <a:effectLst/>
                          <a:latin typeface="Arial"/>
                          <a:ea typeface="Arial"/>
                          <a:cs typeface="Arial"/>
                          <a:sym typeface="Arial"/>
                        </a:rPr>
                        <a:t> to answer the questions below.</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a. </a:t>
                      </a:r>
                      <a:r>
                        <a:rPr lang="en-GB" sz="1500" b="0" i="0" u="none" strike="noStrike" cap="none" dirty="0">
                          <a:solidFill>
                            <a:srgbClr val="4D4F53"/>
                          </a:solidFill>
                          <a:effectLst/>
                          <a:latin typeface="Arial"/>
                          <a:ea typeface="Arial"/>
                          <a:cs typeface="Arial"/>
                          <a:sym typeface="Arial"/>
                        </a:rPr>
                        <a:t>(Multiple choice) To what extent do you think your year 7/8 pupils already habitually plan, monitor and evaluate their own learning effectively? </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b. </a:t>
                      </a:r>
                      <a:r>
                        <a:rPr lang="en-GB" sz="1500" b="0" i="0" u="none" strike="noStrike" cap="none" dirty="0">
                          <a:solidFill>
                            <a:srgbClr val="4D4F53"/>
                          </a:solidFill>
                          <a:effectLst/>
                          <a:latin typeface="Arial"/>
                          <a:ea typeface="Arial"/>
                          <a:cs typeface="Arial"/>
                          <a:sym typeface="Arial"/>
                        </a:rPr>
                        <a:t>(Optional) Please share any examples/ideas that you have for explicitly teaching pupils how to plan, monitor and evaluate their own learning </a:t>
                      </a:r>
                      <a:r>
                        <a:rPr lang="en-GB" sz="1200" b="0" i="0" u="none" strike="noStrike" cap="none" dirty="0">
                          <a:solidFill>
                            <a:srgbClr val="4D4F53"/>
                          </a:solidFill>
                          <a:effectLst/>
                          <a:latin typeface="Arial"/>
                          <a:ea typeface="Arial"/>
                          <a:cs typeface="Arial"/>
                          <a:sym typeface="Arial"/>
                        </a:rPr>
                        <a:t>(Please note: </a:t>
                      </a:r>
                      <a:r>
                        <a:rPr lang="en-GB" sz="1200" b="0" i="0" u="none" strike="noStrike" cap="none" noProof="0" dirty="0">
                          <a:solidFill>
                            <a:srgbClr val="4D4F53"/>
                          </a:solidFill>
                          <a:effectLst/>
                          <a:latin typeface="Arial"/>
                          <a:ea typeface="Arial"/>
                          <a:cs typeface="Arial"/>
                          <a:sym typeface="Arial"/>
                        </a:rPr>
                        <a:t>These ideas do not have to be for Yr7/8 electric circuits).</a:t>
                      </a:r>
                    </a:p>
                    <a:p>
                      <a:pPr lvl="0"/>
                      <a:endParaRPr lang="en-GB" sz="1200" b="0" i="0" u="none" strike="noStrike" cap="none" noProof="0" dirty="0">
                        <a:solidFill>
                          <a:srgbClr val="4D4F53"/>
                        </a:solidFill>
                        <a:effectLst/>
                        <a:latin typeface="Arial"/>
                        <a:ea typeface="Arial"/>
                        <a:cs typeface="Arial"/>
                        <a:sym typeface="Arial"/>
                      </a:endParaRPr>
                    </a:p>
                    <a:p>
                      <a:pPr lvl="0"/>
                      <a:r>
                        <a:rPr lang="en-GB" sz="1200" b="0" i="0" u="none" strike="noStrike" cap="none" noProof="0" dirty="0">
                          <a:solidFill>
                            <a:srgbClr val="4D4F53"/>
                          </a:solidFill>
                          <a:effectLst/>
                          <a:latin typeface="Arial"/>
                          <a:ea typeface="Arial"/>
                          <a:cs typeface="Arial"/>
                          <a:sym typeface="Arial"/>
                        </a:rPr>
                        <a:t>If you are interested, you can find more information in the </a:t>
                      </a:r>
                      <a:r>
                        <a:rPr lang="en-GB" sz="1200" b="0" i="0" u="sng" strike="noStrike" cap="none" noProof="0" dirty="0">
                          <a:solidFill>
                            <a:schemeClr val="bg2"/>
                          </a:solidFill>
                          <a:effectLst/>
                          <a:latin typeface="Arial"/>
                          <a:ea typeface="Arial"/>
                          <a:cs typeface="Arial"/>
                          <a:sym typeface="Arial"/>
                          <a:hlinkClick r:id="rId5">
                            <a:extLst>
                              <a:ext uri="{A12FA001-AC4F-418D-AE19-62706E023703}">
                                <ahyp:hlinkClr xmlns:ahyp="http://schemas.microsoft.com/office/drawing/2018/hyperlinkcolor" xmlns="" val="tx"/>
                              </a:ext>
                            </a:extLst>
                          </a:hlinkClick>
                        </a:rPr>
                        <a:t>guidance report</a:t>
                      </a:r>
                      <a:r>
                        <a:rPr lang="en-GB" sz="1200" b="0" i="0" u="none" strike="noStrike" cap="none" noProof="0" dirty="0">
                          <a:solidFill>
                            <a:schemeClr val="bg2"/>
                          </a:solidFill>
                          <a:effectLst/>
                          <a:latin typeface="Arial"/>
                          <a:ea typeface="Arial"/>
                          <a:cs typeface="Arial"/>
                          <a:sym typeface="Arial"/>
                        </a:rPr>
                        <a:t> </a:t>
                      </a:r>
                      <a:r>
                        <a:rPr lang="en-GB" sz="1200" b="0" i="0" u="none" strike="noStrike" cap="none" noProof="0" dirty="0">
                          <a:solidFill>
                            <a:srgbClr val="4D4F53"/>
                          </a:solidFill>
                          <a:effectLst/>
                          <a:latin typeface="Arial"/>
                          <a:ea typeface="Arial"/>
                          <a:cs typeface="Arial"/>
                          <a:sym typeface="Arial"/>
                        </a:rPr>
                        <a:t>on this topic, as well as in recommendation 2 of the </a:t>
                      </a:r>
                      <a:r>
                        <a:rPr lang="en-GB" sz="1200" b="0" i="0" u="sng" strike="noStrike" cap="none" noProof="0" dirty="0">
                          <a:solidFill>
                            <a:schemeClr val="bg2"/>
                          </a:solidFill>
                          <a:effectLst/>
                          <a:latin typeface="Arial"/>
                          <a:ea typeface="Arial"/>
                          <a:cs typeface="Arial"/>
                          <a:sym typeface="Arial"/>
                          <a:hlinkClick r:id="rId6">
                            <a:extLst>
                              <a:ext uri="{A12FA001-AC4F-418D-AE19-62706E023703}">
                                <ahyp:hlinkClr xmlns:ahyp="http://schemas.microsoft.com/office/drawing/2018/hyperlinkcolor" xmlns="" val="tx"/>
                              </a:ext>
                            </a:extLst>
                          </a:hlinkClick>
                        </a:rPr>
                        <a:t>EEF Improving Secondary Science Guidance Report</a:t>
                      </a:r>
                      <a:r>
                        <a:rPr lang="en-GB" sz="1200" b="0" i="0" u="none" strike="noStrike" cap="none" noProof="0" dirty="0">
                          <a:solidFill>
                            <a:schemeClr val="tx1"/>
                          </a:solidFill>
                          <a:effectLst/>
                          <a:latin typeface="Arial"/>
                          <a:ea typeface="Arial"/>
                          <a:cs typeface="Arial"/>
                          <a:sym typeface="Arial"/>
                        </a:rPr>
                        <a:t>).</a:t>
                      </a:r>
                      <a:r>
                        <a:rPr lang="en-GB" sz="1200" b="0" i="0" u="none" strike="noStrike" cap="none" noProof="0" dirty="0">
                          <a:solidFill>
                            <a:schemeClr val="bg2"/>
                          </a:solidFill>
                          <a:effectLst/>
                          <a:latin typeface="Arial"/>
                          <a:ea typeface="Arial"/>
                          <a:cs typeface="Arial"/>
                          <a:sym typeface="Arial"/>
                        </a:rPr>
                        <a:t> </a:t>
                      </a: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1932546613"/>
              </p:ext>
            </p:extLst>
          </p:nvPr>
        </p:nvGraphicFramePr>
        <p:xfrm>
          <a:off x="1106831" y="1400405"/>
          <a:ext cx="7182402" cy="3154680"/>
        </p:xfrm>
        <a:graphic>
          <a:graphicData uri="http://schemas.openxmlformats.org/drawingml/2006/table">
            <a:tbl>
              <a:tblPr firstRow="1" bandRow="1">
                <a:tableStyleId>{9B3C75C9-2E1C-4F95-B1AA-29FD2649E573}</a:tableStyleId>
              </a:tblPr>
              <a:tblGrid>
                <a:gridCol w="2394134">
                  <a:extLst>
                    <a:ext uri="{9D8B030D-6E8A-4147-A177-3AD203B41FA5}">
                      <a16:colId xmlns:a16="http://schemas.microsoft.com/office/drawing/2014/main" xmlns="" val="2414770356"/>
                    </a:ext>
                  </a:extLst>
                </a:gridCol>
                <a:gridCol w="2394134">
                  <a:extLst>
                    <a:ext uri="{9D8B030D-6E8A-4147-A177-3AD203B41FA5}">
                      <a16:colId xmlns:a16="http://schemas.microsoft.com/office/drawing/2014/main" xmlns="" val="3826872571"/>
                    </a:ext>
                  </a:extLst>
                </a:gridCol>
                <a:gridCol w="2394134">
                  <a:extLst>
                    <a:ext uri="{9D8B030D-6E8A-4147-A177-3AD203B41FA5}">
                      <a16:colId xmlns:a16="http://schemas.microsoft.com/office/drawing/2014/main" xmlns="" val="3713875131"/>
                    </a:ext>
                  </a:extLst>
                </a:gridCol>
              </a:tblGrid>
              <a:tr h="507908">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1926290">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This presentation</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err="1">
                          <a:solidFill>
                            <a:srgbClr val="4D4F53"/>
                          </a:solidFill>
                        </a:rPr>
                        <a:t>PhET</a:t>
                      </a:r>
                      <a:r>
                        <a:rPr lang="en-US" sz="1500" dirty="0">
                          <a:solidFill>
                            <a:srgbClr val="4D4F53"/>
                          </a:solidFill>
                        </a:rPr>
                        <a:t> simulation software</a:t>
                      </a:r>
                    </a:p>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endParaRPr lang="en-US" sz="1500" dirty="0">
                        <a:solidFill>
                          <a:srgbClr val="4D4F53"/>
                        </a:solidFill>
                      </a:endParaRPr>
                    </a:p>
                    <a:p>
                      <a:pPr marL="0" indent="0">
                        <a:buFont typeface="Arial" panose="020B0604020202020204" pitchFamily="34" charset="0"/>
                        <a:buNone/>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Worksheets</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Practical: Each group to receive 1 battery, 2 bulbs, an ammeter and 5 wires. Ideally students will work in pairs, but groups could be up to 4 students.</a:t>
                      </a:r>
                    </a:p>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endParaRPr lang="en-US" sz="1500" dirty="0">
                        <a:solidFill>
                          <a:srgbClr val="4D4F53"/>
                        </a:solidFill>
                      </a:endParaRPr>
                    </a:p>
                    <a:p>
                      <a:pPr marL="0" indent="0">
                        <a:buFont typeface="Arial" panose="020B0604020202020204" pitchFamily="34" charset="0"/>
                        <a:buNone/>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lvl="1" indent="0" fontAlgn="base">
                        <a:buFont typeface="Arial" panose="020B0604020202020204" pitchFamily="34" charset="0"/>
                        <a:buNone/>
                      </a:pPr>
                      <a:r>
                        <a:rPr lang="en-US" sz="1500" b="0" i="0" u="none" strike="noStrike" cap="none" dirty="0">
                          <a:solidFill>
                            <a:srgbClr val="4D4F53"/>
                          </a:solidFill>
                          <a:latin typeface="Arial"/>
                          <a:ea typeface="Arial"/>
                          <a:cs typeface="Arial"/>
                          <a:sym typeface="Arial"/>
                        </a:rPr>
                        <a:t>Additional information is provided in the notes for some slides and in the Lesson Plan.</a:t>
                      </a:r>
                    </a:p>
                    <a:p>
                      <a:pPr marL="0" indent="0">
                        <a:buFont typeface="Arial" panose="020B0604020202020204" pitchFamily="34" charset="0"/>
                        <a:buNone/>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600659406"/>
              </p:ext>
            </p:extLst>
          </p:nvPr>
        </p:nvGraphicFramePr>
        <p:xfrm>
          <a:off x="325567" y="816123"/>
          <a:ext cx="8492865" cy="3982120"/>
        </p:xfrm>
        <a:graphic>
          <a:graphicData uri="http://schemas.openxmlformats.org/drawingml/2006/table">
            <a:tbl>
              <a:tblPr>
                <a:noFill/>
                <a:tableStyleId>{9B3C75C9-2E1C-4F95-B1AA-29FD2649E573}</a:tableStyleId>
              </a:tblPr>
              <a:tblGrid>
                <a:gridCol w="800388">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414515">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612379">
                <a:tc>
                  <a:txBody>
                    <a:bodyPr/>
                    <a:lstStyle/>
                    <a:p>
                      <a:pPr marL="0" lvl="0" indent="0" algn="l" rtl="0">
                        <a:lnSpc>
                          <a:spcPct val="100000"/>
                        </a:lnSpc>
                        <a:spcBef>
                          <a:spcPts val="0"/>
                        </a:spcBef>
                        <a:spcAft>
                          <a:spcPts val="0"/>
                        </a:spcAft>
                        <a:buNone/>
                      </a:pPr>
                      <a:r>
                        <a:rPr lang="en-GB" sz="1200" b="0" spc="0" baseline="0" dirty="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Interleaved questions</a:t>
                      </a:r>
                      <a:endParaRPr sz="1200" b="0" i="0" dirty="0">
                        <a:solidFill>
                          <a:srgbClr val="4D4F53"/>
                        </a:solidFill>
                        <a:latin typeface="+mn-lt"/>
                        <a:ea typeface="Palanquin" charset="0"/>
                        <a:cs typeface="Palanquin Light" panose="020B0004020203020204" pitchFamily="34" charset="77"/>
                        <a:sym typeface="Merriweather"/>
                      </a:endParaRP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48000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30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Measure current</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Students introduced to the ammeter</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conduct a practical to measure the current and confirm that it is the same in all parts of a series circuit</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952206">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15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Understand what is flowing in a circuit</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write down the definition of current</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identify and correct common misconceptions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523012">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5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Exit ticket to be filled in individually and handed to teacher on way out</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CURRENT</a:t>
            </a:r>
            <a:endParaRPr lang="en-US" sz="2000" b="1" spc="300" dirty="0">
              <a:solidFill>
                <a:schemeClr val="tx2"/>
              </a:solidFill>
              <a:latin typeface="+mn-lt"/>
              <a:ea typeface="Futura Medium" charset="0"/>
              <a:cs typeface="Futura Medium" charset="0"/>
            </a:endParaRPr>
          </a:p>
        </p:txBody>
      </p:sp>
      <p:sp>
        <p:nvSpPr>
          <p:cNvPr id="2" name="TextBox 1">
            <a:extLst>
              <a:ext uri="{FF2B5EF4-FFF2-40B4-BE49-F238E27FC236}">
                <a16:creationId xmlns:a16="http://schemas.microsoft.com/office/drawing/2014/main" xmlns="" id="{68DD92D9-A783-4176-9B67-91F7B4D0C2A7}"/>
              </a:ext>
            </a:extLst>
          </p:cNvPr>
          <p:cNvSpPr txBox="1"/>
          <p:nvPr/>
        </p:nvSpPr>
        <p:spPr>
          <a:xfrm>
            <a:off x="4836" y="4677201"/>
            <a:ext cx="5121706" cy="461665"/>
          </a:xfrm>
          <a:prstGeom prst="rect">
            <a:avLst/>
          </a:prstGeom>
          <a:noFill/>
        </p:spPr>
        <p:txBody>
          <a:bodyPr wrap="square" rtlCol="0">
            <a:spAutoFit/>
          </a:bodyPr>
          <a:lstStyle/>
          <a:p>
            <a:fld id="{0F2B14B2-34D5-4E97-BC11-2210DDF1477C}"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CE6DEFB0-F816-614A-BF77-278883FD3DF9}"/>
              </a:ext>
            </a:extLst>
          </p:cNvPr>
          <p:cNvPicPr>
            <a:picLocks noChangeAspect="1"/>
          </p:cNvPicPr>
          <p:nvPr/>
        </p:nvPicPr>
        <p:blipFill>
          <a:blip r:embed="rId3"/>
          <a:stretch>
            <a:fillRect/>
          </a:stretch>
        </p:blipFill>
        <p:spPr>
          <a:xfrm>
            <a:off x="6616668" y="3832524"/>
            <a:ext cx="1752048" cy="1309865"/>
          </a:xfrm>
          <a:prstGeom prst="rect">
            <a:avLst/>
          </a:prstGeom>
        </p:spPr>
      </p:pic>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17698"/>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733771059"/>
              </p:ext>
            </p:extLst>
          </p:nvPr>
        </p:nvGraphicFramePr>
        <p:xfrm>
          <a:off x="3468821" y="227682"/>
          <a:ext cx="912350" cy="335280"/>
        </p:xfrm>
        <a:graphic>
          <a:graphicData uri="http://schemas.openxmlformats.org/drawingml/2006/table">
            <a:tbl>
              <a:tblPr firstRow="1" bandRow="1">
                <a:tableStyleId>{9B3C75C9-2E1C-4F95-B1AA-29FD2649E573}</a:tableStyleId>
              </a:tblPr>
              <a:tblGrid>
                <a:gridCol w="91235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2" name="TextBox 21">
            <a:extLst>
              <a:ext uri="{FF2B5EF4-FFF2-40B4-BE49-F238E27FC236}">
                <a16:creationId xmlns:a16="http://schemas.microsoft.com/office/drawing/2014/main" xmlns="" id="{01A7BC5E-5CA4-4039-9317-A7603E3533E3}"/>
              </a:ext>
            </a:extLst>
          </p:cNvPr>
          <p:cNvSpPr txBox="1"/>
          <p:nvPr/>
        </p:nvSpPr>
        <p:spPr>
          <a:xfrm>
            <a:off x="620812" y="657385"/>
            <a:ext cx="7912000" cy="646331"/>
          </a:xfrm>
          <a:prstGeom prst="rect">
            <a:avLst/>
          </a:prstGeom>
          <a:noFill/>
        </p:spPr>
        <p:txBody>
          <a:bodyPr wrap="square" numCol="1" rtlCol="0">
            <a:spAutoFit/>
          </a:bodyPr>
          <a:lstStyle/>
          <a:p>
            <a:r>
              <a:rPr lang="en-US" sz="1800" b="1" dirty="0">
                <a:solidFill>
                  <a:srgbClr val="0098DB"/>
                </a:solidFill>
              </a:rPr>
              <a:t>Answer these questions in your book.</a:t>
            </a:r>
          </a:p>
          <a:p>
            <a:r>
              <a:rPr lang="en-US" sz="1800" b="1" dirty="0">
                <a:solidFill>
                  <a:srgbClr val="0098DB"/>
                </a:solidFill>
              </a:rPr>
              <a:t>You do not need to write the question down.</a:t>
            </a:r>
          </a:p>
        </p:txBody>
      </p:sp>
      <p:sp>
        <p:nvSpPr>
          <p:cNvPr id="7" name="Rectangle 6">
            <a:extLst>
              <a:ext uri="{FF2B5EF4-FFF2-40B4-BE49-F238E27FC236}">
                <a16:creationId xmlns:a16="http://schemas.microsoft.com/office/drawing/2014/main" xmlns="" id="{7E11E28E-1F0E-6B47-B312-B9C632957532}"/>
              </a:ext>
            </a:extLst>
          </p:cNvPr>
          <p:cNvSpPr/>
          <p:nvPr/>
        </p:nvSpPr>
        <p:spPr>
          <a:xfrm>
            <a:off x="382340" y="1447354"/>
            <a:ext cx="6386208" cy="3400931"/>
          </a:xfrm>
          <a:prstGeom prst="rect">
            <a:avLst/>
          </a:prstGeom>
        </p:spPr>
        <p:txBody>
          <a:bodyPr wrap="square">
            <a:spAutoFit/>
          </a:bodyPr>
          <a:lstStyle/>
          <a:p>
            <a:pPr marL="457200" indent="-457200">
              <a:spcBef>
                <a:spcPts val="600"/>
              </a:spcBef>
              <a:buFont typeface="+mj-lt"/>
              <a:buAutoNum type="arabicPeriod"/>
            </a:pPr>
            <a:r>
              <a:rPr lang="en-US" sz="1800" dirty="0">
                <a:solidFill>
                  <a:schemeClr val="tx1"/>
                </a:solidFill>
                <a:latin typeface="+mn-lt"/>
              </a:rPr>
              <a:t>Draw the circuit symbol for a battery, showing which end is positive and which is negative.</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What is the direction of the flow of electric current?</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If a switch is </a:t>
            </a:r>
            <a:r>
              <a:rPr lang="en-US" sz="1800" b="1" dirty="0">
                <a:solidFill>
                  <a:schemeClr val="tx1"/>
                </a:solidFill>
                <a:latin typeface="+mn-lt"/>
              </a:rPr>
              <a:t>closed </a:t>
            </a:r>
            <a:r>
              <a:rPr lang="en-US" sz="1800" dirty="0">
                <a:solidFill>
                  <a:schemeClr val="tx1"/>
                </a:solidFill>
                <a:latin typeface="+mn-lt"/>
              </a:rPr>
              <a:t>is the circuit complete or broken?</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How many wires would be needed to make the circuit shown in this diagram?</a:t>
            </a:r>
          </a:p>
          <a:p>
            <a:pPr marL="457200" indent="-457200">
              <a:spcBef>
                <a:spcPts val="600"/>
              </a:spcBef>
              <a:buFont typeface="+mj-lt"/>
              <a:buAutoNum type="arabicPeriod"/>
            </a:pPr>
            <a:endParaRPr lang="en-US" sz="1800" dirty="0">
              <a:solidFill>
                <a:schemeClr val="tx1"/>
              </a:solidFill>
              <a:latin typeface="+mn-lt"/>
            </a:endParaRPr>
          </a:p>
        </p:txBody>
      </p:sp>
      <p:sp>
        <p:nvSpPr>
          <p:cNvPr id="11" name="Rectangle 10">
            <a:extLst>
              <a:ext uri="{FF2B5EF4-FFF2-40B4-BE49-F238E27FC236}">
                <a16:creationId xmlns:a16="http://schemas.microsoft.com/office/drawing/2014/main" xmlns="" id="{582BE3F5-EC0C-C84C-B6AF-CB93420CE172}"/>
              </a:ext>
            </a:extLst>
          </p:cNvPr>
          <p:cNvSpPr/>
          <p:nvPr/>
        </p:nvSpPr>
        <p:spPr>
          <a:xfrm>
            <a:off x="838901" y="3375880"/>
            <a:ext cx="1172116" cy="369332"/>
          </a:xfrm>
          <a:prstGeom prst="rect">
            <a:avLst/>
          </a:prstGeom>
        </p:spPr>
        <p:txBody>
          <a:bodyPr wrap="none">
            <a:spAutoFit/>
          </a:bodyPr>
          <a:lstStyle/>
          <a:p>
            <a:r>
              <a:rPr lang="en-US" sz="1800" dirty="0">
                <a:solidFill>
                  <a:srgbClr val="FF0000"/>
                </a:solidFill>
              </a:rPr>
              <a:t>Complete</a:t>
            </a:r>
            <a:endParaRPr lang="en-GB" sz="1800" dirty="0">
              <a:solidFill>
                <a:srgbClr val="FF0000"/>
              </a:solidFill>
            </a:endParaRPr>
          </a:p>
        </p:txBody>
      </p:sp>
      <p:sp>
        <p:nvSpPr>
          <p:cNvPr id="12" name="Rectangle 11">
            <a:extLst>
              <a:ext uri="{FF2B5EF4-FFF2-40B4-BE49-F238E27FC236}">
                <a16:creationId xmlns:a16="http://schemas.microsoft.com/office/drawing/2014/main" xmlns="" id="{B1850831-779B-464F-80BF-3EE1E1FE0A3E}"/>
              </a:ext>
            </a:extLst>
          </p:cNvPr>
          <p:cNvSpPr/>
          <p:nvPr/>
        </p:nvSpPr>
        <p:spPr>
          <a:xfrm>
            <a:off x="7673225" y="3832524"/>
            <a:ext cx="284052" cy="307777"/>
          </a:xfrm>
          <a:prstGeom prst="rect">
            <a:avLst/>
          </a:prstGeom>
        </p:spPr>
        <p:txBody>
          <a:bodyPr wrap="none">
            <a:spAutoFit/>
          </a:bodyPr>
          <a:lstStyle/>
          <a:p>
            <a:r>
              <a:rPr lang="en-US" dirty="0">
                <a:solidFill>
                  <a:srgbClr val="FF0000"/>
                </a:solidFill>
              </a:rPr>
              <a:t>1</a:t>
            </a:r>
            <a:endParaRPr lang="en-GB" dirty="0">
              <a:solidFill>
                <a:srgbClr val="FF0000"/>
              </a:solidFill>
            </a:endParaRPr>
          </a:p>
        </p:txBody>
      </p:sp>
      <p:sp>
        <p:nvSpPr>
          <p:cNvPr id="13" name="Rectangle 12">
            <a:extLst>
              <a:ext uri="{FF2B5EF4-FFF2-40B4-BE49-F238E27FC236}">
                <a16:creationId xmlns:a16="http://schemas.microsoft.com/office/drawing/2014/main" xmlns="" id="{658FF1EE-8955-E44B-B140-A5DE9C5355D6}"/>
              </a:ext>
            </a:extLst>
          </p:cNvPr>
          <p:cNvSpPr/>
          <p:nvPr/>
        </p:nvSpPr>
        <p:spPr>
          <a:xfrm>
            <a:off x="8084664" y="4639924"/>
            <a:ext cx="284052" cy="307777"/>
          </a:xfrm>
          <a:prstGeom prst="rect">
            <a:avLst/>
          </a:prstGeom>
        </p:spPr>
        <p:txBody>
          <a:bodyPr wrap="none">
            <a:spAutoFit/>
          </a:bodyPr>
          <a:lstStyle/>
          <a:p>
            <a:r>
              <a:rPr lang="en-US" dirty="0">
                <a:solidFill>
                  <a:srgbClr val="FF0000"/>
                </a:solidFill>
              </a:rPr>
              <a:t>2</a:t>
            </a:r>
            <a:endParaRPr lang="en-GB" dirty="0">
              <a:solidFill>
                <a:srgbClr val="FF0000"/>
              </a:solidFill>
            </a:endParaRPr>
          </a:p>
        </p:txBody>
      </p:sp>
      <p:sp>
        <p:nvSpPr>
          <p:cNvPr id="16" name="Rectangle 15">
            <a:extLst>
              <a:ext uri="{FF2B5EF4-FFF2-40B4-BE49-F238E27FC236}">
                <a16:creationId xmlns:a16="http://schemas.microsoft.com/office/drawing/2014/main" xmlns="" id="{3602C96A-F7CA-5E48-BA18-5B08E95C9C9A}"/>
              </a:ext>
            </a:extLst>
          </p:cNvPr>
          <p:cNvSpPr/>
          <p:nvPr/>
        </p:nvSpPr>
        <p:spPr>
          <a:xfrm>
            <a:off x="7350666" y="4639924"/>
            <a:ext cx="284052" cy="307777"/>
          </a:xfrm>
          <a:prstGeom prst="rect">
            <a:avLst/>
          </a:prstGeom>
        </p:spPr>
        <p:txBody>
          <a:bodyPr wrap="none">
            <a:spAutoFit/>
          </a:bodyPr>
          <a:lstStyle/>
          <a:p>
            <a:r>
              <a:rPr lang="en-US" dirty="0">
                <a:solidFill>
                  <a:srgbClr val="FF0000"/>
                </a:solidFill>
              </a:rPr>
              <a:t>3</a:t>
            </a:r>
            <a:endParaRPr lang="en-GB" dirty="0">
              <a:solidFill>
                <a:srgbClr val="FF0000"/>
              </a:solidFill>
            </a:endParaRPr>
          </a:p>
        </p:txBody>
      </p:sp>
      <p:sp>
        <p:nvSpPr>
          <p:cNvPr id="17" name="Rectangle 16">
            <a:extLst>
              <a:ext uri="{FF2B5EF4-FFF2-40B4-BE49-F238E27FC236}">
                <a16:creationId xmlns:a16="http://schemas.microsoft.com/office/drawing/2014/main" xmlns="" id="{07658E13-2683-B249-AC4D-359B10D5069F}"/>
              </a:ext>
            </a:extLst>
          </p:cNvPr>
          <p:cNvSpPr/>
          <p:nvPr/>
        </p:nvSpPr>
        <p:spPr>
          <a:xfrm>
            <a:off x="6557589" y="4346537"/>
            <a:ext cx="284052" cy="307777"/>
          </a:xfrm>
          <a:prstGeom prst="rect">
            <a:avLst/>
          </a:prstGeom>
        </p:spPr>
        <p:txBody>
          <a:bodyPr wrap="none">
            <a:spAutoFit/>
          </a:bodyPr>
          <a:lstStyle/>
          <a:p>
            <a:r>
              <a:rPr lang="en-US" dirty="0">
                <a:solidFill>
                  <a:srgbClr val="FF0000"/>
                </a:solidFill>
              </a:rPr>
              <a:t>4</a:t>
            </a:r>
            <a:endParaRPr lang="en-GB" dirty="0">
              <a:solidFill>
                <a:srgbClr val="FF0000"/>
              </a:solidFill>
            </a:endParaRPr>
          </a:p>
        </p:txBody>
      </p:sp>
      <p:pic>
        <p:nvPicPr>
          <p:cNvPr id="8" name="Picture 7">
            <a:extLst>
              <a:ext uri="{FF2B5EF4-FFF2-40B4-BE49-F238E27FC236}">
                <a16:creationId xmlns:a16="http://schemas.microsoft.com/office/drawing/2014/main" xmlns="" id="{22C2AB44-E796-8D47-B2AE-B42DA06FDEE2}"/>
              </a:ext>
            </a:extLst>
          </p:cNvPr>
          <p:cNvPicPr>
            <a:picLocks noChangeAspect="1"/>
          </p:cNvPicPr>
          <p:nvPr/>
        </p:nvPicPr>
        <p:blipFill>
          <a:blip r:embed="rId4"/>
          <a:stretch>
            <a:fillRect/>
          </a:stretch>
        </p:blipFill>
        <p:spPr>
          <a:xfrm>
            <a:off x="6897116" y="1294969"/>
            <a:ext cx="1222756" cy="907206"/>
          </a:xfrm>
          <a:prstGeom prst="rect">
            <a:avLst/>
          </a:prstGeom>
        </p:spPr>
      </p:pic>
      <p:sp>
        <p:nvSpPr>
          <p:cNvPr id="19" name="Rectangle 18">
            <a:extLst>
              <a:ext uri="{FF2B5EF4-FFF2-40B4-BE49-F238E27FC236}">
                <a16:creationId xmlns:a16="http://schemas.microsoft.com/office/drawing/2014/main" xmlns="" id="{F6E1ED40-1239-5F42-9BEE-874A6F2F49B3}"/>
              </a:ext>
            </a:extLst>
          </p:cNvPr>
          <p:cNvSpPr/>
          <p:nvPr/>
        </p:nvSpPr>
        <p:spPr>
          <a:xfrm>
            <a:off x="7301489" y="4119950"/>
            <a:ext cx="1914307" cy="307777"/>
          </a:xfrm>
          <a:prstGeom prst="rect">
            <a:avLst/>
          </a:prstGeom>
        </p:spPr>
        <p:txBody>
          <a:bodyPr wrap="none">
            <a:spAutoFit/>
          </a:bodyPr>
          <a:lstStyle/>
          <a:p>
            <a:r>
              <a:rPr lang="en-US" dirty="0">
                <a:solidFill>
                  <a:srgbClr val="FF0000"/>
                </a:solidFill>
              </a:rPr>
              <a:t>5 (between batteries!)</a:t>
            </a:r>
            <a:endParaRPr lang="en-GB" dirty="0">
              <a:solidFill>
                <a:srgbClr val="FF0000"/>
              </a:solidFill>
            </a:endParaRPr>
          </a:p>
        </p:txBody>
      </p:sp>
      <p:sp>
        <p:nvSpPr>
          <p:cNvPr id="20" name="Rectangle 19">
            <a:extLst>
              <a:ext uri="{FF2B5EF4-FFF2-40B4-BE49-F238E27FC236}">
                <a16:creationId xmlns:a16="http://schemas.microsoft.com/office/drawing/2014/main" xmlns="" id="{582BE3F5-EC0C-C84C-B6AF-CB93420CE172}"/>
              </a:ext>
            </a:extLst>
          </p:cNvPr>
          <p:cNvSpPr/>
          <p:nvPr/>
        </p:nvSpPr>
        <p:spPr>
          <a:xfrm>
            <a:off x="844800" y="2663605"/>
            <a:ext cx="2185214" cy="369332"/>
          </a:xfrm>
          <a:prstGeom prst="rect">
            <a:avLst/>
          </a:prstGeom>
        </p:spPr>
        <p:txBody>
          <a:bodyPr wrap="none">
            <a:spAutoFit/>
          </a:bodyPr>
          <a:lstStyle/>
          <a:p>
            <a:r>
              <a:rPr lang="en-US" sz="1800" dirty="0">
                <a:solidFill>
                  <a:srgbClr val="FF0000"/>
                </a:solidFill>
              </a:rPr>
              <a:t>Positive to negative</a:t>
            </a:r>
            <a:endParaRPr lang="en-GB" sz="1800" dirty="0">
              <a:solidFill>
                <a:srgbClr val="FF0000"/>
              </a:solidFill>
            </a:endParaRPr>
          </a:p>
        </p:txBody>
      </p:sp>
    </p:spTree>
    <p:extLst>
      <p:ext uri="{BB962C8B-B14F-4D97-AF65-F5344CB8AC3E}">
        <p14:creationId xmlns:p14="http://schemas.microsoft.com/office/powerpoint/2010/main" val="17788777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6" grpId="0"/>
      <p:bldP spid="17"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797934" cy="707886"/>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Measure current</a:t>
            </a:r>
          </a:p>
        </p:txBody>
      </p:sp>
      <p:sp>
        <p:nvSpPr>
          <p:cNvPr id="5" name="Google Shape;70;p14"/>
          <p:cNvSpPr txBox="1">
            <a:spLocks/>
          </p:cNvSpPr>
          <p:nvPr/>
        </p:nvSpPr>
        <p:spPr>
          <a:xfrm>
            <a:off x="611188" y="-17698"/>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478212"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what is flowing in a circuit.</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17698"/>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7" name="Rectangle 6"/>
          <p:cNvSpPr/>
          <p:nvPr/>
        </p:nvSpPr>
        <p:spPr>
          <a:xfrm>
            <a:off x="611188" y="1972447"/>
            <a:ext cx="2996716" cy="707886"/>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Measure current</a:t>
            </a: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8" y="1977609"/>
            <a:ext cx="3478212" cy="1015663"/>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cs typeface="Palanquin" panose="020B0004020203020204" pitchFamily="34" charset="77"/>
                <a:sym typeface="Merriweather"/>
              </a:rPr>
              <a:t>Understand what is flowing in a circuit</a:t>
            </a:r>
            <a:endParaRPr lang="en-GB"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99785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174267" cy="553998"/>
          </a:xfrm>
          <a:prstGeom prst="rect">
            <a:avLst/>
          </a:prstGeom>
        </p:spPr>
        <p:txBody>
          <a:bodyPr wrap="none">
            <a:spAutoFit/>
          </a:bodyPr>
          <a:lstStyle/>
          <a:p>
            <a:pPr lvl="0">
              <a:defRPr/>
            </a:pPr>
            <a:r>
              <a:rPr lang="en-US" sz="3000" b="1" dirty="0">
                <a:solidFill>
                  <a:srgbClr val="FFA02F"/>
                </a:solidFill>
                <a:latin typeface="+mn-lt"/>
                <a:ea typeface="Futura Medium" charset="0"/>
                <a:cs typeface="Futura Medium" charset="0"/>
              </a:rPr>
              <a:t>Measure current</a:t>
            </a:r>
            <a:endParaRPr lang="es-MX" sz="3000" b="1" dirty="0">
              <a:solidFill>
                <a:srgbClr val="FFA02F"/>
              </a:solidFill>
              <a:latin typeface="+mn-lt"/>
            </a:endParaRPr>
          </a:p>
        </p:txBody>
      </p:sp>
      <p:sp>
        <p:nvSpPr>
          <p:cNvPr id="4" name="Rectangle 3">
            <a:extLst>
              <a:ext uri="{FF2B5EF4-FFF2-40B4-BE49-F238E27FC236}">
                <a16:creationId xmlns:a16="http://schemas.microsoft.com/office/drawing/2014/main" xmlns="" id="{B680C9E4-77F2-554C-A07C-F0ACECA7BAA4}"/>
              </a:ext>
            </a:extLst>
          </p:cNvPr>
          <p:cNvSpPr/>
          <p:nvPr/>
        </p:nvSpPr>
        <p:spPr>
          <a:xfrm>
            <a:off x="1164639" y="1028506"/>
            <a:ext cx="6877926" cy="2092881"/>
          </a:xfrm>
          <a:prstGeom prst="rect">
            <a:avLst/>
          </a:prstGeom>
          <a:ln w="38100">
            <a:solidFill>
              <a:srgbClr val="FFA02F"/>
            </a:solidFill>
          </a:ln>
        </p:spPr>
        <p:txBody>
          <a:bodyPr wrap="square">
            <a:spAutoFit/>
          </a:bodyPr>
          <a:lstStyle/>
          <a:p>
            <a:pPr>
              <a:spcBef>
                <a:spcPts val="600"/>
              </a:spcBef>
            </a:pPr>
            <a:r>
              <a:rPr lang="en-US" sz="1800" b="1" u="sng" dirty="0">
                <a:solidFill>
                  <a:srgbClr val="4D4F53"/>
                </a:solidFill>
              </a:rPr>
              <a:t>Current</a:t>
            </a:r>
            <a:r>
              <a:rPr lang="en-US" sz="1800" b="1" dirty="0">
                <a:solidFill>
                  <a:srgbClr val="4D4F53"/>
                </a:solidFill>
              </a:rPr>
              <a:t> </a:t>
            </a:r>
            <a:r>
              <a:rPr lang="en-US" sz="1800" dirty="0">
                <a:solidFill>
                  <a:srgbClr val="4D4F53"/>
                </a:solidFill>
              </a:rPr>
              <a:t>is measured in </a:t>
            </a:r>
            <a:r>
              <a:rPr lang="en-US" sz="1800" b="1" u="sng" dirty="0">
                <a:solidFill>
                  <a:srgbClr val="4D4F53"/>
                </a:solidFill>
              </a:rPr>
              <a:t>amperes. </a:t>
            </a:r>
          </a:p>
          <a:p>
            <a:pPr>
              <a:spcBef>
                <a:spcPts val="600"/>
              </a:spcBef>
            </a:pPr>
            <a:r>
              <a:rPr lang="en-US" sz="1800" b="1" u="sng" dirty="0">
                <a:solidFill>
                  <a:srgbClr val="4D4F53"/>
                </a:solidFill>
              </a:rPr>
              <a:t>Ammeter</a:t>
            </a:r>
            <a:r>
              <a:rPr lang="en-US" sz="1800" dirty="0">
                <a:solidFill>
                  <a:srgbClr val="4D4F53"/>
                </a:solidFill>
              </a:rPr>
              <a:t> – a component which measures the current flowing through it</a:t>
            </a:r>
          </a:p>
          <a:p>
            <a:pPr>
              <a:spcBef>
                <a:spcPts val="600"/>
              </a:spcBef>
            </a:pPr>
            <a:endParaRPr lang="en-US" sz="1800" dirty="0">
              <a:solidFill>
                <a:srgbClr val="4D4F53"/>
              </a:solidFill>
            </a:endParaRPr>
          </a:p>
          <a:p>
            <a:pPr>
              <a:spcBef>
                <a:spcPts val="600"/>
              </a:spcBef>
            </a:pPr>
            <a:r>
              <a:rPr lang="en-US" sz="1800" dirty="0">
                <a:solidFill>
                  <a:srgbClr val="4D4F53"/>
                </a:solidFill>
              </a:rPr>
              <a:t>Symbol:</a:t>
            </a:r>
          </a:p>
          <a:p>
            <a:pPr>
              <a:spcBef>
                <a:spcPts val="600"/>
              </a:spcBef>
            </a:pPr>
            <a:endParaRPr lang="en-US" sz="2000" dirty="0">
              <a:solidFill>
                <a:srgbClr val="4D4F53"/>
              </a:solidFill>
            </a:endParaRPr>
          </a:p>
        </p:txBody>
      </p:sp>
      <p:pic>
        <p:nvPicPr>
          <p:cNvPr id="3" name="Picture 2">
            <a:extLst>
              <a:ext uri="{FF2B5EF4-FFF2-40B4-BE49-F238E27FC236}">
                <a16:creationId xmlns:a16="http://schemas.microsoft.com/office/drawing/2014/main" xmlns="" id="{0AA31332-3842-DF4E-A0B6-8AE040898E5D}"/>
              </a:ext>
            </a:extLst>
          </p:cNvPr>
          <p:cNvPicPr>
            <a:picLocks noChangeAspect="1"/>
          </p:cNvPicPr>
          <p:nvPr/>
        </p:nvPicPr>
        <p:blipFill>
          <a:blip r:embed="rId3"/>
          <a:stretch>
            <a:fillRect/>
          </a:stretch>
        </p:blipFill>
        <p:spPr>
          <a:xfrm>
            <a:off x="2222376" y="2061966"/>
            <a:ext cx="1150930" cy="1004625"/>
          </a:xfrm>
          <a:prstGeom prst="rect">
            <a:avLst/>
          </a:prstGeom>
        </p:spPr>
      </p:pic>
      <p:pic>
        <p:nvPicPr>
          <p:cNvPr id="5" name="Picture 4">
            <a:extLst>
              <a:ext uri="{FF2B5EF4-FFF2-40B4-BE49-F238E27FC236}">
                <a16:creationId xmlns:a16="http://schemas.microsoft.com/office/drawing/2014/main" xmlns="" id="{312D20BC-9426-4745-A709-BE3134E1222B}"/>
              </a:ext>
            </a:extLst>
          </p:cNvPr>
          <p:cNvPicPr>
            <a:picLocks noChangeAspect="1"/>
          </p:cNvPicPr>
          <p:nvPr/>
        </p:nvPicPr>
        <p:blipFill>
          <a:blip r:embed="rId4"/>
          <a:stretch>
            <a:fillRect/>
          </a:stretch>
        </p:blipFill>
        <p:spPr>
          <a:xfrm>
            <a:off x="1121741" y="3188154"/>
            <a:ext cx="1895889" cy="1895889"/>
          </a:xfrm>
          <a:prstGeom prst="rect">
            <a:avLst/>
          </a:prstGeom>
        </p:spPr>
      </p:pic>
      <p:pic>
        <p:nvPicPr>
          <p:cNvPr id="6" name="Picture 5">
            <a:extLst>
              <a:ext uri="{FF2B5EF4-FFF2-40B4-BE49-F238E27FC236}">
                <a16:creationId xmlns:a16="http://schemas.microsoft.com/office/drawing/2014/main" xmlns="" id="{4108508B-E6F3-5A4C-BA23-5FF091A63965}"/>
              </a:ext>
            </a:extLst>
          </p:cNvPr>
          <p:cNvPicPr>
            <a:picLocks noChangeAspect="1"/>
          </p:cNvPicPr>
          <p:nvPr/>
        </p:nvPicPr>
        <p:blipFill>
          <a:blip r:embed="rId5"/>
          <a:stretch>
            <a:fillRect/>
          </a:stretch>
        </p:blipFill>
        <p:spPr>
          <a:xfrm>
            <a:off x="3017630" y="3188154"/>
            <a:ext cx="2266045" cy="2035954"/>
          </a:xfrm>
          <a:prstGeom prst="rect">
            <a:avLst/>
          </a:prstGeom>
        </p:spPr>
      </p:pic>
      <p:pic>
        <p:nvPicPr>
          <p:cNvPr id="7" name="Picture 6">
            <a:extLst>
              <a:ext uri="{FF2B5EF4-FFF2-40B4-BE49-F238E27FC236}">
                <a16:creationId xmlns:a16="http://schemas.microsoft.com/office/drawing/2014/main" xmlns="" id="{F7806E03-0FEA-9645-8E14-875B3DA2D90E}"/>
              </a:ext>
            </a:extLst>
          </p:cNvPr>
          <p:cNvPicPr>
            <a:picLocks noChangeAspect="1"/>
          </p:cNvPicPr>
          <p:nvPr/>
        </p:nvPicPr>
        <p:blipFill>
          <a:blip r:embed="rId6"/>
          <a:stretch>
            <a:fillRect/>
          </a:stretch>
        </p:blipFill>
        <p:spPr>
          <a:xfrm>
            <a:off x="5283675" y="3188154"/>
            <a:ext cx="2174185" cy="2174185"/>
          </a:xfrm>
          <a:prstGeom prst="rect">
            <a:avLst/>
          </a:prstGeom>
        </p:spPr>
      </p:pic>
    </p:spTree>
    <p:extLst>
      <p:ext uri="{BB962C8B-B14F-4D97-AF65-F5344CB8AC3E}">
        <p14:creationId xmlns:p14="http://schemas.microsoft.com/office/powerpoint/2010/main" val="1931753396"/>
      </p:ext>
    </p:extLst>
  </p:cSld>
  <p:clrMapOvr>
    <a:masterClrMapping/>
  </p:clrMapOvr>
  <p:transition spd="slow">
    <p:wipe/>
  </p:transition>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24426</TotalTime>
  <Words>2110</Words>
  <Application>Microsoft Office PowerPoint</Application>
  <PresentationFormat>On-screen Show (16:9)</PresentationFormat>
  <Paragraphs>216</Paragraphs>
  <Slides>18</Slides>
  <Notes>18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.AppleSystemUIFont</vt:lpstr>
      <vt:lpstr>.HiraKakuInterface-W3</vt:lpstr>
      <vt:lpstr>Arial</vt:lpstr>
      <vt:lpstr>ArialMT</vt:lpstr>
      <vt:lpstr>Futura Medium</vt:lpstr>
      <vt:lpstr>Merriweather</vt:lpstr>
      <vt:lpstr>Palanquin</vt:lpstr>
      <vt:lpstr>Palanquin Light</vt:lpstr>
      <vt:lpstr>Roboto</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408</cp:revision>
  <cp:lastPrinted>2019-07-18T15:57:08Z</cp:lastPrinted>
  <dcterms:modified xsi:type="dcterms:W3CDTF">2021-01-02T23:53:31Z</dcterms:modified>
</cp:coreProperties>
</file>