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3"/>
  </p:notesMasterIdLst>
  <p:sldIdLst>
    <p:sldId id="313" r:id="rId2"/>
    <p:sldId id="325" r:id="rId3"/>
    <p:sldId id="282" r:id="rId4"/>
    <p:sldId id="286" r:id="rId5"/>
    <p:sldId id="284" r:id="rId6"/>
    <p:sldId id="289" r:id="rId7"/>
    <p:sldId id="287" r:id="rId8"/>
    <p:sldId id="290" r:id="rId9"/>
    <p:sldId id="317" r:id="rId10"/>
    <p:sldId id="323" r:id="rId11"/>
    <p:sldId id="311" r:id="rId12"/>
    <p:sldId id="318" r:id="rId13"/>
    <p:sldId id="319" r:id="rId14"/>
    <p:sldId id="320" r:id="rId15"/>
    <p:sldId id="293" r:id="rId16"/>
    <p:sldId id="295" r:id="rId17"/>
    <p:sldId id="321" r:id="rId18"/>
    <p:sldId id="316" r:id="rId19"/>
    <p:sldId id="322" r:id="rId20"/>
    <p:sldId id="315" r:id="rId21"/>
    <p:sldId id="300"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84" userDrawn="1">
          <p15:clr>
            <a:srgbClr val="A4A3A4"/>
          </p15:clr>
        </p15:guide>
        <p15:guide id="2" pos="2880">
          <p15:clr>
            <a:srgbClr val="A4A3A4"/>
          </p15:clr>
        </p15:guide>
        <p15:guide id="3" orient="horz" pos="2573" userDrawn="1">
          <p15:clr>
            <a:srgbClr val="A4A3A4"/>
          </p15:clr>
        </p15:guide>
        <p15:guide id="5" pos="385" userDrawn="1">
          <p15:clr>
            <a:srgbClr val="A4A3A4"/>
          </p15:clr>
        </p15:guide>
        <p15:guide id="6" pos="5375" userDrawn="1">
          <p15:clr>
            <a:srgbClr val="A4A3A4"/>
          </p15:clr>
        </p15:guide>
        <p15:guide id="7" pos="2767" userDrawn="1">
          <p15:clr>
            <a:srgbClr val="A4A3A4"/>
          </p15:clr>
        </p15:guide>
        <p15:guide id="8" pos="2993" userDrawn="1">
          <p15:clr>
            <a:srgbClr val="A4A3A4"/>
          </p15:clr>
        </p15:guide>
        <p15:guide id="9" orient="horz" pos="940" userDrawn="1">
          <p15:clr>
            <a:srgbClr val="A4A3A4"/>
          </p15:clr>
        </p15:guide>
        <p15:guide id="10" orient="horz" pos="1620" userDrawn="1">
          <p15:clr>
            <a:srgbClr val="A4A3A4"/>
          </p15:clr>
        </p15:guide>
        <p15:guide id="11" pos="1565" userDrawn="1">
          <p15:clr>
            <a:srgbClr val="A4A3A4"/>
          </p15:clr>
        </p15:guide>
        <p15:guide id="12" pos="1451" userDrawn="1">
          <p15:clr>
            <a:srgbClr val="A4A3A4"/>
          </p15:clr>
        </p15:guide>
        <p15:guide id="13" pos="1678" userDrawn="1">
          <p15:clr>
            <a:srgbClr val="A4A3A4"/>
          </p15:clr>
        </p15:guide>
        <p15:guide id="14" pos="4195" userDrawn="1">
          <p15:clr>
            <a:srgbClr val="A4A3A4"/>
          </p15:clr>
        </p15:guide>
        <p15:guide id="15" pos="4082" userDrawn="1">
          <p15:clr>
            <a:srgbClr val="A4A3A4"/>
          </p15:clr>
        </p15:guide>
        <p15:guide id="16" pos="4309" userDrawn="1">
          <p15:clr>
            <a:srgbClr val="A4A3A4"/>
          </p15:clr>
        </p15:guide>
        <p15:guide id="17" orient="horz" pos="2867" userDrawn="1">
          <p15:clr>
            <a:srgbClr val="A4A3A4"/>
          </p15:clr>
        </p15:guide>
        <p15:guide id="18" orient="horz" pos="373" userDrawn="1">
          <p15:clr>
            <a:srgbClr val="A4A3A4"/>
          </p15:clr>
        </p15:guide>
        <p15:guide id="19" orient="horz" pos="1756" userDrawn="1">
          <p15:clr>
            <a:srgbClr val="A4A3A4"/>
          </p15:clr>
        </p15:guide>
        <p15:guide id="20" orient="horz" pos="2300" userDrawn="1">
          <p15:clr>
            <a:srgbClr val="A4A3A4"/>
          </p15:clr>
        </p15:guide>
        <p15:guide id="21" orient="horz" pos="66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iel Bothen" initials="AB" lastIdx="1" clrIdx="0"/>
  <p:cmAuthor id="2" name="Frances Richardson" initials="FR" lastIdx="1" clrIdx="1"/>
  <p:cmAuthor id="3" name="Raj Chande" initials="RC" lastIdx="9" clrIdx="2">
    <p:extLst>
      <p:ext uri="{19B8F6BF-5375-455C-9EA6-DF929625EA0E}">
        <p15:presenceInfo xmlns:p15="http://schemas.microsoft.com/office/powerpoint/2012/main" userId="e448240fd1f88733" providerId="Windows Live"/>
      </p:ext>
    </p:extLst>
  </p:cmAuthor>
  <p:cmAuthor id="4" name="Antonio Silva" initials="AS" lastIdx="2" clrIdx="3">
    <p:extLst>
      <p:ext uri="{19B8F6BF-5375-455C-9EA6-DF929625EA0E}">
        <p15:presenceInfo xmlns:p15="http://schemas.microsoft.com/office/powerpoint/2012/main" userId="S::antonia.silva@behaviouralinsights.onmicrosoft.com::7c5d6ac2-9b38-4f3f-ae75-500ff12f6e97" providerId="AD"/>
      </p:ext>
    </p:extLst>
  </p:cmAuthor>
  <p:cmAuthor id="5" name="Amber Evans" initials="AE" lastIdx="15" clrIdx="4">
    <p:extLst>
      <p:ext uri="{19B8F6BF-5375-455C-9EA6-DF929625EA0E}">
        <p15:presenceInfo xmlns:p15="http://schemas.microsoft.com/office/powerpoint/2012/main" userId="S::Amber.Evans@office.bi.team::a725b9e7-42a8-47fe-82b6-491cf78084b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9AAA"/>
    <a:srgbClr val="4D4F53"/>
    <a:srgbClr val="FFA02F"/>
    <a:srgbClr val="DBE2EA"/>
    <a:srgbClr val="0098DB"/>
    <a:srgbClr val="72CE9B"/>
    <a:srgbClr val="FADB63"/>
    <a:srgbClr val="A0CFEB"/>
    <a:srgbClr val="3139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B3C75C9-2E1C-4F95-B1AA-29FD2649E573}">
  <a:tblStyle styleId="{9B3C75C9-2E1C-4F95-B1AA-29FD2649E57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98" autoAdjust="0"/>
    <p:restoredTop sz="54557" autoAdjust="0"/>
  </p:normalViewPr>
  <p:slideViewPr>
    <p:cSldViewPr snapToGrid="0">
      <p:cViewPr varScale="1">
        <p:scale>
          <a:sx n="50" d="100"/>
          <a:sy n="50" d="100"/>
        </p:scale>
        <p:origin x="1772" y="40"/>
      </p:cViewPr>
      <p:guideLst>
        <p:guide orient="horz" pos="1484"/>
        <p:guide pos="2880"/>
        <p:guide orient="horz" pos="2573"/>
        <p:guide pos="385"/>
        <p:guide pos="5375"/>
        <p:guide pos="2767"/>
        <p:guide pos="2993"/>
        <p:guide orient="horz" pos="940"/>
        <p:guide orient="horz" pos="1620"/>
        <p:guide pos="1565"/>
        <p:guide pos="1451"/>
        <p:guide pos="1678"/>
        <p:guide pos="4195"/>
        <p:guide pos="4082"/>
        <p:guide pos="4309"/>
        <p:guide orient="horz" pos="2867"/>
        <p:guide orient="horz" pos="373"/>
        <p:guide orient="horz" pos="1756"/>
        <p:guide orient="horz" pos="2300"/>
        <p:guide orient="horz" pos="667"/>
      </p:guideLst>
    </p:cSldViewPr>
  </p:slideViewPr>
  <p:outlineViewPr>
    <p:cViewPr>
      <p:scale>
        <a:sx n="33" d="100"/>
        <a:sy n="33" d="100"/>
      </p:scale>
      <p:origin x="0" y="0"/>
    </p:cViewPr>
    <p:sldLst>
      <p:sld r:id="rId1" collapse="1"/>
    </p:sldLst>
  </p:outlin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2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448277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s://spark.iop.org/some-younger-pupils-hold-consumer-source-model-simple-circuit" TargetMode="External"/><Relationship Id="rId3" Type="http://schemas.openxmlformats.org/officeDocument/2006/relationships/hyperlink" Target="https://spark.iop.org/rope-loop-electric-circuit-model" TargetMode="External"/><Relationship Id="rId7" Type="http://schemas.openxmlformats.org/officeDocument/2006/relationships/hyperlink" Target="https://spark.iop.org/many-pupils-see-circuit-behaviour-sequence-causes-and-effects-rather-seeing-whole-circuit" TargetMode="External"/><Relationship Id="rId12" Type="http://schemas.openxmlformats.org/officeDocument/2006/relationships/hyperlink" Target="https://spark.iop.org/many-students-think-electric-current-or-electric-charge-or-electricity-rather-energy-stored-battery"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spark.iop.org/students-often-struggle-define-electricity-precisely" TargetMode="External"/><Relationship Id="rId11" Type="http://schemas.openxmlformats.org/officeDocument/2006/relationships/hyperlink" Target="https://spark.iop.org/some-students-have-differing-ideas-about-what-happening-wires-electric-circuit-when-it-working" TargetMode="External"/><Relationship Id="rId5" Type="http://schemas.openxmlformats.org/officeDocument/2006/relationships/hyperlink" Target="https://educationendowmentfoundation.org.uk/public/files/Publications/Science/EEF_improving_secondary_science.pdf#page=19" TargetMode="External"/><Relationship Id="rId10" Type="http://schemas.openxmlformats.org/officeDocument/2006/relationships/hyperlink" Target="https://spark.iop.org/many-pupils-think-battery-supplies-same-current-regardless-circuit-which-it-used" TargetMode="External"/><Relationship Id="rId4" Type="http://schemas.openxmlformats.org/officeDocument/2006/relationships/hyperlink" Target="https://teachingphysicsuk.wordpress.com/2018/11/11/teaching-electricity-and-the-rope-model/" TargetMode="External"/><Relationship Id="rId9" Type="http://schemas.openxmlformats.org/officeDocument/2006/relationships/hyperlink" Target="https://spark.iop.org/most-pupils-see-battery-source-electrical-effects-circuit"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3"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19"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spark.iop.org/students-often-struggle-define-electricity-precisely"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8" Type="http://schemas.openxmlformats.org/officeDocument/2006/relationships/hyperlink" Target="https://spark.iop.org/many-pupils-offer-explanations-electrical-effects-terms-energy-rather-electric-current" TargetMode="External"/><Relationship Id="rId3" Type="http://schemas.openxmlformats.org/officeDocument/2006/relationships/hyperlink" Target="https://spark.iop.org/batteries-cells-and-energy-stores#gref" TargetMode="External"/><Relationship Id="rId7" Type="http://schemas.openxmlformats.org/officeDocument/2006/relationships/hyperlink" Target="https://spark.iop.org/most-pupils-see-battery-source-electrical-effects-circuit"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s://spark.iop.org/many-students-think-electric-current-or-electric-charge-or-electricity-rather-energy-stored-battery" TargetMode="External"/><Relationship Id="rId5" Type="http://schemas.openxmlformats.org/officeDocument/2006/relationships/hyperlink" Target="https://educationendowmentfoundation.org.uk/public/files/Publications/Science/EEF_improving_secondary_science.pdf#page=33" TargetMode="External"/><Relationship Id="rId4" Type="http://schemas.openxmlformats.org/officeDocument/2006/relationships/hyperlink" Target="https://spark.iop.org/two-jobs-battery"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spark.iop.org/many-students-think-electric-current-or-electric-charge-or-electricity-rather-energy-stored-battery"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spark.iop.org/some-younger-pupils-hold-consumer-source-model-simple-circuit"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www.bestevidencescienceteaching.org/"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13"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1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s://spark.iop.org/most-pupils-see-battery-source-electrical-effects-circuit" TargetMode="External"/><Relationship Id="rId3" Type="http://schemas.openxmlformats.org/officeDocument/2006/relationships/hyperlink" Target="https://educationendowmentfoundation.org.uk/public/files/Publications/Science/EEF_improving_secondary_science.pdf#page=38" TargetMode="External"/><Relationship Id="rId7" Type="http://schemas.openxmlformats.org/officeDocument/2006/relationships/hyperlink" Target="https://spark.iop.org/some-younger-pupils-hold-consumer-source-model-simple-circuit"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spark.iop.org/students-often-struggle-define-electricity-precisely" TargetMode="External"/><Relationship Id="rId5" Type="http://schemas.openxmlformats.org/officeDocument/2006/relationships/hyperlink" Target="https://spark.iop.org/many-pupils-see-circuit-behaviour-sequence-causes-and-effects-rather-seeing-whole-circuit" TargetMode="External"/><Relationship Id="rId4" Type="http://schemas.openxmlformats.org/officeDocument/2006/relationships/hyperlink" Target="https://educationendowmentfoundation.org.uk/public/files/Publications/Science/EEF_improving_secondary_science.pdf#page=13" TargetMode="External"/><Relationship Id="rId9" Type="http://schemas.openxmlformats.org/officeDocument/2006/relationships/hyperlink" Target="https://spark.iop.org/some-students-have-differing-ideas-about-what-happening-wires-electric-circuit-when-it-workin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550506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sz="1100" b="0" i="0" u="none" strike="noStrike" cap="none" dirty="0">
                <a:solidFill>
                  <a:srgbClr val="000000"/>
                </a:solidFill>
                <a:effectLst/>
                <a:latin typeface="Arial"/>
                <a:ea typeface="Arial"/>
                <a:cs typeface="Arial"/>
                <a:sym typeface="Arial"/>
              </a:rPr>
              <a:t>(This activity is based on an IOP activity </a:t>
            </a:r>
            <a:r>
              <a:rPr lang="en-GB" sz="1100" b="0" i="0" u="sng" strike="noStrike" cap="none" dirty="0">
                <a:solidFill>
                  <a:srgbClr val="000000"/>
                </a:solidFill>
                <a:effectLst/>
                <a:latin typeface="Arial"/>
                <a:ea typeface="Arial"/>
                <a:cs typeface="Arial"/>
                <a:sym typeface="Arial"/>
                <a:hlinkClick r:id="rId3"/>
              </a:rPr>
              <a:t>https://spark.iop.org/rope-loop-electric-circuit-model</a:t>
            </a:r>
            <a:r>
              <a:rPr lang="en-GB" sz="1100" b="0" i="0" u="sng" strike="noStrike" cap="none" dirty="0">
                <a:solidFill>
                  <a:srgbClr val="000000"/>
                </a:solidFill>
                <a:effectLst/>
                <a:latin typeface="Arial"/>
                <a:ea typeface="Arial"/>
                <a:cs typeface="Arial"/>
                <a:sym typeface="Arial"/>
              </a:rPr>
              <a:t> </a:t>
            </a:r>
            <a:r>
              <a:rPr lang="en-GB" sz="1100" b="0" i="0" u="none" strike="noStrike" cap="none" dirty="0">
                <a:solidFill>
                  <a:srgbClr val="000000"/>
                </a:solidFill>
                <a:effectLst/>
                <a:latin typeface="Arial"/>
                <a:ea typeface="Arial"/>
                <a:cs typeface="Arial"/>
                <a:sym typeface="Arial"/>
              </a:rPr>
              <a:t>but is adapted according to some recommendations in </a:t>
            </a:r>
            <a:r>
              <a:rPr lang="en-GB" sz="1100" b="0" i="0" u="sng" strike="noStrike" cap="none" dirty="0">
                <a:solidFill>
                  <a:srgbClr val="000000"/>
                </a:solidFill>
                <a:effectLst/>
                <a:latin typeface="Arial"/>
                <a:ea typeface="Arial"/>
                <a:cs typeface="Arial"/>
                <a:sym typeface="Arial"/>
                <a:hlinkClick r:id="rId4"/>
              </a:rPr>
              <a:t>https://teachingphysicsuk.wordpress.com/2018/11/11/teaching-electricity-and-the-rope-model/</a:t>
            </a:r>
            <a:r>
              <a:rPr lang="en-GB" sz="1100" b="0" i="0" u="none" strike="noStrike" cap="none" dirty="0">
                <a:solidFill>
                  <a:srgbClr val="000000"/>
                </a:solidFill>
                <a:effectLst/>
                <a:latin typeface="Arial"/>
                <a:ea typeface="Arial"/>
                <a:cs typeface="Arial"/>
                <a:sym typeface="Arial"/>
              </a:rPr>
              <a:t>)</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The movement of a length of rope around in a loop is used as a model for an electric circuit.</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The teacher represents the battery. The teacher sets the rope in motion by passing it from hand to hand, making the motion as smooth as possible (a steady rope current). The rope everywhere in the loop moves at this steady rate.</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One student grips the rope lightly with their hand to represent a bulb.</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The teacher represents a store of energy that’s running down and will eventually run out. The battery is pushing electric current around the circuit. At a distance, the bulb (represented by the hand of the pupil who is gripping the rope) is warming up as the electric current passes through it and transfers energy to it: electric current causes the atoms in the bulb to vibrate so quickly</a:t>
            </a:r>
            <a:r>
              <a:rPr lang="en-GB" sz="1100" b="0" i="0" u="none" strike="noStrike" cap="none" baseline="0" dirty="0">
                <a:solidFill>
                  <a:srgbClr val="000000"/>
                </a:solidFill>
                <a:effectLst/>
                <a:latin typeface="Arial"/>
                <a:ea typeface="Arial"/>
                <a:cs typeface="Arial"/>
                <a:sym typeface="Arial"/>
              </a:rPr>
              <a:t> that the bulb heats up and glows</a:t>
            </a:r>
            <a:r>
              <a:rPr lang="en-GB" sz="1100" b="0" i="0" u="none" strike="noStrike" cap="none" dirty="0">
                <a:solidFill>
                  <a:srgbClr val="000000"/>
                </a:solidFill>
                <a:effectLst/>
                <a:latin typeface="Arial"/>
                <a:ea typeface="Arial"/>
                <a:cs typeface="Arial"/>
                <a:sym typeface="Arial"/>
              </a:rPr>
              <a:t>.</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US" sz="1100" b="0" i="0" u="none" strike="noStrike" cap="none" dirty="0">
                <a:solidFill>
                  <a:srgbClr val="000000"/>
                </a:solidFill>
                <a:effectLst/>
                <a:latin typeface="Arial"/>
                <a:ea typeface="Arial"/>
                <a:cs typeface="Arial"/>
                <a:sym typeface="Arial"/>
              </a:rPr>
              <a:t>IOP have found it very effective to engage the pupils in this activity with little or no introduction, and then at this point (with the basic rope circuit set up) the teacher starts to pose questions:</a:t>
            </a:r>
            <a:r>
              <a:rPr lang="en-US" sz="1100" b="0" i="0" u="none" strike="noStrike" cap="none" baseline="0" dirty="0">
                <a:solidFill>
                  <a:srgbClr val="000000"/>
                </a:solidFill>
                <a:effectLst/>
                <a:latin typeface="Arial"/>
                <a:ea typeface="Arial"/>
                <a:cs typeface="Arial"/>
                <a:sym typeface="Arial"/>
              </a:rPr>
              <a:t> </a:t>
            </a:r>
            <a:r>
              <a:rPr lang="en-US" sz="1100" b="0" i="0" u="none" strike="noStrike" cap="none" dirty="0">
                <a:solidFill>
                  <a:srgbClr val="000000"/>
                </a:solidFill>
                <a:effectLst/>
                <a:latin typeface="Arial"/>
                <a:ea typeface="Arial"/>
                <a:cs typeface="Arial"/>
                <a:sym typeface="Arial"/>
              </a:rPr>
              <a:t>So! What has this to do with electric circuits? Any ideas?</a:t>
            </a:r>
            <a:endParaRPr lang="en-GB" sz="1100" b="0" i="0" u="none" strike="noStrike" cap="none" dirty="0">
              <a:solidFill>
                <a:srgbClr val="000000"/>
              </a:solidFill>
              <a:effectLst/>
              <a:latin typeface="Arial"/>
              <a:ea typeface="Arial"/>
              <a:cs typeface="Arial"/>
              <a:sym typeface="Arial"/>
            </a:endParaRP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The key features of the model to establish with the pupils are:</a:t>
            </a:r>
          </a:p>
          <a:p>
            <a:pPr lvl="0"/>
            <a:r>
              <a:rPr lang="en-GB" sz="1100" b="0" i="0" u="none" strike="noStrike" cap="none" dirty="0">
                <a:solidFill>
                  <a:srgbClr val="000000"/>
                </a:solidFill>
                <a:effectLst/>
                <a:latin typeface="Arial"/>
                <a:ea typeface="Arial"/>
                <a:cs typeface="Arial"/>
                <a:sym typeface="Arial"/>
              </a:rPr>
              <a:t>The battery is represented by the teacher moving the rope.</a:t>
            </a:r>
          </a:p>
          <a:p>
            <a:pPr lvl="0"/>
            <a:r>
              <a:rPr lang="en-GB" sz="1100" b="0" i="0" u="none" strike="noStrike" cap="none" dirty="0">
                <a:solidFill>
                  <a:srgbClr val="000000"/>
                </a:solidFill>
                <a:effectLst/>
                <a:latin typeface="Arial"/>
                <a:ea typeface="Arial"/>
                <a:cs typeface="Arial"/>
                <a:sym typeface="Arial"/>
              </a:rPr>
              <a:t>The bulb is represented by the pupil gripping the rope.</a:t>
            </a:r>
          </a:p>
          <a:p>
            <a:pPr lvl="0"/>
            <a:r>
              <a:rPr lang="en-GB" sz="1100" b="0" i="0" u="none" strike="noStrike" cap="none" dirty="0">
                <a:solidFill>
                  <a:srgbClr val="000000"/>
                </a:solidFill>
                <a:effectLst/>
                <a:latin typeface="Arial"/>
                <a:ea typeface="Arial"/>
                <a:cs typeface="Arial"/>
                <a:sym typeface="Arial"/>
              </a:rPr>
              <a:t>The electric current (or moving charged particles) is represented by the moving rope.</a:t>
            </a:r>
          </a:p>
          <a:p>
            <a:pPr lvl="0"/>
            <a:r>
              <a:rPr lang="en-GB" sz="1100" b="0" i="0" u="none" strike="noStrike" cap="none" dirty="0">
                <a:solidFill>
                  <a:srgbClr val="000000"/>
                </a:solidFill>
                <a:effectLst/>
                <a:latin typeface="Arial"/>
                <a:ea typeface="Arial"/>
                <a:cs typeface="Arial"/>
                <a:sym typeface="Arial"/>
              </a:rPr>
              <a:t>Transfer of energy at the bulb, making it glow, is represented by the pupil's hand warming up due to friction as the rope moves through it.</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This model is helpful for overcoming common misconceptions related to electric circuits.</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Draw out the following features:</a:t>
            </a:r>
          </a:p>
          <a:p>
            <a:pPr marL="158750" indent="0">
              <a:buNone/>
            </a:pPr>
            <a:endParaRPr lang="en-GB" sz="1100" b="1" i="0"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a. What flows round the circuit starts in the circuit, not in the battery. </a:t>
            </a:r>
          </a:p>
          <a:p>
            <a:pPr marL="158750" indent="0">
              <a:buNone/>
            </a:pPr>
            <a:r>
              <a:rPr lang="en-GB" sz="1100" b="0" i="0" u="none" strike="noStrike" cap="none" dirty="0">
                <a:solidFill>
                  <a:srgbClr val="000000"/>
                </a:solidFill>
                <a:effectLst/>
                <a:latin typeface="Arial"/>
                <a:ea typeface="Arial"/>
                <a:cs typeface="Arial"/>
                <a:sym typeface="Arial"/>
              </a:rPr>
              <a:t>(Teacher: “Now it’s very clear. The rope isn’t coming from me. I’m just making it move around. In just the same way, the battery is not the source of what moves around the electrical circuit. The battery just gets things moving.” </a:t>
            </a:r>
          </a:p>
          <a:p>
            <a:pPr marL="158750" indent="0">
              <a:buNone/>
            </a:pPr>
            <a:r>
              <a:rPr lang="en-GB" sz="1100" b="0" i="0" u="none" strike="noStrike" cap="none" dirty="0">
                <a:solidFill>
                  <a:srgbClr val="000000"/>
                </a:solidFill>
                <a:effectLst/>
                <a:latin typeface="Arial"/>
                <a:ea typeface="Arial"/>
                <a:cs typeface="Arial"/>
                <a:sym typeface="Arial"/>
              </a:rPr>
              <a:t>If possible, the rope should be speckled: the free electrons – charged particles – are already there, in the metal wires of the circuit.)</a:t>
            </a:r>
          </a:p>
          <a:p>
            <a:pPr marL="158750" indent="0">
              <a:buNone/>
            </a:pPr>
            <a:r>
              <a:rPr lang="en-GB" sz="1100" b="0" i="0" u="none" strike="noStrike" cap="none" dirty="0">
                <a:solidFill>
                  <a:srgbClr val="000000"/>
                </a:solidFill>
                <a:effectLst/>
                <a:latin typeface="Arial"/>
                <a:ea typeface="Arial"/>
                <a:cs typeface="Arial"/>
                <a:sym typeface="Arial"/>
              </a:rPr>
              <a:t> </a:t>
            </a:r>
          </a:p>
          <a:p>
            <a:pPr marL="158750" indent="0">
              <a:buNone/>
            </a:pPr>
            <a:r>
              <a:rPr lang="en-GB" sz="1100" b="1" i="0" u="none" strike="noStrike" cap="none" dirty="0">
                <a:solidFill>
                  <a:srgbClr val="000000"/>
                </a:solidFill>
                <a:effectLst/>
                <a:latin typeface="Arial"/>
                <a:ea typeface="Arial"/>
                <a:cs typeface="Arial"/>
                <a:sym typeface="Arial"/>
              </a:rPr>
              <a:t>b. What flows round the circuit is set into motion all at the same time, everywhere at once.</a:t>
            </a:r>
          </a:p>
          <a:p>
            <a:pPr marL="158750" indent="0">
              <a:buNone/>
            </a:pPr>
            <a:r>
              <a:rPr lang="en-GB" sz="1100" b="0" i="0" u="none" strike="noStrike" cap="none" dirty="0">
                <a:solidFill>
                  <a:srgbClr val="000000"/>
                </a:solidFill>
                <a:effectLst/>
                <a:latin typeface="Arial"/>
                <a:ea typeface="Arial"/>
                <a:cs typeface="Arial"/>
                <a:sym typeface="Arial"/>
              </a:rPr>
              <a:t>(Teacher: “Look everybody! As soon as I set the rope moving here, it starts moving all around the loop. In just the same way, current starts flowing in all parts of the circuit at the same time.”) </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c. Current is the same in each part of this loop </a:t>
            </a:r>
          </a:p>
          <a:p>
            <a:pPr marL="158750" indent="0">
              <a:buNone/>
            </a:pPr>
            <a:r>
              <a:rPr lang="en-GB" sz="1100" b="0" i="0" u="none" strike="noStrike" cap="none" dirty="0">
                <a:solidFill>
                  <a:srgbClr val="000000"/>
                </a:solidFill>
                <a:effectLst/>
                <a:latin typeface="Arial"/>
                <a:ea typeface="Arial"/>
                <a:cs typeface="Arial"/>
                <a:sym typeface="Arial"/>
              </a:rPr>
              <a:t>(Teacher: “The same amount of rope returns to me as leaves me every second. The rope does not get used up or disappear on the way round. In the same way, what flows around the electrical circuit does not get used up on its way round, so the current (the speed at which the rope is moving) is the same everywhere.”)</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d. Energy is shifted where there is resistance </a:t>
            </a:r>
          </a:p>
          <a:p>
            <a:pPr marL="158750" indent="0">
              <a:buNone/>
            </a:pPr>
            <a:r>
              <a:rPr lang="en-GB" sz="1100" b="0" i="0" u="none" strike="noStrike" cap="none" dirty="0">
                <a:solidFill>
                  <a:srgbClr val="000000"/>
                </a:solidFill>
                <a:effectLst/>
                <a:latin typeface="Arial"/>
                <a:ea typeface="Arial"/>
                <a:cs typeface="Arial"/>
                <a:sym typeface="Arial"/>
              </a:rPr>
              <a:t>(“Teacher: Now Julia can feel her hand warming up because she is gripping the rope. There is warming as the rope passes through her fingers. In the same way, the bulb resists the flow of current around the electric circuit. As the current passes through this point of resistance, energy is transferred: the electric current causes the atoms in the bulb to vibrate</a:t>
            </a:r>
            <a:r>
              <a:rPr lang="en-GB" sz="1100" b="0" i="0" u="none" strike="noStrike" cap="none" baseline="0" dirty="0">
                <a:solidFill>
                  <a:srgbClr val="000000"/>
                </a:solidFill>
                <a:effectLst/>
                <a:latin typeface="Arial"/>
                <a:ea typeface="Arial"/>
                <a:cs typeface="Arial"/>
                <a:sym typeface="Arial"/>
              </a:rPr>
              <a:t> so quickly that the bulb heats up and glows</a:t>
            </a:r>
            <a:r>
              <a:rPr lang="en-GB" sz="1100" b="0" i="0" u="none" strike="noStrike" cap="none" dirty="0">
                <a:solidFill>
                  <a:srgbClr val="000000"/>
                </a:solidFill>
                <a:effectLst/>
                <a:latin typeface="Arial"/>
                <a:ea typeface="Arial"/>
                <a:cs typeface="Arial"/>
                <a:sym typeface="Arial"/>
              </a:rPr>
              <a:t>.”)</a:t>
            </a:r>
          </a:p>
          <a:p>
            <a:pPr marL="158750" indent="0">
              <a:buNone/>
            </a:pP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1" u="none" strike="noStrike" cap="none" dirty="0">
                <a:solidFill>
                  <a:srgbClr val="000000"/>
                </a:solidFill>
                <a:effectLst/>
                <a:latin typeface="Arial"/>
                <a:ea typeface="Arial"/>
                <a:cs typeface="Arial"/>
                <a:sym typeface="Arial"/>
              </a:rPr>
              <a:t>If the bulb hand grips harder (more resistance), this reduces flow of the rope everywhere in the loop.</a:t>
            </a:r>
            <a:endParaRPr lang="en-GB" sz="1100" b="0" i="0" u="none" strike="noStrike" cap="none" dirty="0">
              <a:solidFill>
                <a:srgbClr val="000000"/>
              </a:solidFill>
              <a:effectLst/>
              <a:latin typeface="Arial"/>
              <a:ea typeface="Arial"/>
              <a:cs typeface="Arial"/>
              <a:sym typeface="Arial"/>
            </a:endParaRPr>
          </a:p>
          <a:p>
            <a:pPr marL="158750" indent="0">
              <a:buNone/>
            </a:pPr>
            <a:endParaRPr lang="en-GB" sz="1100" b="0" i="1" u="none" strike="noStrike" cap="none" dirty="0">
              <a:solidFill>
                <a:srgbClr val="000000"/>
              </a:solidFill>
              <a:effectLst/>
              <a:latin typeface="Arial"/>
              <a:ea typeface="Arial"/>
              <a:cs typeface="Arial"/>
              <a:sym typeface="Arial"/>
            </a:endParaRPr>
          </a:p>
          <a:p>
            <a:pPr marL="158750" indent="0">
              <a:buNone/>
            </a:pPr>
            <a:r>
              <a:rPr lang="en-GB" sz="1100" b="0" i="1" u="none" strike="noStrike" cap="none" dirty="0">
                <a:solidFill>
                  <a:srgbClr val="000000"/>
                </a:solidFill>
                <a:effectLst/>
                <a:latin typeface="Arial"/>
                <a:ea typeface="Arial"/>
                <a:cs typeface="Arial"/>
                <a:sym typeface="Arial"/>
              </a:rPr>
              <a:t>If the teacher pushes harder, this increases the flow of the rope everywhere in the loop.</a:t>
            </a: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0" u="sng" strike="noStrike" cap="none" dirty="0">
                <a:solidFill>
                  <a:srgbClr val="000000"/>
                </a:solidFill>
                <a:effectLst/>
                <a:latin typeface="Arial"/>
                <a:ea typeface="Arial"/>
                <a:cs typeface="Arial"/>
                <a:sym typeface="Arial"/>
              </a:rPr>
              <a:t>Extra notes that may be helpful:</a:t>
            </a:r>
          </a:p>
          <a:p>
            <a:pPr marL="457200" indent="-298450"/>
            <a:r>
              <a:rPr lang="en-GB" sz="1100" b="0" i="0" u="none" strike="noStrike" cap="none" dirty="0">
                <a:solidFill>
                  <a:srgbClr val="000000"/>
                </a:solidFill>
                <a:effectLst/>
                <a:latin typeface="Arial"/>
                <a:ea typeface="Arial"/>
                <a:cs typeface="Arial"/>
                <a:sym typeface="Arial"/>
              </a:rPr>
              <a:t>It is </a:t>
            </a:r>
            <a:r>
              <a:rPr lang="en-GB" sz="1100" b="0" i="0" u="sng" strike="noStrike" cap="none" dirty="0">
                <a:solidFill>
                  <a:srgbClr val="000000"/>
                </a:solidFill>
                <a:effectLst/>
                <a:latin typeface="Arial"/>
                <a:ea typeface="Arial"/>
                <a:cs typeface="Arial"/>
                <a:sym typeface="Arial"/>
              </a:rPr>
              <a:t>not</a:t>
            </a:r>
            <a:r>
              <a:rPr lang="en-GB" sz="1100" b="0" i="0" u="none" strike="noStrike" cap="none" dirty="0">
                <a:solidFill>
                  <a:srgbClr val="000000"/>
                </a:solidFill>
                <a:effectLst/>
                <a:latin typeface="Arial"/>
                <a:ea typeface="Arial"/>
                <a:cs typeface="Arial"/>
                <a:sym typeface="Arial"/>
              </a:rPr>
              <a:t> the case that the rope is ‘carrying energy’ to the bulb hand and that the other side of the rope is returning ‘empty’ to the battery: energy is actually being transferred by the circulation of the system as a whole.</a:t>
            </a:r>
          </a:p>
          <a:p>
            <a:r>
              <a:rPr lang="en-GB" sz="1100" b="0" i="0" u="none" strike="noStrike" cap="none" dirty="0">
                <a:solidFill>
                  <a:srgbClr val="000000"/>
                </a:solidFill>
                <a:effectLst/>
                <a:latin typeface="Arial"/>
                <a:ea typeface="Arial"/>
                <a:cs typeface="Arial"/>
                <a:sym typeface="Arial"/>
              </a:rPr>
              <a:t>How long does it take between the teacher setting the rope in motion and energy transfer taking place at the bulb? No time at all – as soon as the rope starts circulating, energy is transferred. You don’t have to wait any time at all for charge to ‘carry’ energy around the circuit – because energy is not transferred from battery to bulb by charges ‘carrying’ energy; rather, energy is transferred by the motion of the system as a whole.</a:t>
            </a:r>
          </a:p>
          <a:p>
            <a:pPr marL="158750" indent="0">
              <a:buNone/>
            </a:pPr>
            <a:endParaRPr lang="en-GB" sz="1100" b="0" i="0" u="none" strike="noStrike" cap="none" noProof="0" dirty="0">
              <a:solidFill>
                <a:srgbClr val="000000"/>
              </a:solidFill>
              <a:effectLst/>
              <a:latin typeface="Arial"/>
              <a:cs typeface="Arial"/>
              <a:sym typeface="Arial"/>
            </a:endParaRPr>
          </a:p>
          <a:p>
            <a:pPr marL="158750" indent="0">
              <a:buNone/>
            </a:pPr>
            <a:r>
              <a:rPr lang="en-US" sz="1100" b="0" i="0" u="none" strike="noStrike" cap="none" noProof="0" dirty="0">
                <a:solidFill>
                  <a:srgbClr val="000000"/>
                </a:solidFill>
                <a:effectLst/>
                <a:latin typeface="Arial"/>
                <a:cs typeface="Arial"/>
                <a:sym typeface="Arial"/>
              </a:rPr>
              <a:t>We </a:t>
            </a:r>
            <a:r>
              <a:rPr lang="en-US" sz="1100" b="0" i="0" u="none" strike="noStrike" cap="none" noProof="0" dirty="0" err="1">
                <a:solidFill>
                  <a:srgbClr val="000000"/>
                </a:solidFill>
                <a:effectLst/>
                <a:latin typeface="Arial"/>
                <a:cs typeface="Arial"/>
                <a:sym typeface="Arial"/>
              </a:rPr>
              <a:t>recognise</a:t>
            </a:r>
            <a:r>
              <a:rPr lang="en-US" sz="1100" b="0" i="0" u="none" strike="noStrike" cap="none" noProof="0" dirty="0">
                <a:solidFill>
                  <a:srgbClr val="000000"/>
                </a:solidFill>
                <a:effectLst/>
                <a:latin typeface="Arial"/>
                <a:cs typeface="Arial"/>
                <a:sym typeface="Arial"/>
              </a:rPr>
              <a:t> that the rope loop demo may not be feasible in this form in some schools due to COVID-19 regulations. </a:t>
            </a:r>
          </a:p>
          <a:p>
            <a:pPr marL="158750" indent="0">
              <a:buNone/>
            </a:pPr>
            <a:r>
              <a:rPr lang="en-US" sz="1100" b="0" i="0" u="none" strike="noStrike" cap="none" noProof="0" dirty="0">
                <a:solidFill>
                  <a:srgbClr val="000000"/>
                </a:solidFill>
                <a:effectLst/>
                <a:latin typeface="Arial"/>
                <a:cs typeface="Arial"/>
                <a:sym typeface="Arial"/>
              </a:rPr>
              <a:t>However, the rope loop model is an important thread to the series of lessons, so some adaptations that schools might consider are:</a:t>
            </a:r>
          </a:p>
          <a:p>
            <a:pPr marL="457200" indent="-298450"/>
            <a:r>
              <a:rPr lang="en-US" sz="1100" b="0" i="0" u="none" strike="noStrike" cap="none" noProof="0" dirty="0">
                <a:solidFill>
                  <a:srgbClr val="000000"/>
                </a:solidFill>
                <a:effectLst/>
                <a:latin typeface="Arial"/>
                <a:cs typeface="Arial"/>
                <a:sym typeface="Arial"/>
              </a:rPr>
              <a:t>Asking a student at the side of the front row to participate, so that they do not need to leave the vicinity of their desk, and having both the teacher and student use hand </a:t>
            </a:r>
            <a:r>
              <a:rPr lang="en-US" sz="1100" b="0" i="0" u="none" strike="noStrike" cap="none" noProof="0" dirty="0" err="1">
                <a:solidFill>
                  <a:srgbClr val="000000"/>
                </a:solidFill>
                <a:effectLst/>
                <a:latin typeface="Arial"/>
                <a:cs typeface="Arial"/>
                <a:sym typeface="Arial"/>
              </a:rPr>
              <a:t>sanitiser</a:t>
            </a:r>
            <a:r>
              <a:rPr lang="en-US" sz="1100" b="0" i="0" u="none" strike="noStrike" cap="none" noProof="0" dirty="0">
                <a:solidFill>
                  <a:srgbClr val="000000"/>
                </a:solidFill>
                <a:effectLst/>
                <a:latin typeface="Arial"/>
                <a:cs typeface="Arial"/>
                <a:sym typeface="Arial"/>
              </a:rPr>
              <a:t> immediately before and afterwards (we </a:t>
            </a:r>
            <a:r>
              <a:rPr lang="en-US" sz="1100" b="0" i="0" u="none" strike="noStrike" cap="none" noProof="0" dirty="0" err="1">
                <a:solidFill>
                  <a:srgbClr val="000000"/>
                </a:solidFill>
                <a:effectLst/>
                <a:latin typeface="Arial"/>
                <a:cs typeface="Arial"/>
                <a:sym typeface="Arial"/>
              </a:rPr>
              <a:t>recognise</a:t>
            </a:r>
            <a:r>
              <a:rPr lang="en-US" sz="1100" b="0" i="0" u="none" strike="noStrike" cap="none" noProof="0" dirty="0">
                <a:solidFill>
                  <a:srgbClr val="000000"/>
                </a:solidFill>
                <a:effectLst/>
                <a:latin typeface="Arial"/>
                <a:cs typeface="Arial"/>
                <a:sym typeface="Arial"/>
              </a:rPr>
              <a:t> this may still not be an option)</a:t>
            </a:r>
          </a:p>
          <a:p>
            <a:pPr marL="457200" indent="-298450"/>
            <a:r>
              <a:rPr lang="en-US" sz="1100" b="0" i="0" u="none" strike="noStrike" cap="none" noProof="0" dirty="0">
                <a:solidFill>
                  <a:srgbClr val="000000"/>
                </a:solidFill>
                <a:effectLst/>
                <a:latin typeface="Arial"/>
                <a:cs typeface="Arial"/>
                <a:sym typeface="Arial"/>
              </a:rPr>
              <a:t>If the students are in a bubble, asking two responsible students to do the demo (one as the battery, one as the bulb) - if these students are standing at their desks, while the others are sitting, they should be visible to the other students</a:t>
            </a:r>
          </a:p>
          <a:p>
            <a:pPr marL="457200" indent="-298450"/>
            <a:r>
              <a:rPr lang="en-US" sz="1100" b="0" i="0" u="none" strike="noStrike" cap="none" noProof="0" dirty="0">
                <a:solidFill>
                  <a:srgbClr val="000000"/>
                </a:solidFill>
                <a:effectLst/>
                <a:latin typeface="Arial"/>
                <a:cs typeface="Arial"/>
                <a:sym typeface="Arial"/>
              </a:rPr>
              <a:t>Asking a member of staff who is not currently teaching to step in to help with the demo for a few minutes (we </a:t>
            </a:r>
            <a:r>
              <a:rPr lang="en-US" sz="1100" b="0" i="0" u="none" strike="noStrike" cap="none" noProof="0" dirty="0" err="1">
                <a:solidFill>
                  <a:srgbClr val="000000"/>
                </a:solidFill>
                <a:effectLst/>
                <a:latin typeface="Arial"/>
                <a:cs typeface="Arial"/>
                <a:sym typeface="Arial"/>
              </a:rPr>
              <a:t>recognise</a:t>
            </a:r>
            <a:r>
              <a:rPr lang="en-US" sz="1100" b="0" i="0" u="none" strike="noStrike" cap="none" noProof="0" dirty="0">
                <a:solidFill>
                  <a:srgbClr val="000000"/>
                </a:solidFill>
                <a:effectLst/>
                <a:latin typeface="Arial"/>
                <a:cs typeface="Arial"/>
                <a:sym typeface="Arial"/>
              </a:rPr>
              <a:t> this may not be possible in many cases)</a:t>
            </a:r>
          </a:p>
          <a:p>
            <a:pPr marL="457200" indent="-298450"/>
            <a:r>
              <a:rPr lang="en-US" sz="1100" b="0" i="0" u="none" strike="noStrike" cap="none" noProof="0" dirty="0">
                <a:solidFill>
                  <a:srgbClr val="000000"/>
                </a:solidFill>
                <a:effectLst/>
                <a:latin typeface="Arial"/>
                <a:cs typeface="Arial"/>
                <a:sym typeface="Arial"/>
              </a:rPr>
              <a:t>Using a prop as the bulb, rather than a person</a:t>
            </a:r>
            <a:endParaRPr lang="en-GB" sz="1100" b="0" i="0" u="none" strike="noStrike" cap="none" noProof="0" dirty="0">
              <a:solidFill>
                <a:srgbClr val="000000"/>
              </a:solidFill>
              <a:effectLst/>
              <a:latin typeface="Arial"/>
              <a:cs typeface="Arial"/>
              <a:sym typeface="Arial"/>
            </a:endParaRPr>
          </a:p>
          <a:p>
            <a:pPr marL="158750" indent="0">
              <a:buNone/>
            </a:pPr>
            <a:endParaRPr lang="en-GB" sz="1100" b="0" i="0" u="none" strike="noStrike" cap="none" noProof="0" dirty="0">
              <a:solidFill>
                <a:srgbClr val="000000"/>
              </a:solidFill>
              <a:effectLst/>
              <a:latin typeface="Arial"/>
              <a:cs typeface="Arial"/>
              <a:sym typeface="Arial"/>
            </a:endParaRPr>
          </a:p>
          <a:p>
            <a:pPr marL="158750" indent="0">
              <a:buNone/>
            </a:pPr>
            <a:r>
              <a:rPr lang="en-GB" sz="1100" b="0" i="0" u="none" strike="noStrike" cap="none" noProof="0" dirty="0">
                <a:solidFill>
                  <a:srgbClr val="000000"/>
                </a:solidFill>
                <a:effectLst/>
                <a:latin typeface="Arial"/>
                <a:cs typeface="Arial"/>
                <a:sym typeface="Arial"/>
              </a:rPr>
              <a:t>RESEARCH NOTES:</a:t>
            </a:r>
          </a:p>
          <a:p>
            <a:pPr marL="158750" indent="0">
              <a:buNone/>
            </a:pPr>
            <a:r>
              <a:rPr lang="en-GB" sz="1100" b="0" i="0" u="none" strike="noStrike" cap="none" dirty="0">
                <a:solidFill>
                  <a:srgbClr val="000000"/>
                </a:solidFill>
                <a:effectLst/>
                <a:latin typeface="Arial"/>
                <a:ea typeface="Arial"/>
                <a:cs typeface="Arial"/>
                <a:sym typeface="Arial"/>
              </a:rPr>
              <a:t>3a. </a:t>
            </a:r>
            <a:r>
              <a:rPr lang="en-GB" sz="1100" b="0" i="0" u="sng" strike="noStrike" cap="none" dirty="0">
                <a:solidFill>
                  <a:srgbClr val="000000"/>
                </a:solidFill>
                <a:effectLst/>
                <a:latin typeface="Arial"/>
                <a:ea typeface="Arial"/>
                <a:cs typeface="Arial"/>
                <a:sym typeface="Arial"/>
              </a:rPr>
              <a:t>Modelling</a:t>
            </a:r>
            <a:r>
              <a:rPr lang="en-GB" sz="1100" b="0" i="0" u="none" strike="noStrike" cap="none" dirty="0">
                <a:solidFill>
                  <a:srgbClr val="000000"/>
                </a:solidFill>
                <a:effectLst/>
                <a:latin typeface="Arial"/>
                <a:ea typeface="Arial"/>
                <a:cs typeface="Arial"/>
                <a:sym typeface="Arial"/>
              </a:rPr>
              <a:t>: Use models to help pupils develop a deeper understanding of scientific concepts – models help pupils to link observations to the sub-microscopic and symbolic levels and to build a richer understanding</a:t>
            </a:r>
            <a:r>
              <a:rPr lang="en-GB" sz="1100" b="1" i="0" u="none" strike="noStrike" cap="none" dirty="0">
                <a:solidFill>
                  <a:srgbClr val="000000"/>
                </a:solidFill>
                <a:effectLst/>
                <a:latin typeface="Arial"/>
                <a:ea typeface="Arial"/>
                <a:cs typeface="Arial"/>
                <a:sym typeface="Arial"/>
              </a:rPr>
              <a:t>.</a:t>
            </a:r>
            <a:r>
              <a:rPr lang="en-GB" sz="1100" b="0" i="0" u="none" strike="noStrike" cap="none"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5"/>
              </a:rPr>
              <a:t>https://educationendowmentfoundation.org.uk/public/files/Publications/Science/EEF_improving_secondary_science.pdf#page=19</a:t>
            </a:r>
            <a:r>
              <a:rPr lang="en-GB" sz="1100" b="0" i="0" u="none" strike="noStrike" cap="none" dirty="0">
                <a:solidFill>
                  <a:srgbClr val="000000"/>
                </a:solidFill>
                <a:effectLst/>
                <a:latin typeface="Arial"/>
                <a:ea typeface="Arial"/>
                <a:cs typeface="Arial"/>
                <a:sym typeface="Arial"/>
              </a:rPr>
              <a:t> </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It is common for students to use the term ‘electricity’ in an ambiguous fashion that does not differentiate between the concepts of current, potential difference, energy and related terms with precise meaning. </a:t>
            </a:r>
            <a:r>
              <a:rPr lang="en-GB" sz="1100" b="0" i="0" u="sng" strike="noStrike" cap="none" dirty="0">
                <a:solidFill>
                  <a:srgbClr val="000000"/>
                </a:solidFill>
                <a:effectLst/>
                <a:latin typeface="Arial"/>
                <a:ea typeface="Arial"/>
                <a:cs typeface="Arial"/>
                <a:sym typeface="Arial"/>
                <a:hlinkClick r:id="rId6"/>
              </a:rPr>
              <a:t>https://spark.iop.org/students-often-struggle-define-electricity-precisely</a:t>
            </a: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Many pupils see circuit behaviour as a sequence of causes and effects, rather than seeing the whole circuit as an interacting system </a:t>
            </a:r>
            <a:r>
              <a:rPr lang="en-GB" sz="1100" b="0" i="0" u="sng" strike="noStrike" cap="none" dirty="0">
                <a:solidFill>
                  <a:srgbClr val="000000"/>
                </a:solidFill>
                <a:effectLst/>
                <a:latin typeface="Arial"/>
                <a:ea typeface="Arial"/>
                <a:cs typeface="Arial"/>
                <a:sym typeface="Arial"/>
                <a:hlinkClick r:id="rId7"/>
              </a:rPr>
              <a:t>https://spark.iop.org/many-pupils-see-circuit-behaviour-sequence-causes-and-effects-rather-seeing-whole-circuit</a:t>
            </a:r>
            <a:r>
              <a:rPr lang="en-GB" sz="1100" b="0" i="0" u="none" strike="noStrike" cap="none" dirty="0">
                <a:solidFill>
                  <a:srgbClr val="000000"/>
                </a:solidFill>
                <a:effectLst/>
                <a:latin typeface="Arial"/>
                <a:ea typeface="Arial"/>
                <a:cs typeface="Arial"/>
                <a:sym typeface="Arial"/>
              </a:rPr>
              <a:t> </a:t>
            </a:r>
            <a:endParaRPr lang="it-IT" sz="1100" b="0" i="0" u="none" strike="noStrike" cap="none" dirty="0">
              <a:solidFill>
                <a:srgbClr val="000000"/>
              </a:solidFill>
              <a:effectLst/>
              <a:latin typeface="Arial"/>
              <a:ea typeface="Arial"/>
              <a:cs typeface="Arial"/>
              <a:sym typeface="Arial"/>
            </a:endParaRPr>
          </a:p>
          <a:p>
            <a:r>
              <a:rPr lang="en-GB" sz="1100" b="0" i="0" u="none" strike="noStrike" cap="none" dirty="0">
                <a:solidFill>
                  <a:srgbClr val="000000"/>
                </a:solidFill>
                <a:effectLst/>
                <a:latin typeface="Arial"/>
                <a:ea typeface="Arial"/>
                <a:cs typeface="Arial"/>
                <a:sym typeface="Arial"/>
              </a:rPr>
              <a:t>Some younger pupils hold a 'consumer-source' model of the simple circuit. </a:t>
            </a:r>
            <a:r>
              <a:rPr lang="en-GB" sz="1100" b="0" i="0" u="sng" strike="noStrike" cap="none" dirty="0">
                <a:solidFill>
                  <a:srgbClr val="000000"/>
                </a:solidFill>
                <a:effectLst/>
                <a:latin typeface="Arial"/>
                <a:ea typeface="Arial"/>
                <a:cs typeface="Arial"/>
                <a:sym typeface="Arial"/>
                <a:hlinkClick r:id="rId8"/>
              </a:rPr>
              <a:t>https://spark.iop.org/some-younger-pupils-hold-consumer-source-model-simple-circuit</a:t>
            </a:r>
            <a:r>
              <a:rPr lang="en-GB" sz="1100" b="0" i="0" u="none" strike="noStrike" cap="none" dirty="0">
                <a:solidFill>
                  <a:srgbClr val="000000"/>
                </a:solidFill>
                <a:effectLst/>
                <a:latin typeface="Arial"/>
                <a:ea typeface="Arial"/>
                <a:cs typeface="Arial"/>
                <a:sym typeface="Arial"/>
              </a:rPr>
              <a:t> </a:t>
            </a:r>
          </a:p>
          <a:p>
            <a:r>
              <a:rPr lang="en-GB" sz="1100" b="0" i="0" u="none" strike="noStrike" cap="none" dirty="0">
                <a:solidFill>
                  <a:srgbClr val="000000"/>
                </a:solidFill>
                <a:effectLst/>
                <a:latin typeface="Arial"/>
                <a:ea typeface="Arial"/>
                <a:cs typeface="Arial"/>
                <a:sym typeface="Arial"/>
              </a:rPr>
              <a:t>Most pupils see the battery as the source of electrical effects in a circuit. </a:t>
            </a:r>
            <a:r>
              <a:rPr lang="en-GB" sz="1100" b="0" i="0" u="sng" strike="noStrike" cap="none" dirty="0">
                <a:solidFill>
                  <a:srgbClr val="000000"/>
                </a:solidFill>
                <a:effectLst/>
                <a:latin typeface="Arial"/>
                <a:ea typeface="Arial"/>
                <a:cs typeface="Arial"/>
                <a:sym typeface="Arial"/>
                <a:hlinkClick r:id="rId9"/>
              </a:rPr>
              <a:t>https://spark.iop.org/most-pupils-see-battery-source-electrical-effects-circuit</a:t>
            </a:r>
            <a:r>
              <a:rPr lang="en-GB" sz="1100" b="0" i="0" u="none" strike="noStrike" cap="none" dirty="0">
                <a:solidFill>
                  <a:srgbClr val="000000"/>
                </a:solidFill>
                <a:effectLst/>
                <a:latin typeface="Arial"/>
                <a:ea typeface="Arial"/>
                <a:cs typeface="Arial"/>
                <a:sym typeface="Arial"/>
              </a:rPr>
              <a:t> </a:t>
            </a:r>
          </a:p>
          <a:p>
            <a:r>
              <a:rPr lang="en-GB" sz="1100" b="0" i="0" u="none" strike="noStrike" cap="none" dirty="0">
                <a:solidFill>
                  <a:srgbClr val="000000"/>
                </a:solidFill>
                <a:effectLst/>
                <a:latin typeface="Arial"/>
                <a:ea typeface="Arial"/>
                <a:cs typeface="Arial"/>
                <a:sym typeface="Arial"/>
              </a:rPr>
              <a:t>Many pupils think that a battery supplies the same current, regardless of the circuit in which it is used. </a:t>
            </a:r>
            <a:r>
              <a:rPr lang="en-GB" sz="1100" b="0" i="0" u="sng" strike="noStrike" cap="none" dirty="0">
                <a:solidFill>
                  <a:srgbClr val="000000"/>
                </a:solidFill>
                <a:effectLst/>
                <a:latin typeface="Arial"/>
                <a:ea typeface="Arial"/>
                <a:cs typeface="Arial"/>
                <a:sym typeface="Arial"/>
                <a:hlinkClick r:id="rId10"/>
              </a:rPr>
              <a:t>https://spark.iop.org/many-pupils-think-battery-supplies-same-current-regardless-circuit-which-it-used</a:t>
            </a:r>
            <a:r>
              <a:rPr lang="en-GB" sz="1100" b="0" i="0" u="none" strike="noStrike" cap="none" dirty="0">
                <a:solidFill>
                  <a:srgbClr val="000000"/>
                </a:solidFill>
                <a:effectLst/>
                <a:latin typeface="Arial"/>
                <a:ea typeface="Arial"/>
                <a:cs typeface="Arial"/>
                <a:sym typeface="Arial"/>
              </a:rPr>
              <a:t> </a:t>
            </a:r>
          </a:p>
          <a:p>
            <a:r>
              <a:rPr lang="en-GB" sz="1100" b="0" i="0" u="none" strike="noStrike" cap="none" dirty="0">
                <a:solidFill>
                  <a:srgbClr val="000000"/>
                </a:solidFill>
                <a:effectLst/>
                <a:latin typeface="Arial"/>
                <a:ea typeface="Arial"/>
                <a:cs typeface="Arial"/>
                <a:sym typeface="Arial"/>
              </a:rPr>
              <a:t>Some students have differing ideas about what is happening in the wires of an electric circuit when it is working. </a:t>
            </a:r>
            <a:r>
              <a:rPr lang="en-GB" sz="1100" b="0" i="0" u="sng" strike="noStrike" cap="none" dirty="0">
                <a:solidFill>
                  <a:srgbClr val="000000"/>
                </a:solidFill>
                <a:effectLst/>
                <a:latin typeface="Arial"/>
                <a:ea typeface="Arial"/>
                <a:cs typeface="Arial"/>
                <a:sym typeface="Arial"/>
                <a:hlinkClick r:id="rId11"/>
              </a:rPr>
              <a:t>https://spark.iop.org/some-students-have-differing-ideas-about-what-happening-wires-electric-circuit-when-it-working</a:t>
            </a:r>
            <a:r>
              <a:rPr lang="en-GB" sz="1100" b="0" i="0" u="none" strike="noStrike" cap="none" dirty="0">
                <a:solidFill>
                  <a:srgbClr val="000000"/>
                </a:solidFill>
                <a:effectLst/>
                <a:latin typeface="Arial"/>
                <a:ea typeface="Arial"/>
                <a:cs typeface="Arial"/>
                <a:sym typeface="Arial"/>
              </a:rPr>
              <a:t> </a:t>
            </a:r>
          </a:p>
          <a:p>
            <a:r>
              <a:rPr lang="en-GB" sz="1100" b="0" i="0" u="none" strike="noStrike" cap="none" dirty="0">
                <a:solidFill>
                  <a:srgbClr val="000000"/>
                </a:solidFill>
                <a:effectLst/>
                <a:latin typeface="Arial"/>
                <a:ea typeface="Arial"/>
                <a:cs typeface="Arial"/>
                <a:sym typeface="Arial"/>
              </a:rPr>
              <a:t>Many students think that electric current or electric charge (or ‘electricity’), rather than energy, is stored in a battery. </a:t>
            </a:r>
            <a:r>
              <a:rPr lang="en-GB" sz="1100" b="0" i="0" u="sng" strike="noStrike" cap="none" dirty="0">
                <a:solidFill>
                  <a:srgbClr val="000000"/>
                </a:solidFill>
                <a:effectLst/>
                <a:latin typeface="Arial"/>
                <a:ea typeface="Arial"/>
                <a:cs typeface="Arial"/>
                <a:sym typeface="Arial"/>
                <a:hlinkClick r:id="rId12"/>
              </a:rPr>
              <a:t>https://spark.iop.org/many-students-think-electric-current-or-electric-charge-or-electricity-rather-energy-stored-battery</a:t>
            </a:r>
            <a:endParaRPr lang="en-GB" sz="1100" b="0" i="0" u="none" strike="noStrike" cap="none" noProof="0" dirty="0">
              <a:solidFill>
                <a:srgbClr val="000000"/>
              </a:solidFill>
              <a:effectLst/>
              <a:latin typeface="Arial"/>
              <a:cs typeface="Arial"/>
              <a:sym typeface="Arial"/>
            </a:endParaRPr>
          </a:p>
        </p:txBody>
      </p:sp>
    </p:spTree>
    <p:extLst>
      <p:ext uri="{BB962C8B-B14F-4D97-AF65-F5344CB8AC3E}">
        <p14:creationId xmlns:p14="http://schemas.microsoft.com/office/powerpoint/2010/main" val="2974043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1" dirty="0"/>
              <a:t>Questions could be done individually or discussed in pairs.</a:t>
            </a:r>
          </a:p>
          <a:p>
            <a:pPr marL="0" lvl="0" indent="0" algn="l" rtl="0">
              <a:lnSpc>
                <a:spcPct val="115000"/>
              </a:lnSpc>
              <a:spcBef>
                <a:spcPts val="600"/>
              </a:spcBef>
              <a:spcAft>
                <a:spcPts val="0"/>
              </a:spcAft>
              <a:buNone/>
            </a:pPr>
            <a:r>
              <a:rPr lang="en-GB" sz="1400" i="1" dirty="0"/>
              <a:t>Extension question could be written down in books, or thought about as an open-ended problem. </a:t>
            </a:r>
          </a:p>
          <a:p>
            <a:pPr marL="0" lvl="0" indent="0" algn="l" rtl="0">
              <a:lnSpc>
                <a:spcPct val="115000"/>
              </a:lnSpc>
              <a:spcBef>
                <a:spcPts val="600"/>
              </a:spcBef>
              <a:spcAft>
                <a:spcPts val="0"/>
              </a:spcAft>
              <a:buNone/>
            </a:pPr>
            <a:r>
              <a:rPr lang="en-GB" sz="1400" i="1" dirty="0"/>
              <a:t>Once 5 minutes have finished, the extension question should be used as the basis for a short think-pair-share discussion.</a:t>
            </a:r>
          </a:p>
          <a:p>
            <a:pPr marL="0" lvl="0" indent="0" algn="l" rtl="0">
              <a:lnSpc>
                <a:spcPct val="115000"/>
              </a:lnSpc>
              <a:spcBef>
                <a:spcPts val="600"/>
              </a:spcBef>
              <a:spcAft>
                <a:spcPts val="0"/>
              </a:spcAft>
              <a:buNone/>
            </a:pPr>
            <a:r>
              <a:rPr lang="en-GB" sz="1400" i="1" dirty="0"/>
              <a:t>Discussion prompts:</a:t>
            </a:r>
          </a:p>
          <a:p>
            <a:pPr marL="0" lvl="0" indent="0" algn="l" rtl="0">
              <a:lnSpc>
                <a:spcPct val="115000"/>
              </a:lnSpc>
              <a:spcBef>
                <a:spcPts val="600"/>
              </a:spcBef>
              <a:spcAft>
                <a:spcPts val="0"/>
              </a:spcAft>
              <a:buNone/>
            </a:pPr>
            <a:endParaRPr lang="en-GB" sz="1400" i="1" dirty="0"/>
          </a:p>
          <a:p>
            <a:pPr marL="0" lvl="0" indent="0" algn="l" rtl="0">
              <a:lnSpc>
                <a:spcPct val="115000"/>
              </a:lnSpc>
              <a:spcBef>
                <a:spcPts val="600"/>
              </a:spcBef>
              <a:spcAft>
                <a:spcPts val="0"/>
              </a:spcAft>
              <a:buNone/>
            </a:pPr>
            <a:r>
              <a:rPr lang="en-GB" sz="1400" b="0" i="0" dirty="0"/>
              <a:t>How does the whole rope move even though I’m only pushing a small section of it? (The rope pulls and pushes on itself – there is tension)</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How much rope moves through my hands? (A length much bigger than the length of the rope itself, particularly if the demo was done for a long time!)</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The length of the rope is not a limiting factor – the rope can continue moving until the ‘battery’ is too tired to push it. In a real circuit the current can keep flowing until the battery has used up its energy store – more on this in lesson 4.</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In an open loop there is no way for whatever is being pushed around by the battery to return to the battery to continue being pushed around</a:t>
            </a:r>
          </a:p>
        </p:txBody>
      </p:sp>
    </p:spTree>
    <p:extLst>
      <p:ext uri="{BB962C8B-B14F-4D97-AF65-F5344CB8AC3E}">
        <p14:creationId xmlns:p14="http://schemas.microsoft.com/office/powerpoint/2010/main" val="1384606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The moving rope does not represent electricity – this is a difference between everyday language and scientific language that should be highlighted. In everyday language ‘electricity’ is often used interchangeably with ‘electric current’. In scientific language ‘electricity’ is a collective name for the phenomena associated with electric circuits and electric fields – as it is so loosely defined,</a:t>
            </a:r>
            <a:r>
              <a:rPr lang="en-GB" sz="1400" b="1" i="0" dirty="0"/>
              <a:t> it should be avoided: </a:t>
            </a:r>
            <a:r>
              <a:rPr lang="en-GB" sz="1400" b="0" i="0" dirty="0"/>
              <a:t>‘The whole demonstration represents </a:t>
            </a:r>
            <a:r>
              <a:rPr lang="en-GB" sz="1400" b="0" i="1" dirty="0"/>
              <a:t>electricity</a:t>
            </a:r>
            <a:r>
              <a:rPr lang="en-GB" sz="1400" b="0" i="0" dirty="0"/>
              <a:t>. When we are talking about specific aspects of the demonstration we need to be specific.’</a:t>
            </a:r>
          </a:p>
          <a:p>
            <a:pPr marL="0" lvl="0" indent="0" algn="l" rtl="0">
              <a:lnSpc>
                <a:spcPct val="115000"/>
              </a:lnSpc>
              <a:spcBef>
                <a:spcPts val="600"/>
              </a:spcBef>
              <a:spcAft>
                <a:spcPts val="0"/>
              </a:spcAft>
              <a:buNone/>
            </a:pPr>
            <a:endParaRPr lang="en-GB" sz="1400" b="0" i="0" dirty="0"/>
          </a:p>
          <a:p>
            <a:pPr marL="0" lvl="0" indent="0" algn="l" rtl="0">
              <a:lnSpc>
                <a:spcPct val="115000"/>
              </a:lnSpc>
              <a:spcBef>
                <a:spcPts val="600"/>
              </a:spcBef>
              <a:spcAft>
                <a:spcPts val="0"/>
              </a:spcAft>
              <a:buNone/>
            </a:pPr>
            <a:r>
              <a:rPr lang="en-GB" sz="1100" b="0" i="0" u="sng" strike="noStrike" cap="none" dirty="0">
                <a:solidFill>
                  <a:srgbClr val="000000"/>
                </a:solidFill>
                <a:effectLst/>
                <a:latin typeface="Arial"/>
                <a:ea typeface="Arial"/>
                <a:cs typeface="Arial"/>
                <a:sym typeface="Arial"/>
              </a:rPr>
              <a:t>6a. Language of science</a:t>
            </a:r>
            <a:r>
              <a:rPr lang="en-GB" sz="1100" b="0" i="0" u="none" strike="noStrike" cap="none" dirty="0">
                <a:solidFill>
                  <a:srgbClr val="000000"/>
                </a:solidFill>
                <a:effectLst/>
                <a:latin typeface="Arial"/>
                <a:ea typeface="Arial"/>
                <a:cs typeface="Arial"/>
                <a:sym typeface="Arial"/>
              </a:rPr>
              <a:t>: Carefully select the vocabulary to teach and focus on the most tricky words – often it is words</a:t>
            </a:r>
            <a:r>
              <a:rPr lang="en-GB" sz="1100" b="0" i="0" u="none" strike="noStrike" cap="none" baseline="0" dirty="0">
                <a:solidFill>
                  <a:srgbClr val="000000"/>
                </a:solidFill>
                <a:effectLst/>
                <a:latin typeface="Arial"/>
                <a:ea typeface="Arial"/>
                <a:cs typeface="Arial"/>
                <a:sym typeface="Arial"/>
              </a:rPr>
              <a:t> that pupils are familiar with from everyday language that cause the most problems</a:t>
            </a:r>
            <a:r>
              <a:rPr lang="en-GB" sz="1100" b="0" i="0" u="none" strike="noStrike" cap="none"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https://educationendowmentfoundation.org.uk/public/files/Publications/Science/EEF_improving_secondary_science.pdf#page=33</a:t>
            </a:r>
            <a:endParaRPr lang="en-GB" sz="1400" b="0" i="0" dirty="0"/>
          </a:p>
        </p:txBody>
      </p:sp>
    </p:spTree>
    <p:extLst>
      <p:ext uri="{BB962C8B-B14F-4D97-AF65-F5344CB8AC3E}">
        <p14:creationId xmlns:p14="http://schemas.microsoft.com/office/powerpoint/2010/main" val="1876185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1" dirty="0"/>
              <a:t>Questions could be done individually or discussed in pairs.</a:t>
            </a:r>
          </a:p>
        </p:txBody>
      </p:sp>
    </p:spTree>
    <p:extLst>
      <p:ext uri="{BB962C8B-B14F-4D97-AF65-F5344CB8AC3E}">
        <p14:creationId xmlns:p14="http://schemas.microsoft.com/office/powerpoint/2010/main" val="40274047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1" dirty="0"/>
              <a:t>Discussion prompts:</a:t>
            </a:r>
          </a:p>
          <a:p>
            <a:pPr marL="0" lvl="0" indent="0" algn="l" rtl="0">
              <a:lnSpc>
                <a:spcPct val="115000"/>
              </a:lnSpc>
              <a:spcBef>
                <a:spcPts val="600"/>
              </a:spcBef>
              <a:spcAft>
                <a:spcPts val="0"/>
              </a:spcAft>
              <a:buNone/>
            </a:pPr>
            <a:endParaRPr lang="en-GB" sz="1400" i="1" dirty="0"/>
          </a:p>
          <a:p>
            <a:pPr marL="0" lvl="0" indent="0" algn="l" rtl="0">
              <a:lnSpc>
                <a:spcPct val="115000"/>
              </a:lnSpc>
              <a:spcBef>
                <a:spcPts val="600"/>
              </a:spcBef>
              <a:spcAft>
                <a:spcPts val="0"/>
              </a:spcAft>
              <a:buNone/>
            </a:pPr>
            <a:r>
              <a:rPr lang="en-GB" sz="1400" b="0" i="0" dirty="0"/>
              <a:t>How does the whole rope move even though I’m only pushing a small section of it? (The rope pulls and pushes on itself – there is tension)</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How much rope moves through my hands? (A length much bigger than the length of the rope itself, particularly if the demo was done for a long time!)</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The length of the rope is not a limiting factor – the rope can continue moving until the ‘battery’ is too tired to push it. In a real circuit the current can keep flowing until the battery has used up its energy store – more on this in lesson 4.</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In an open loop there is no way for whatever is being pushed around by the battery to return to the battery to continue being pushed around</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RESEARCH NOTES:</a:t>
            </a:r>
          </a:p>
          <a:p>
            <a:r>
              <a:rPr lang="en-GB" sz="1100" b="0" i="0" u="none" strike="noStrike" cap="none" dirty="0">
                <a:solidFill>
                  <a:srgbClr val="000000"/>
                </a:solidFill>
                <a:effectLst/>
                <a:latin typeface="Arial"/>
                <a:ea typeface="Arial"/>
                <a:cs typeface="Arial"/>
                <a:sym typeface="Arial"/>
              </a:rPr>
              <a:t>3a. </a:t>
            </a:r>
            <a:r>
              <a:rPr lang="en-GB" sz="1100" b="0" i="0" u="sng" strike="noStrike" cap="none" dirty="0">
                <a:solidFill>
                  <a:srgbClr val="000000"/>
                </a:solidFill>
                <a:effectLst/>
                <a:latin typeface="Arial"/>
                <a:ea typeface="Arial"/>
                <a:cs typeface="Arial"/>
                <a:sym typeface="Arial"/>
              </a:rPr>
              <a:t>Modelling</a:t>
            </a:r>
            <a:r>
              <a:rPr lang="en-GB" sz="1100" b="0" i="0" u="none" strike="noStrike" cap="none" dirty="0">
                <a:solidFill>
                  <a:srgbClr val="000000"/>
                </a:solidFill>
                <a:effectLst/>
                <a:latin typeface="Arial"/>
                <a:ea typeface="Arial"/>
                <a:cs typeface="Arial"/>
                <a:sym typeface="Arial"/>
              </a:rPr>
              <a:t>: Use models to help pupils develop a deeper understanding of scientific concepts – models help pupils to link observations to the sub-microscopic and symbolic levels and to build a richer understanding</a:t>
            </a:r>
            <a:r>
              <a:rPr lang="en-GB" sz="1100" b="1" i="0" u="none" strike="noStrike" cap="none" dirty="0">
                <a:solidFill>
                  <a:srgbClr val="000000"/>
                </a:solidFill>
                <a:effectLst/>
                <a:latin typeface="Arial"/>
                <a:ea typeface="Arial"/>
                <a:cs typeface="Arial"/>
                <a:sym typeface="Arial"/>
              </a:rPr>
              <a:t>.</a:t>
            </a:r>
            <a:r>
              <a:rPr lang="en-GB" sz="1100" b="0" i="0" u="none" strike="noStrike" cap="none"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https://educationendowmentfoundation.org.uk/public/files/Publications/Science/EEF_improving_secondary_science.pdf#page=19</a:t>
            </a:r>
            <a:r>
              <a:rPr lang="en-GB" sz="1100" b="0" i="0" u="none" strike="noStrike" cap="none" dirty="0">
                <a:solidFill>
                  <a:srgbClr val="000000"/>
                </a:solidFill>
                <a:effectLst/>
                <a:latin typeface="Arial"/>
                <a:ea typeface="Arial"/>
                <a:cs typeface="Arial"/>
                <a:sym typeface="Arial"/>
              </a:rPr>
              <a:t> </a:t>
            </a:r>
          </a:p>
          <a:p>
            <a:pPr marL="0" lvl="0" indent="0" algn="l" rtl="0">
              <a:lnSpc>
                <a:spcPct val="115000"/>
              </a:lnSpc>
              <a:spcBef>
                <a:spcPts val="600"/>
              </a:spcBef>
              <a:spcAft>
                <a:spcPts val="0"/>
              </a:spcAft>
              <a:buNone/>
            </a:pPr>
            <a:endParaRPr lang="en-GB" sz="1100" b="0" i="0" u="none" strike="noStrike" cap="none" dirty="0">
              <a:solidFill>
                <a:srgbClr val="000000"/>
              </a:solidFill>
              <a:effectLst/>
              <a:latin typeface="Arial"/>
              <a:ea typeface="Arial"/>
              <a:cs typeface="Arial"/>
              <a:sym typeface="Arial"/>
            </a:endParaRPr>
          </a:p>
          <a:p>
            <a:pPr marL="0" lvl="0" indent="0" algn="l" rtl="0">
              <a:lnSpc>
                <a:spcPct val="115000"/>
              </a:lnSpc>
              <a:spcBef>
                <a:spcPts val="600"/>
              </a:spcBef>
              <a:spcAft>
                <a:spcPts val="0"/>
              </a:spcAft>
              <a:buNone/>
            </a:pPr>
            <a:endParaRPr lang="en-GB" sz="1100" b="0" i="0" u="none" strike="noStrike" cap="none" dirty="0">
              <a:solidFill>
                <a:srgbClr val="000000"/>
              </a:solidFill>
              <a:effectLst/>
              <a:latin typeface="Arial"/>
              <a:ea typeface="Arial"/>
              <a:cs typeface="Arial"/>
              <a:sym typeface="Arial"/>
            </a:endParaRPr>
          </a:p>
          <a:p>
            <a:pPr marL="0" lvl="0" indent="0" algn="l" rtl="0">
              <a:lnSpc>
                <a:spcPct val="115000"/>
              </a:lnSpc>
              <a:spcBef>
                <a:spcPts val="600"/>
              </a:spcBef>
              <a:spcAft>
                <a:spcPts val="0"/>
              </a:spcAft>
              <a:buNone/>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It is common for students to use the term ‘electricity’ in an ambiguous fashion that does not differentiate between the concepts of current, potential difference, energy and related terms with precise meaning. </a:t>
            </a:r>
            <a:r>
              <a:rPr lang="en-GB" sz="1100" b="0" i="0" u="none" strike="noStrike" cap="none" dirty="0">
                <a:solidFill>
                  <a:srgbClr val="000000"/>
                </a:solidFill>
                <a:effectLst/>
                <a:latin typeface="Arial"/>
                <a:ea typeface="Arial"/>
                <a:cs typeface="Arial"/>
                <a:sym typeface="Arial"/>
                <a:hlinkClick r:id="rId4"/>
              </a:rPr>
              <a:t>Link</a:t>
            </a:r>
            <a:endParaRPr lang="en-GB" sz="1400" i="0" dirty="0"/>
          </a:p>
          <a:p>
            <a:pPr marL="0" lvl="0" indent="0" algn="l" rtl="0">
              <a:lnSpc>
                <a:spcPct val="115000"/>
              </a:lnSpc>
              <a:spcBef>
                <a:spcPts val="600"/>
              </a:spcBef>
              <a:spcAft>
                <a:spcPts val="0"/>
              </a:spcAft>
              <a:buNone/>
            </a:pPr>
            <a:endParaRPr lang="en-GB" sz="1400" i="0" dirty="0"/>
          </a:p>
        </p:txBody>
      </p:sp>
    </p:spTree>
    <p:extLst>
      <p:ext uri="{BB962C8B-B14F-4D97-AF65-F5344CB8AC3E}">
        <p14:creationId xmlns:p14="http://schemas.microsoft.com/office/powerpoint/2010/main" val="703918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981489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600" b="1" noProof="0" dirty="0">
                <a:solidFill>
                  <a:schemeClr val="dk1"/>
                </a:solidFill>
              </a:rPr>
              <a:t>Question</a:t>
            </a:r>
            <a:r>
              <a:rPr lang="en-GB" sz="1600" noProof="0" dirty="0">
                <a:solidFill>
                  <a:schemeClr val="dk1"/>
                </a:solidFill>
              </a:rPr>
              <a:t>: Is there electricity in a piece of fruit?</a:t>
            </a:r>
          </a:p>
          <a:p>
            <a:pPr marL="0" lvl="0" indent="0" algn="l" rtl="0">
              <a:lnSpc>
                <a:spcPct val="115000"/>
              </a:lnSpc>
              <a:spcBef>
                <a:spcPts val="1000"/>
              </a:spcBef>
              <a:spcAft>
                <a:spcPts val="1000"/>
              </a:spcAft>
              <a:buClr>
                <a:schemeClr val="dk1"/>
              </a:buClr>
              <a:buSzPts val="1100"/>
              <a:buFont typeface="Arial"/>
              <a:buNone/>
            </a:pPr>
            <a:r>
              <a:rPr lang="en-GB" sz="1600" b="1" noProof="0" dirty="0">
                <a:solidFill>
                  <a:schemeClr val="dk1"/>
                </a:solidFill>
              </a:rPr>
              <a:t>Answer</a:t>
            </a:r>
            <a:r>
              <a:rPr lang="en-GB" sz="1600" noProof="0" dirty="0">
                <a:solidFill>
                  <a:schemeClr val="dk1"/>
                </a:solidFill>
              </a:rPr>
              <a:t>: this is a meaningless question, as electricity is not a substance. However, the juice in a citrus</a:t>
            </a:r>
            <a:r>
              <a:rPr lang="en-GB" sz="1600" baseline="0" noProof="0" dirty="0">
                <a:solidFill>
                  <a:schemeClr val="dk1"/>
                </a:solidFill>
              </a:rPr>
              <a:t> fruit </a:t>
            </a:r>
            <a:r>
              <a:rPr lang="en-GB" sz="1600" noProof="0" dirty="0">
                <a:solidFill>
                  <a:schemeClr val="dk1"/>
                </a:solidFill>
              </a:rPr>
              <a:t>can react with a pair of metals in a way that pushes an electric current from one to the other, as long as the circuit is complete.</a:t>
            </a:r>
            <a:endParaRPr lang="en-GB" sz="16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endParaRPr lang="en-GB" sz="16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600" b="0" noProof="0" dirty="0">
                <a:solidFill>
                  <a:schemeClr val="dk1"/>
                </a:solidFill>
              </a:rPr>
              <a:t>Take a citrus fruit (lemons</a:t>
            </a:r>
            <a:r>
              <a:rPr lang="en-GB" sz="1600" b="0" baseline="0" noProof="0" dirty="0">
                <a:solidFill>
                  <a:schemeClr val="dk1"/>
                </a:solidFill>
              </a:rPr>
              <a:t> or limes work best). Gently squash the fruit to break the flesh structure without damaging the outer skin. Insert one clean piece of copper and one clean piece of zinc (each about 5mmx40mm) into the fruit, close together but not touching. </a:t>
            </a:r>
          </a:p>
          <a:p>
            <a:pPr marL="0" lvl="0" indent="0" algn="l" rtl="0">
              <a:lnSpc>
                <a:spcPct val="115000"/>
              </a:lnSpc>
              <a:spcBef>
                <a:spcPts val="1000"/>
              </a:spcBef>
              <a:spcAft>
                <a:spcPts val="1000"/>
              </a:spcAft>
              <a:buClr>
                <a:schemeClr val="dk1"/>
              </a:buClr>
              <a:buSzPts val="1100"/>
              <a:buFont typeface="Arial"/>
              <a:buNone/>
            </a:pPr>
            <a:endParaRPr lang="en-GB" sz="1600" b="0" baseline="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600" b="0" baseline="0" noProof="0" dirty="0">
                <a:solidFill>
                  <a:schemeClr val="dk1"/>
                </a:solidFill>
              </a:rPr>
              <a:t>Complete the circuit: connect the fruit battery to a </a:t>
            </a:r>
            <a:r>
              <a:rPr lang="en-GB" sz="1600" b="0" baseline="0" noProof="0" dirty="0" err="1">
                <a:solidFill>
                  <a:schemeClr val="dk1"/>
                </a:solidFill>
              </a:rPr>
              <a:t>micro</a:t>
            </a:r>
            <a:r>
              <a:rPr lang="en-GB" sz="1600" b="0" noProof="0" dirty="0" err="1">
                <a:solidFill>
                  <a:schemeClr val="dk1"/>
                </a:solidFill>
              </a:rPr>
              <a:t>ammeter</a:t>
            </a:r>
            <a:r>
              <a:rPr lang="en-GB" sz="1600" b="0" baseline="0" noProof="0" dirty="0">
                <a:solidFill>
                  <a:schemeClr val="dk1"/>
                </a:solidFill>
              </a:rPr>
              <a:t> and </a:t>
            </a:r>
            <a:r>
              <a:rPr lang="en-GB" sz="1600" b="0" noProof="0" dirty="0">
                <a:solidFill>
                  <a:schemeClr val="dk1"/>
                </a:solidFill>
              </a:rPr>
              <a:t>LED</a:t>
            </a:r>
            <a:r>
              <a:rPr lang="en-GB" sz="1600" b="0" baseline="0" noProof="0" dirty="0">
                <a:solidFill>
                  <a:schemeClr val="dk1"/>
                </a:solidFill>
              </a:rPr>
              <a:t> </a:t>
            </a:r>
            <a:r>
              <a:rPr lang="en-GB" sz="1600" b="0" noProof="0" dirty="0">
                <a:solidFill>
                  <a:schemeClr val="dk1"/>
                </a:solidFill>
              </a:rPr>
              <a:t>using wires</a:t>
            </a:r>
            <a:r>
              <a:rPr lang="en-GB" sz="1600" b="0" baseline="0" noProof="0" dirty="0">
                <a:solidFill>
                  <a:schemeClr val="dk1"/>
                </a:solidFill>
              </a:rPr>
              <a:t> and crocodile clips.</a:t>
            </a:r>
          </a:p>
          <a:p>
            <a:pPr marL="0" lvl="0" indent="0" algn="l" rtl="0">
              <a:lnSpc>
                <a:spcPct val="115000"/>
              </a:lnSpc>
              <a:spcBef>
                <a:spcPts val="1000"/>
              </a:spcBef>
              <a:spcAft>
                <a:spcPts val="1000"/>
              </a:spcAft>
              <a:buClr>
                <a:schemeClr val="dk1"/>
              </a:buClr>
              <a:buSzPts val="1100"/>
              <a:buFont typeface="Arial"/>
              <a:buNone/>
            </a:pPr>
            <a:endParaRPr lang="en-GB" sz="1600" b="0" baseline="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600" b="0" baseline="0" noProof="0" dirty="0">
                <a:solidFill>
                  <a:schemeClr val="dk1"/>
                </a:solidFill>
              </a:rPr>
              <a:t>Add additional fruit batteries </a:t>
            </a:r>
            <a:r>
              <a:rPr lang="en-GB" sz="1600" b="0" noProof="0" dirty="0">
                <a:solidFill>
                  <a:schemeClr val="dk1"/>
                </a:solidFill>
              </a:rPr>
              <a:t>(extra cells technically,</a:t>
            </a:r>
            <a:r>
              <a:rPr lang="en-GB" sz="1600" b="0" baseline="0" noProof="0" dirty="0">
                <a:solidFill>
                  <a:schemeClr val="dk1"/>
                </a:solidFill>
              </a:rPr>
              <a:t> but see the research notes below</a:t>
            </a:r>
            <a:r>
              <a:rPr lang="en-GB" sz="1600" b="0" noProof="0" dirty="0">
                <a:solidFill>
                  <a:schemeClr val="dk1"/>
                </a:solidFill>
              </a:rPr>
              <a:t>)</a:t>
            </a:r>
            <a:r>
              <a:rPr lang="en-GB" sz="1600" b="0" baseline="0" noProof="0" dirty="0">
                <a:solidFill>
                  <a:schemeClr val="dk1"/>
                </a:solidFill>
              </a:rPr>
              <a:t> into the circuit. Use normal lab wires with crocodile clips to connect the fruits, copper to zinc each time.</a:t>
            </a:r>
            <a:endParaRPr lang="en-GB" sz="16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endParaRPr lang="en-GB" sz="16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600" b="0" noProof="0" dirty="0">
                <a:solidFill>
                  <a:schemeClr val="dk1"/>
                </a:solidFill>
              </a:rPr>
              <a:t>As extra batteries are added, the push increases, and the current flowing</a:t>
            </a:r>
            <a:r>
              <a:rPr lang="en-GB" sz="1600" b="0" baseline="0" noProof="0" dirty="0">
                <a:solidFill>
                  <a:schemeClr val="dk1"/>
                </a:solidFill>
              </a:rPr>
              <a:t> around the circuit increases - </a:t>
            </a:r>
            <a:r>
              <a:rPr lang="en-GB" sz="1600" b="0" noProof="0" dirty="0">
                <a:solidFill>
                  <a:schemeClr val="dk1"/>
                </a:solidFill>
              </a:rPr>
              <a:t>we can see this from the </a:t>
            </a:r>
            <a:r>
              <a:rPr lang="en-GB" sz="1600" b="0" noProof="0" dirty="0" err="1">
                <a:solidFill>
                  <a:schemeClr val="dk1"/>
                </a:solidFill>
              </a:rPr>
              <a:t>microammeter</a:t>
            </a:r>
            <a:r>
              <a:rPr lang="en-GB" sz="1600" b="0" noProof="0" dirty="0">
                <a:solidFill>
                  <a:schemeClr val="dk1"/>
                </a:solidFill>
              </a:rPr>
              <a:t> reading or brightness of the LED (students don’t know what an ammeter is yet – just say “this reading represents the size of the electric current </a:t>
            </a:r>
            <a:r>
              <a:rPr lang="en-GB" sz="1100" b="0" i="0" u="none" strike="noStrike" cap="none" dirty="0">
                <a:solidFill>
                  <a:srgbClr val="000000"/>
                </a:solidFill>
                <a:effectLst/>
                <a:latin typeface="Arial"/>
                <a:ea typeface="Arial"/>
                <a:cs typeface="Arial"/>
                <a:sym typeface="Arial"/>
              </a:rPr>
              <a:t>i.e. how much current is flowing: the rate at which the charge is moving</a:t>
            </a:r>
            <a:r>
              <a:rPr lang="en-GB" sz="1600" b="0" noProof="0" dirty="0">
                <a:solidFill>
                  <a:schemeClr val="dk1"/>
                </a:solidFill>
              </a:rPr>
              <a:t>”). </a:t>
            </a:r>
          </a:p>
          <a:p>
            <a:pPr marL="0" lvl="0" indent="0" algn="l" rtl="0">
              <a:lnSpc>
                <a:spcPct val="115000"/>
              </a:lnSpc>
              <a:spcBef>
                <a:spcPts val="1000"/>
              </a:spcBef>
              <a:spcAft>
                <a:spcPts val="1000"/>
              </a:spcAft>
              <a:buClr>
                <a:schemeClr val="dk1"/>
              </a:buClr>
              <a:buSzPts val="1100"/>
              <a:buFont typeface="Arial"/>
              <a:buNone/>
            </a:pPr>
            <a:r>
              <a:rPr lang="en-US" sz="1600" b="0" noProof="0" dirty="0">
                <a:solidFill>
                  <a:schemeClr val="dk1"/>
                </a:solidFill>
              </a:rPr>
              <a:t>(If the LED does not light up, switch it around, as the direction of the electric current in the LED is important. If you do not have a </a:t>
            </a:r>
            <a:r>
              <a:rPr lang="en-US" sz="1600" b="0" noProof="0" dirty="0" err="1">
                <a:solidFill>
                  <a:schemeClr val="dk1"/>
                </a:solidFill>
              </a:rPr>
              <a:t>microammeter</a:t>
            </a:r>
            <a:r>
              <a:rPr lang="en-US" sz="1600" b="0" noProof="0">
                <a:solidFill>
                  <a:schemeClr val="dk1"/>
                </a:solidFill>
              </a:rPr>
              <a:t> and the LED is still not lighting (as the current is very low), you should be able to get a reading on a voltmeter (connected across the fruits) to show that the citrus fruits are providing a push [that makes electric current flow around a circuit] just like an ordinary battery does.)</a:t>
            </a:r>
            <a:endParaRPr lang="en-GB" sz="16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600" b="0" noProof="0" dirty="0">
                <a:solidFill>
                  <a:schemeClr val="dk1"/>
                </a:solidFill>
              </a:rPr>
              <a:t>“The batteries we put in devices (show example) do exactly the same thing – </a:t>
            </a:r>
            <a:r>
              <a:rPr lang="en-GB" sz="1600" b="1" noProof="0" dirty="0">
                <a:solidFill>
                  <a:schemeClr val="dk1"/>
                </a:solidFill>
              </a:rPr>
              <a:t>they do not contain ‘electricity’ or electric current! </a:t>
            </a:r>
            <a:r>
              <a:rPr lang="en-GB" sz="1600" b="0" noProof="0" dirty="0">
                <a:solidFill>
                  <a:schemeClr val="dk1"/>
                </a:solidFill>
              </a:rPr>
              <a:t>A </a:t>
            </a:r>
            <a:r>
              <a:rPr lang="en-GB" sz="1600" b="0" i="1" noProof="0" dirty="0">
                <a:solidFill>
                  <a:schemeClr val="dk1"/>
                </a:solidFill>
              </a:rPr>
              <a:t>battery</a:t>
            </a:r>
            <a:r>
              <a:rPr lang="en-GB" sz="1600" b="0" noProof="0" dirty="0">
                <a:solidFill>
                  <a:schemeClr val="dk1"/>
                </a:solidFill>
              </a:rPr>
              <a:t> pushes electric current as a result of a chemical reaction:</a:t>
            </a:r>
            <a:r>
              <a:rPr lang="en-GB" sz="1600" b="0" baseline="0" noProof="0" dirty="0">
                <a:solidFill>
                  <a:schemeClr val="dk1"/>
                </a:solidFill>
              </a:rPr>
              <a:t> a battery contains chemicals that react to make one end positive and one end negative. This can push an electric current around a complete circuit.</a:t>
            </a:r>
            <a:r>
              <a:rPr lang="en-GB" sz="1600" b="0" noProof="0" dirty="0">
                <a:solidFill>
                  <a:schemeClr val="dk1"/>
                </a:solidFill>
              </a:rPr>
              <a:t> As the chemicals are used up (which here will take quite a while!) the push gets weaker and eventually will stop. So a battery has a fixed amount of energy it can transfer to a circuit.”</a:t>
            </a:r>
          </a:p>
          <a:p>
            <a:pPr marL="0" lvl="0" indent="0" algn="l" rtl="0">
              <a:lnSpc>
                <a:spcPct val="115000"/>
              </a:lnSpc>
              <a:spcBef>
                <a:spcPts val="1000"/>
              </a:spcBef>
              <a:spcAft>
                <a:spcPts val="1000"/>
              </a:spcAft>
              <a:buClr>
                <a:schemeClr val="dk1"/>
              </a:buClr>
              <a:buSzPts val="1100"/>
              <a:buFont typeface="Arial"/>
              <a:buNone/>
            </a:pPr>
            <a:endParaRPr lang="en-GB" sz="1600" b="0" noProof="0" dirty="0">
              <a:solidFill>
                <a:schemeClr val="dk1"/>
              </a:solidFil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none" strike="noStrike" cap="none" dirty="0">
                <a:solidFill>
                  <a:srgbClr val="000000"/>
                </a:solidFill>
                <a:effectLst/>
                <a:latin typeface="Arial"/>
                <a:ea typeface="Arial"/>
                <a:cs typeface="Arial"/>
                <a:sym typeface="Arial"/>
              </a:rPr>
              <a:t>(NB make sure the pupils do not think that the battery is a store of electrons and that these are getting used up).</a:t>
            </a:r>
            <a:endParaRPr lang="en-GB" sz="16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endParaRPr lang="en-GB" sz="16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600" b="0" noProof="0" dirty="0">
                <a:solidFill>
                  <a:schemeClr val="dk1"/>
                </a:solidFill>
              </a:rPr>
              <a:t>When a battery has run out of energy we say it has </a:t>
            </a:r>
            <a:r>
              <a:rPr lang="en-GB" sz="1600" b="1" noProof="0" dirty="0">
                <a:solidFill>
                  <a:schemeClr val="dk1"/>
                </a:solidFill>
              </a:rPr>
              <a:t>gone flat </a:t>
            </a:r>
            <a:r>
              <a:rPr lang="en-GB" sz="1600" b="0" noProof="0" dirty="0">
                <a:solidFill>
                  <a:schemeClr val="dk1"/>
                </a:solidFill>
              </a:rPr>
              <a:t>or </a:t>
            </a:r>
            <a:r>
              <a:rPr lang="en-GB" sz="1600" b="1" noProof="0" dirty="0">
                <a:solidFill>
                  <a:schemeClr val="dk1"/>
                </a:solidFill>
              </a:rPr>
              <a:t>run down.</a:t>
            </a:r>
            <a:endParaRPr lang="en-GB" sz="1600" b="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endParaRPr lang="en-GB" sz="1600" noProof="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600" noProof="0" dirty="0">
                <a:solidFill>
                  <a:schemeClr val="dk1"/>
                </a:solidFill>
              </a:rPr>
              <a:t>Demonstration</a:t>
            </a:r>
            <a:r>
              <a:rPr lang="en-GB" sz="1600" u="none" noProof="0" dirty="0">
                <a:solidFill>
                  <a:schemeClr val="tx1"/>
                </a:solidFill>
              </a:rPr>
              <a:t>: </a:t>
            </a:r>
            <a:r>
              <a:rPr lang="en-GB" sz="1600" noProof="0" dirty="0">
                <a:hlinkClick r:id="rId3"/>
              </a:rPr>
              <a:t>https://spark.iop.org/batteries-cells-and-energy-stores#gref</a:t>
            </a:r>
            <a:endParaRPr lang="en-GB" sz="1600" noProof="0" dirty="0"/>
          </a:p>
          <a:p>
            <a:pPr marL="0" lvl="0" indent="0" algn="l" rtl="0">
              <a:lnSpc>
                <a:spcPct val="115000"/>
              </a:lnSpc>
              <a:spcBef>
                <a:spcPts val="1000"/>
              </a:spcBef>
              <a:spcAft>
                <a:spcPts val="1000"/>
              </a:spcAft>
              <a:buClr>
                <a:schemeClr val="dk1"/>
              </a:buClr>
              <a:buSzPts val="1100"/>
              <a:buFont typeface="Arial"/>
              <a:buNone/>
            </a:pPr>
            <a:endParaRPr lang="en-GB" sz="1100" b="0" i="0" u="none" strike="noStrike" cap="none" noProof="0" dirty="0">
              <a:solidFill>
                <a:srgbClr val="000000"/>
              </a:solidFill>
              <a:effectLst/>
              <a:latin typeface="Arial"/>
              <a:ea typeface="Arial"/>
              <a:cs typeface="Arial"/>
              <a:sym typeface="Arial"/>
            </a:endParaRPr>
          </a:p>
          <a:p>
            <a:pPr marL="0" lvl="0" indent="0" algn="l" rtl="0">
              <a:lnSpc>
                <a:spcPct val="115000"/>
              </a:lnSpc>
              <a:spcBef>
                <a:spcPts val="1000"/>
              </a:spcBef>
              <a:spcAft>
                <a:spcPts val="1000"/>
              </a:spcAft>
              <a:buClr>
                <a:schemeClr val="dk1"/>
              </a:buClr>
              <a:buSzPts val="1100"/>
              <a:buFont typeface="Arial"/>
              <a:buNone/>
            </a:pPr>
            <a:r>
              <a:rPr lang="en-GB" sz="1100" b="0" i="0" u="none" strike="noStrike" cap="none" noProof="0" dirty="0">
                <a:solidFill>
                  <a:srgbClr val="000000"/>
                </a:solidFill>
                <a:effectLst/>
                <a:latin typeface="Arial"/>
                <a:ea typeface="Arial"/>
                <a:cs typeface="Arial"/>
                <a:sym typeface="Arial"/>
              </a:rPr>
              <a:t>RESEARCH NOTES:</a:t>
            </a:r>
          </a:p>
          <a:p>
            <a:pPr marL="0" lvl="0" indent="0" algn="l" rtl="0">
              <a:lnSpc>
                <a:spcPct val="115000"/>
              </a:lnSpc>
              <a:spcBef>
                <a:spcPts val="1000"/>
              </a:spcBef>
              <a:spcAft>
                <a:spcPts val="1000"/>
              </a:spcAft>
              <a:buClr>
                <a:schemeClr val="dk1"/>
              </a:buClr>
              <a:buSzPts val="1100"/>
              <a:buFont typeface="Arial"/>
              <a:buNone/>
            </a:pPr>
            <a:endParaRPr lang="en-GB" sz="1100" b="0" i="0" u="none" strike="noStrike" cap="none" noProof="0"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1" i="0" u="none" strike="noStrike" cap="none" noProof="0" dirty="0">
                <a:solidFill>
                  <a:srgbClr val="000000"/>
                </a:solidFill>
                <a:effectLst/>
                <a:latin typeface="Arial"/>
                <a:ea typeface="Arial"/>
                <a:cs typeface="Arial"/>
                <a:sym typeface="Arial"/>
              </a:rPr>
              <a:t>NB (from IOP spark resources):</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none" strike="noStrike" cap="none" noProof="0" dirty="0">
                <a:solidFill>
                  <a:srgbClr val="000000"/>
                </a:solidFill>
                <a:effectLst/>
                <a:latin typeface="Arial"/>
                <a:ea typeface="Arial"/>
                <a:cs typeface="Arial"/>
                <a:sym typeface="Arial"/>
              </a:rPr>
              <a:t>“</a:t>
            </a:r>
            <a:r>
              <a:rPr lang="en-GB" sz="1100" b="0" i="0" u="none" strike="noStrike" cap="none" dirty="0">
                <a:solidFill>
                  <a:srgbClr val="000000"/>
                </a:solidFill>
                <a:effectLst/>
                <a:latin typeface="Arial"/>
                <a:ea typeface="Arial"/>
                <a:cs typeface="Arial"/>
                <a:sym typeface="Arial"/>
              </a:rPr>
              <a:t>Strictly speaking, the term battery refers to a number of individual cells connected in series, and so we might talk about a 1.5 volt cell and a 9 volt battery (which consists of six 1.5 volt cells). In practice this distinction between battery and cell adds nothing essential to the understandings of the workings of electric circuits. Since the word battery tends to be more commonly used, we'll refer to batteries throughout this topic.</a:t>
            </a:r>
            <a:r>
              <a:rPr lang="en-GB" sz="1100" b="0" i="0" u="none" strike="noStrike" cap="none" noProof="0" dirty="0">
                <a:solidFill>
                  <a:srgbClr val="000000"/>
                </a:solidFill>
                <a:effectLst/>
                <a:latin typeface="Arial"/>
                <a:ea typeface="Arial"/>
                <a:cs typeface="Arial"/>
                <a:sym typeface="Arial"/>
              </a:rPr>
              <a:t>” </a:t>
            </a:r>
            <a:r>
              <a:rPr lang="it-IT" dirty="0">
                <a:hlinkClick r:id="rId4"/>
              </a:rPr>
              <a:t>https://spark.iop.org/two-jobs-battery</a:t>
            </a:r>
            <a:endParaRPr lang="it-IT" dirty="0"/>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it-IT" dirty="0"/>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sng" strike="noStrike" cap="none" dirty="0">
                <a:solidFill>
                  <a:srgbClr val="000000"/>
                </a:solidFill>
                <a:effectLst/>
                <a:latin typeface="Arial"/>
                <a:ea typeface="Arial"/>
                <a:cs typeface="Arial"/>
                <a:sym typeface="Arial"/>
              </a:rPr>
              <a:t>4a. Memory</a:t>
            </a:r>
            <a:r>
              <a:rPr lang="en-GB" sz="1100" b="0" i="0" u="none" strike="noStrike" cap="none" dirty="0">
                <a:solidFill>
                  <a:srgbClr val="000000"/>
                </a:solidFill>
                <a:effectLst/>
                <a:latin typeface="Arial"/>
                <a:ea typeface="Arial"/>
                <a:cs typeface="Arial"/>
                <a:sym typeface="Arial"/>
              </a:rPr>
              <a:t>: Pay attention to cognitive load – structure tasks to limit the amount of new information pupils need to process –</a:t>
            </a:r>
            <a:r>
              <a:rPr lang="en-GB" sz="1100" b="0" i="0" u="none" strike="noStrike" cap="none" baseline="0" dirty="0">
                <a:solidFill>
                  <a:srgbClr val="000000"/>
                </a:solidFill>
                <a:effectLst/>
                <a:latin typeface="Arial"/>
                <a:ea typeface="Arial"/>
                <a:cs typeface="Arial"/>
                <a:sym typeface="Arial"/>
              </a:rPr>
              <a:t> </a:t>
            </a:r>
            <a:r>
              <a:rPr lang="en-GB" sz="1100" b="0" i="0" u="none" strike="noStrike" cap="none" dirty="0">
                <a:solidFill>
                  <a:srgbClr val="000000"/>
                </a:solidFill>
                <a:effectLst/>
                <a:latin typeface="Arial"/>
                <a:ea typeface="Arial"/>
                <a:cs typeface="Arial"/>
                <a:sym typeface="Arial"/>
              </a:rPr>
              <a:t>we only refer to ‘batteries’.</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5"/>
              </a:rPr>
              <a:t>https://educationendowmentfoundation.org.uk/public/files/Publications/Science/EEF_improving_secondary_science.pdf#page=33</a:t>
            </a:r>
            <a:endParaRPr lang="it-IT" dirty="0"/>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it-IT" sz="1100" b="0" i="0" u="sng"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a:t>
            </a:r>
          </a:p>
          <a:p>
            <a:pPr marL="171450" marR="0" lvl="0" indent="-171450" algn="l" defTabSz="914400" rtl="0" eaLnBrk="1" fontAlgn="auto" latinLnBrk="0" hangingPunct="1">
              <a:lnSpc>
                <a:spcPct val="115000"/>
              </a:lnSpc>
              <a:spcBef>
                <a:spcPts val="1000"/>
              </a:spcBef>
              <a:spcAft>
                <a:spcPts val="1000"/>
              </a:spcAft>
              <a:buClr>
                <a:schemeClr val="dk1"/>
              </a:buClr>
              <a:buSzPts val="1100"/>
              <a:tabLst/>
              <a:defRPr/>
            </a:pPr>
            <a:r>
              <a:rPr lang="en-GB" sz="1100" b="0" i="0" u="none" strike="noStrike" cap="none" dirty="0">
                <a:solidFill>
                  <a:srgbClr val="000000"/>
                </a:solidFill>
                <a:effectLst/>
                <a:latin typeface="Arial"/>
                <a:ea typeface="Arial"/>
                <a:cs typeface="Arial"/>
                <a:sym typeface="Arial"/>
              </a:rPr>
              <a:t>Many students think that electric current or electric charge (or ‘electricity’), rather than energy, is stored in a battery. </a:t>
            </a:r>
            <a:r>
              <a:rPr lang="en-GB" sz="1100" b="0" i="0" u="sng" strike="noStrike" cap="none" dirty="0">
                <a:solidFill>
                  <a:srgbClr val="000000"/>
                </a:solidFill>
                <a:effectLst/>
                <a:latin typeface="Arial"/>
                <a:ea typeface="Arial"/>
                <a:cs typeface="Arial"/>
                <a:sym typeface="Arial"/>
                <a:hlinkClick r:id="rId6"/>
              </a:rPr>
              <a:t>https://spark.iop.org/many-students-think-electric-current-or-electric-charge-or-electricity-rather-energy-stored-battery</a:t>
            </a:r>
            <a:endParaRPr lang="en-GB" sz="1100" b="0" i="0" u="sng" strike="noStrike" cap="none" dirty="0">
              <a:solidFill>
                <a:srgbClr val="000000"/>
              </a:solidFill>
              <a:effectLst/>
              <a:latin typeface="Arial"/>
              <a:ea typeface="Arial"/>
              <a:cs typeface="Arial"/>
              <a:sym typeface="Arial"/>
            </a:endParaRPr>
          </a:p>
          <a:p>
            <a:pPr marL="171450" marR="0" lvl="0" indent="-171450" algn="l" defTabSz="914400" rtl="0" eaLnBrk="1" fontAlgn="auto" latinLnBrk="0" hangingPunct="1">
              <a:lnSpc>
                <a:spcPct val="115000"/>
              </a:lnSpc>
              <a:spcBef>
                <a:spcPts val="1000"/>
              </a:spcBef>
              <a:spcAft>
                <a:spcPts val="1000"/>
              </a:spcAft>
              <a:buClr>
                <a:schemeClr val="dk1"/>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Most pupils see the battery as the source of electrical effects in a circuit. </a:t>
            </a:r>
            <a:r>
              <a:rPr lang="en-GB" sz="1100" b="0" i="0" u="sng" strike="noStrike" cap="none" dirty="0">
                <a:solidFill>
                  <a:srgbClr val="000000"/>
                </a:solidFill>
                <a:effectLst/>
                <a:latin typeface="Arial"/>
                <a:ea typeface="Arial"/>
                <a:cs typeface="Arial"/>
                <a:sym typeface="Arial"/>
                <a:hlinkClick r:id="rId7"/>
              </a:rPr>
              <a:t>https://spark.iop.org/most-pupils-see-battery-source-electrical-effects-circuit</a:t>
            </a:r>
            <a:r>
              <a:rPr lang="en-GB" sz="1100" b="0" i="0" u="none" strike="noStrike" cap="none" dirty="0">
                <a:solidFill>
                  <a:srgbClr val="000000"/>
                </a:solidFill>
                <a:effectLst/>
                <a:latin typeface="Arial"/>
                <a:ea typeface="Arial"/>
                <a:cs typeface="Arial"/>
                <a:sym typeface="Arial"/>
              </a:rPr>
              <a:t>  </a:t>
            </a:r>
          </a:p>
          <a:p>
            <a:pPr marL="171450" marR="0" lvl="0" indent="-171450" algn="l" defTabSz="914400" rtl="0" eaLnBrk="1" fontAlgn="auto" latinLnBrk="0" hangingPunct="1">
              <a:lnSpc>
                <a:spcPct val="115000"/>
              </a:lnSpc>
              <a:spcBef>
                <a:spcPts val="1000"/>
              </a:spcBef>
              <a:spcAft>
                <a:spcPts val="1000"/>
              </a:spcAft>
              <a:buClr>
                <a:schemeClr val="dk1"/>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When explaining electrical effects observed in the classroom, students may opt for explanations in terms of 'energy' or the ambiguous word 'electricity', instead of referring to electric current.</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8"/>
              </a:rPr>
              <a:t>https://spark.iop.org/many-pupils-offer-explanations-electrical-effects-terms-energy-rather-electric-current</a:t>
            </a:r>
            <a:r>
              <a:rPr lang="en-GB" sz="1100" b="0" i="0" u="none" strike="noStrike" cap="none" dirty="0">
                <a:solidFill>
                  <a:srgbClr val="000000"/>
                </a:solidFill>
                <a:effectLst/>
                <a:latin typeface="Arial"/>
                <a:ea typeface="Arial"/>
                <a:cs typeface="Arial"/>
                <a:sym typeface="Arial"/>
              </a:rPr>
              <a:t> </a:t>
            </a:r>
          </a:p>
          <a:p>
            <a:pPr marL="171450" marR="0" lvl="0" indent="-171450" algn="l" defTabSz="914400" rtl="0" eaLnBrk="1" fontAlgn="auto" latinLnBrk="0" hangingPunct="1">
              <a:lnSpc>
                <a:spcPct val="115000"/>
              </a:lnSpc>
              <a:spcBef>
                <a:spcPts val="1000"/>
              </a:spcBef>
              <a:spcAft>
                <a:spcPts val="1000"/>
              </a:spcAft>
              <a:buClr>
                <a:schemeClr val="dk1"/>
              </a:buClr>
              <a:buSzPts val="1100"/>
              <a:tabLst/>
              <a:defRPr/>
            </a:pPr>
            <a:endParaRPr lang="en-GB" sz="11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en-GB" sz="1100" b="0" i="0" u="none" strike="noStrike" cap="none" noProof="0" dirty="0">
              <a:solidFill>
                <a:srgbClr val="000000"/>
              </a:solidFill>
              <a:effectLst/>
              <a:latin typeface="Arial"/>
              <a:ea typeface="Arial"/>
              <a:cs typeface="Arial"/>
              <a:sym typeface="Arial"/>
            </a:endParaRPr>
          </a:p>
          <a:p>
            <a:pPr marL="0" lvl="0" indent="0" algn="l" rtl="0">
              <a:lnSpc>
                <a:spcPct val="115000"/>
              </a:lnSpc>
              <a:spcBef>
                <a:spcPts val="1000"/>
              </a:spcBef>
              <a:spcAft>
                <a:spcPts val="1000"/>
              </a:spcAft>
              <a:buClr>
                <a:schemeClr val="dk1"/>
              </a:buClr>
              <a:buSzPts val="1100"/>
              <a:buFont typeface="Arial"/>
              <a:buNone/>
            </a:pPr>
            <a:endParaRPr lang="en-GB" sz="1500" noProof="0" dirty="0">
              <a:solidFill>
                <a:schemeClr val="dk1"/>
              </a:solidFill>
            </a:endParaRPr>
          </a:p>
        </p:txBody>
      </p:sp>
    </p:spTree>
    <p:extLst>
      <p:ext uri="{BB962C8B-B14F-4D97-AF65-F5344CB8AC3E}">
        <p14:creationId xmlns:p14="http://schemas.microsoft.com/office/powerpoint/2010/main" val="41218475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100" b="0" i="0" u="none" strike="noStrike" cap="none" dirty="0">
                <a:solidFill>
                  <a:srgbClr val="000000"/>
                </a:solidFill>
                <a:effectLst/>
                <a:latin typeface="Arial"/>
                <a:ea typeface="Arial"/>
                <a:cs typeface="Arial"/>
                <a:sym typeface="Arial"/>
              </a:rPr>
              <a:t>Teacher explanation: A battery is a source of energy.</a:t>
            </a:r>
          </a:p>
          <a:p>
            <a:r>
              <a:rPr lang="en-GB" sz="1100" b="0" i="0" u="none" strike="noStrike" cap="none" dirty="0">
                <a:solidFill>
                  <a:srgbClr val="000000"/>
                </a:solidFill>
                <a:effectLst/>
                <a:latin typeface="Arial"/>
                <a:ea typeface="Arial"/>
                <a:cs typeface="Arial"/>
                <a:sym typeface="Arial"/>
              </a:rPr>
              <a:t>Students to copy definition of </a:t>
            </a:r>
            <a:r>
              <a:rPr lang="en-GB" sz="1100" b="0" i="1" u="none" strike="noStrike" cap="none" dirty="0">
                <a:solidFill>
                  <a:srgbClr val="000000"/>
                </a:solidFill>
                <a:effectLst/>
                <a:latin typeface="Arial"/>
                <a:ea typeface="Arial"/>
                <a:cs typeface="Arial"/>
                <a:sym typeface="Arial"/>
              </a:rPr>
              <a:t>battery </a:t>
            </a:r>
            <a:r>
              <a:rPr lang="en-GB" sz="1100" b="0" i="0" u="none" strike="noStrike" cap="none" dirty="0">
                <a:solidFill>
                  <a:srgbClr val="000000"/>
                </a:solidFill>
                <a:effectLst/>
                <a:latin typeface="Arial"/>
                <a:ea typeface="Arial"/>
                <a:cs typeface="Arial"/>
                <a:sym typeface="Arial"/>
              </a:rPr>
              <a:t>and carefully copy the labelled diagram – </a:t>
            </a:r>
            <a:r>
              <a:rPr lang="en-GB" sz="1100" b="1" i="0" u="none" strike="noStrike" cap="none" dirty="0">
                <a:solidFill>
                  <a:srgbClr val="000000"/>
                </a:solidFill>
                <a:effectLst/>
                <a:latin typeface="Arial"/>
                <a:ea typeface="Arial"/>
                <a:cs typeface="Arial"/>
                <a:sym typeface="Arial"/>
              </a:rPr>
              <a:t>this would ideally be done on the whiteboard, outlining your expectations for diagrams </a:t>
            </a:r>
            <a:r>
              <a:rPr lang="en-GB" sz="1100" b="0" i="0" u="none" strike="noStrike" cap="none" dirty="0">
                <a:solidFill>
                  <a:srgbClr val="000000"/>
                </a:solidFill>
                <a:effectLst/>
                <a:latin typeface="Arial"/>
                <a:ea typeface="Arial"/>
                <a:cs typeface="Arial"/>
                <a:sym typeface="Arial"/>
              </a:rPr>
              <a:t>(large, using pencil &amp; ruler etc, labelled neatly etc.). The diagram here is intended as a guide.</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NB</a:t>
            </a:r>
            <a:r>
              <a:rPr lang="en-GB" sz="1100" b="0" i="0" u="none" strike="noStrike" cap="none" baseline="0" dirty="0">
                <a:solidFill>
                  <a:srgbClr val="000000"/>
                </a:solidFill>
                <a:effectLst/>
                <a:latin typeface="Arial"/>
                <a:ea typeface="Arial"/>
                <a:cs typeface="Arial"/>
                <a:sym typeface="Arial"/>
              </a:rPr>
              <a:t> make sure pupils do not think that current comes out of the battery and travels round the circuit. Instead, the battery is providing a push that sets charged particles – free electrons – that are already in the circuit in motion</a:t>
            </a:r>
          </a:p>
          <a:p>
            <a:pPr marL="158750" indent="0">
              <a:buNone/>
            </a:pPr>
            <a:endParaRPr lang="en-GB" sz="1100" b="0" i="0" u="none" strike="noStrike" cap="none" baseline="0" dirty="0">
              <a:solidFill>
                <a:srgbClr val="000000"/>
              </a:solidFill>
              <a:effectLst/>
              <a:latin typeface="Arial"/>
              <a:ea typeface="Arial"/>
              <a:cs typeface="Arial"/>
              <a:sym typeface="Arial"/>
            </a:endParaRPr>
          </a:p>
          <a:p>
            <a:pPr marL="158750" indent="0">
              <a:buNone/>
            </a:pPr>
            <a:r>
              <a:rPr lang="en-GB" sz="1100" b="0" i="0" u="none" strike="noStrike" cap="none" baseline="0" dirty="0">
                <a:solidFill>
                  <a:srgbClr val="000000"/>
                </a:solidFill>
                <a:effectLst/>
                <a:latin typeface="Arial"/>
                <a:ea typeface="Arial"/>
                <a:cs typeface="Arial"/>
                <a:sym typeface="Arial"/>
              </a:rPr>
              <a:t>Explain that a bulb has two contact points (one on the side and one on the base), which is why we have drawn it this way – this is reinforced in the next activity.</a:t>
            </a:r>
          </a:p>
          <a:p>
            <a:pPr marL="158750" indent="0">
              <a:buNone/>
            </a:pPr>
            <a:endParaRPr lang="en-GB" sz="1100" b="0" i="0" u="none" strike="noStrike" cap="none" baseline="0" dirty="0">
              <a:solidFill>
                <a:srgbClr val="000000"/>
              </a:solidFill>
              <a:effectLst/>
              <a:latin typeface="Arial"/>
              <a:ea typeface="Arial"/>
              <a:cs typeface="Arial"/>
              <a:sym typeface="Arial"/>
            </a:endParaRPr>
          </a:p>
          <a:p>
            <a:pPr marL="158750" indent="0">
              <a:buNone/>
            </a:pPr>
            <a:r>
              <a:rPr lang="en-GB" sz="1100" b="0" i="0" u="none" strike="noStrike" cap="none" baseline="0" dirty="0">
                <a:solidFill>
                  <a:srgbClr val="000000"/>
                </a:solidFill>
                <a:effectLst/>
                <a:latin typeface="Arial"/>
                <a:ea typeface="Arial"/>
                <a:cs typeface="Arial"/>
                <a:sym typeface="Arial"/>
              </a:rPr>
              <a:t>RESEARCH NOTES:</a:t>
            </a:r>
          </a:p>
          <a:p>
            <a:pPr marL="158750" indent="0">
              <a:buNone/>
            </a:pPr>
            <a:endParaRPr lang="en-GB" sz="1100" b="0" i="0" u="none" strike="noStrike" cap="none" baseline="0" dirty="0">
              <a:solidFill>
                <a:srgbClr val="000000"/>
              </a:solidFill>
              <a:effectLst/>
              <a:latin typeface="Arial"/>
              <a:ea typeface="Arial"/>
              <a:cs typeface="Arial"/>
              <a:sym typeface="Arial"/>
            </a:endParaRPr>
          </a:p>
          <a:p>
            <a:pPr marL="158750" indent="0">
              <a:buNone/>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baseline="0" dirty="0">
                <a:solidFill>
                  <a:srgbClr val="000000"/>
                </a:solidFill>
                <a:effectLst/>
                <a:latin typeface="Arial"/>
                <a:ea typeface="Arial"/>
                <a:cs typeface="Arial"/>
                <a:sym typeface="Arial"/>
              </a:rPr>
              <a:t> </a:t>
            </a:r>
            <a:r>
              <a:rPr lang="en-GB" sz="1100" b="0" i="0" u="none" strike="noStrike" cap="none" dirty="0">
                <a:solidFill>
                  <a:srgbClr val="000000"/>
                </a:solidFill>
                <a:effectLst/>
                <a:latin typeface="Arial"/>
                <a:ea typeface="Arial"/>
                <a:cs typeface="Arial"/>
                <a:sym typeface="Arial"/>
              </a:rPr>
              <a:t>Many students think that electric current or electric charge (or ‘electricity’), rather than energy, is stored in a battery. </a:t>
            </a:r>
            <a:r>
              <a:rPr lang="en-GB" sz="1100" b="0" i="0" u="sng" strike="noStrike" cap="none" dirty="0">
                <a:solidFill>
                  <a:srgbClr val="000000"/>
                </a:solidFill>
                <a:effectLst/>
                <a:latin typeface="Arial"/>
                <a:ea typeface="Arial"/>
                <a:cs typeface="Arial"/>
                <a:sym typeface="Arial"/>
                <a:hlinkClick r:id="rId3"/>
              </a:rPr>
              <a:t>https://spark.iop.org/many-students-think-electric-current-or-electric-charge-or-electricity-rather-energy-stored-battery</a:t>
            </a:r>
            <a:r>
              <a:rPr lang="en-GB" sz="1100" b="0" i="0" u="none" strike="noStrike" cap="none" baseline="0" dirty="0">
                <a:solidFill>
                  <a:srgbClr val="000000"/>
                </a:solidFill>
                <a:effectLst/>
                <a:latin typeface="Arial"/>
                <a:ea typeface="Arial"/>
                <a:cs typeface="Arial"/>
                <a:sym typeface="Arial"/>
              </a:rPr>
              <a:t>)</a:t>
            </a:r>
            <a:endParaRPr lang="en-GB" sz="1500" b="1" noProof="0" dirty="0">
              <a:solidFill>
                <a:schemeClr val="dk1"/>
              </a:solidFill>
            </a:endParaRPr>
          </a:p>
        </p:txBody>
      </p:sp>
    </p:spTree>
    <p:extLst>
      <p:ext uri="{BB962C8B-B14F-4D97-AF65-F5344CB8AC3E}">
        <p14:creationId xmlns:p14="http://schemas.microsoft.com/office/powerpoint/2010/main" val="3808219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it-IT" sz="1100" b="0" i="0" u="none" strike="noStrike" cap="none" dirty="0">
                <a:solidFill>
                  <a:srgbClr val="000000"/>
                </a:solidFill>
                <a:effectLst/>
                <a:latin typeface="Arial"/>
                <a:ea typeface="Arial"/>
                <a:cs typeface="Arial"/>
                <a:sym typeface="Arial"/>
              </a:rPr>
              <a:t>NB 1: in SLIDE</a:t>
            </a:r>
            <a:r>
              <a:rPr lang="it-IT" sz="1100" b="0" i="0" u="none" strike="noStrike" cap="none" baseline="0" dirty="0">
                <a:solidFill>
                  <a:srgbClr val="000000"/>
                </a:solidFill>
                <a:effectLst/>
                <a:latin typeface="Arial"/>
                <a:ea typeface="Arial"/>
                <a:cs typeface="Arial"/>
                <a:sym typeface="Arial"/>
              </a:rPr>
              <a:t> SHOW mode, this slide explains that the battery and bulb each have two contact points.</a:t>
            </a:r>
            <a:endParaRPr lang="it-IT"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it-IT"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it-IT" sz="1100" b="0" i="0" u="none" strike="noStrike" cap="none" dirty="0">
                <a:solidFill>
                  <a:srgbClr val="000000"/>
                </a:solidFill>
                <a:effectLst/>
                <a:latin typeface="Arial"/>
                <a:ea typeface="Arial"/>
                <a:cs typeface="Arial"/>
                <a:sym typeface="Arial"/>
              </a:rPr>
              <a:t>NB 2: it may be helpful for pupils to examine a bulb and see the filament’s connections – one to the base and one to the side. This should help them appreciate how a complete circuit forms.</a:t>
            </a:r>
            <a:endParaRPr lang="en-GB" u="sng"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u="sng"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u="sng" dirty="0"/>
              <a:t>Misconception research on IOP Spark</a:t>
            </a:r>
            <a:r>
              <a:rPr lang="en-GB" dirty="0"/>
              <a:t>: </a:t>
            </a:r>
            <a:r>
              <a:rPr lang="en-GB" sz="1100" b="0" i="0" u="none" strike="noStrike" cap="none" dirty="0">
                <a:solidFill>
                  <a:srgbClr val="000000"/>
                </a:solidFill>
                <a:effectLst/>
                <a:latin typeface="Arial"/>
                <a:ea typeface="Arial"/>
                <a:cs typeface="Arial"/>
                <a:sym typeface="Arial"/>
              </a:rPr>
              <a:t>Some younger pupils hold a ‘consumer-source’ model of the simple circuit. </a:t>
            </a:r>
            <a:r>
              <a:rPr lang="en-US" sz="1100" b="1" i="0" u="none" strike="noStrike" cap="none" dirty="0">
                <a:solidFill>
                  <a:srgbClr val="000000"/>
                </a:solidFill>
                <a:effectLst/>
                <a:latin typeface="Arial"/>
                <a:ea typeface="Arial"/>
                <a:cs typeface="Arial"/>
                <a:sym typeface="Arial"/>
              </a:rPr>
              <a:t>They may think, therefore, that a single wire from a battery terminal to a bulb terminal will be sufficient to light the bulb.</a:t>
            </a:r>
            <a:r>
              <a:rPr lang="en-GB" sz="1100" b="0" i="0" u="none" strike="noStrike" cap="none" dirty="0">
                <a:solidFill>
                  <a:srgbClr val="000000"/>
                </a:solidFill>
                <a:effectLst/>
                <a:latin typeface="Arial"/>
                <a:ea typeface="Arial"/>
                <a:cs typeface="Arial"/>
                <a:sym typeface="Arial"/>
              </a:rPr>
              <a:t> </a:t>
            </a:r>
            <a:r>
              <a:rPr lang="en-GB" sz="1100" b="0" i="0" u="none" strike="noStrike" cap="none" dirty="0">
                <a:solidFill>
                  <a:srgbClr val="000000"/>
                </a:solidFill>
                <a:effectLst/>
                <a:latin typeface="Arial"/>
                <a:ea typeface="Arial"/>
                <a:cs typeface="Arial"/>
                <a:sym typeface="Arial"/>
                <a:hlinkClick r:id="rId3"/>
              </a:rPr>
              <a:t>https://spark.iop.org/some-younger-pupils-hold-consumer-source-model-simple-circuit</a:t>
            </a:r>
            <a:endParaRPr lang="it-IT" sz="1100" b="0" i="0" u="none" strike="noStrike" cap="none" dirty="0">
              <a:solidFill>
                <a:srgbClr val="000000"/>
              </a:solidFill>
              <a:effectLst/>
              <a:latin typeface="Arial"/>
              <a:ea typeface="Arial"/>
              <a:cs typeface="Arial"/>
              <a:sym typeface="Arial"/>
            </a:endParaRPr>
          </a:p>
          <a:p>
            <a:pPr marL="158750" indent="0">
              <a:buNone/>
            </a:pPr>
            <a:endParaRPr lang="en-GB" dirty="0"/>
          </a:p>
          <a:p>
            <a:pPr marL="158750" indent="0">
              <a:buNone/>
            </a:pPr>
            <a:r>
              <a:rPr lang="en-GB" b="1" noProof="0" dirty="0"/>
              <a:t>Adapted from </a:t>
            </a:r>
            <a:r>
              <a:rPr lang="en-GB" sz="1100" b="0" i="0" u="sng" strike="noStrike" cap="none" dirty="0">
                <a:solidFill>
                  <a:srgbClr val="000000"/>
                </a:solidFill>
                <a:effectLst/>
                <a:latin typeface="Arial"/>
                <a:ea typeface="Arial"/>
                <a:cs typeface="Arial"/>
                <a:sym typeface="Arial"/>
                <a:hlinkClick r:id="rId4"/>
              </a:rPr>
              <a:t>www.bestevidencescienceteaching.org</a:t>
            </a:r>
            <a:r>
              <a:rPr lang="en-GB" b="1" noProof="0" dirty="0"/>
              <a:t> </a:t>
            </a:r>
            <a:r>
              <a:rPr lang="en-GB" sz="1100" b="1" i="0" u="none" strike="noStrike" cap="none" noProof="0" dirty="0">
                <a:solidFill>
                  <a:srgbClr val="000000"/>
                </a:solidFill>
                <a:effectLst/>
                <a:latin typeface="Arial"/>
                <a:ea typeface="Arial"/>
                <a:cs typeface="Arial"/>
                <a:sym typeface="Arial"/>
              </a:rPr>
              <a:t>Best Evidence Science Teaching project resources</a:t>
            </a:r>
            <a:endParaRPr lang="en-GB" b="1" noProof="0" dirty="0"/>
          </a:p>
        </p:txBody>
      </p:sp>
    </p:spTree>
    <p:extLst>
      <p:ext uri="{BB962C8B-B14F-4D97-AF65-F5344CB8AC3E}">
        <p14:creationId xmlns:p14="http://schemas.microsoft.com/office/powerpoint/2010/main" val="42532129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b="1" dirty="0"/>
              <a:t>Explanations of answers</a:t>
            </a:r>
          </a:p>
          <a:p>
            <a:pPr marL="158750" indent="0">
              <a:buNone/>
            </a:pPr>
            <a:r>
              <a:rPr lang="en-GB" dirty="0"/>
              <a:t>1. No connection between bulb and negative terminal of battery</a:t>
            </a:r>
          </a:p>
          <a:p>
            <a:pPr marL="158750" indent="0">
              <a:buNone/>
            </a:pPr>
            <a:r>
              <a:rPr lang="en-GB" dirty="0"/>
              <a:t>2. No connection between bulb and negative terminal of battery</a:t>
            </a:r>
          </a:p>
          <a:p>
            <a:pPr marL="158750" indent="0">
              <a:buNone/>
            </a:pPr>
            <a:r>
              <a:rPr lang="en-GB" dirty="0"/>
              <a:t>3. No connection between bulb and negative terminal of battery</a:t>
            </a:r>
          </a:p>
          <a:p>
            <a:pPr marL="158750" indent="0">
              <a:buNone/>
            </a:pPr>
            <a:r>
              <a:rPr lang="en-GB" dirty="0"/>
              <a:t>4.</a:t>
            </a:r>
          </a:p>
          <a:p>
            <a:pPr marL="158750" indent="0">
              <a:buNone/>
            </a:pPr>
            <a:r>
              <a:rPr lang="en-GB" dirty="0"/>
              <a:t>5. No connection between bulb and positive terminal of battery</a:t>
            </a:r>
          </a:p>
          <a:p>
            <a:pPr marL="158750" indent="0">
              <a:buNone/>
            </a:pPr>
            <a:r>
              <a:rPr lang="en-GB" dirty="0"/>
              <a:t>6.</a:t>
            </a:r>
          </a:p>
          <a:p>
            <a:pPr marL="158750" indent="0">
              <a:buNone/>
            </a:pPr>
            <a:r>
              <a:rPr lang="en-GB" dirty="0"/>
              <a:t>7.</a:t>
            </a:r>
          </a:p>
          <a:p>
            <a:pPr marL="158750" indent="0">
              <a:buNone/>
            </a:pPr>
            <a:r>
              <a:rPr lang="en-GB" dirty="0"/>
              <a:t>8. Both leads are connected to the same terminal </a:t>
            </a:r>
            <a:r>
              <a:rPr lang="en-GB" b="1" dirty="0"/>
              <a:t>of the bulb</a:t>
            </a:r>
          </a:p>
          <a:p>
            <a:pPr marL="158750" indent="0">
              <a:buNone/>
            </a:pPr>
            <a:endParaRPr lang="en-GB" b="1" dirty="0"/>
          </a:p>
          <a:p>
            <a:pPr marL="158750" indent="0">
              <a:buNone/>
            </a:pPr>
            <a:r>
              <a:rPr lang="en-GB" b="1" dirty="0"/>
              <a:t>NB picture with corrected leads should appear last.</a:t>
            </a:r>
          </a:p>
        </p:txBody>
      </p:sp>
    </p:spTree>
    <p:extLst>
      <p:ext uri="{BB962C8B-B14F-4D97-AF65-F5344CB8AC3E}">
        <p14:creationId xmlns:p14="http://schemas.microsoft.com/office/powerpoint/2010/main" val="3951969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176468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r>
              <a:rPr lang="es-MX" dirty="0"/>
              <a:t>Review learning objectives</a:t>
            </a:r>
          </a:p>
        </p:txBody>
      </p:sp>
    </p:spTree>
    <p:extLst>
      <p:ext uri="{BB962C8B-B14F-4D97-AF65-F5344CB8AC3E}">
        <p14:creationId xmlns:p14="http://schemas.microsoft.com/office/powerpoint/2010/main" val="32669664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sz="1500" dirty="0">
                <a:latin typeface="+mn-lt"/>
              </a:rPr>
              <a:t>Students should be given a minute’s thinking time ‘to come up with the best possible answer’, followed by cold-calling.</a:t>
            </a:r>
          </a:p>
          <a:p>
            <a:pPr marL="158750" indent="0">
              <a:buNone/>
            </a:pPr>
            <a:endParaRPr lang="en-US" sz="1500" dirty="0">
              <a:latin typeface="+mn-lt"/>
            </a:endParaRPr>
          </a:p>
          <a:p>
            <a:pPr marL="158750" indent="0">
              <a:buNone/>
            </a:pPr>
            <a:r>
              <a:rPr lang="en-US" sz="1500" dirty="0">
                <a:latin typeface="+mn-lt"/>
              </a:rPr>
              <a:t>Students should be encouraged to build on each other’s responses to develop a coherent narrative, drawing on the rope model:</a:t>
            </a:r>
          </a:p>
          <a:p>
            <a:pPr marL="158750" indent="0">
              <a:buNone/>
            </a:pPr>
            <a:endParaRPr lang="en-US" sz="1500" dirty="0">
              <a:latin typeface="+mn-lt"/>
            </a:endParaRPr>
          </a:p>
          <a:p>
            <a:pPr marL="158750" indent="0">
              <a:buNone/>
            </a:pPr>
            <a:r>
              <a:rPr lang="en-US" sz="1500" dirty="0">
                <a:latin typeface="+mn-lt"/>
              </a:rPr>
              <a:t>One battery is the wrong way round</a:t>
            </a:r>
          </a:p>
          <a:p>
            <a:pPr marL="158750" indent="0">
              <a:buNone/>
            </a:pPr>
            <a:r>
              <a:rPr lang="en-US" sz="1500" dirty="0">
                <a:latin typeface="+mn-lt"/>
              </a:rPr>
              <a:t>So each battery pushes current in the opposite direction</a:t>
            </a:r>
          </a:p>
          <a:p>
            <a:pPr marL="158750" indent="0">
              <a:buNone/>
            </a:pPr>
            <a:r>
              <a:rPr lang="en-US" sz="1500" dirty="0">
                <a:latin typeface="+mn-lt"/>
              </a:rPr>
              <a:t>So their effect cancels out</a:t>
            </a:r>
          </a:p>
          <a:p>
            <a:pPr marL="158750" indent="0">
              <a:buNone/>
            </a:pPr>
            <a:r>
              <a:rPr lang="en-US" sz="1500" dirty="0">
                <a:latin typeface="+mn-lt"/>
              </a:rPr>
              <a:t>Meaning current does not flow around circuit</a:t>
            </a:r>
          </a:p>
          <a:p>
            <a:pPr marL="158750" indent="0">
              <a:buNone/>
            </a:pPr>
            <a:r>
              <a:rPr lang="en-US" sz="1500" dirty="0">
                <a:latin typeface="+mn-lt"/>
              </a:rPr>
              <a:t>In terms of the rope model, this would be like two people trying to pull the rope in opposite directions – you’d end up with a mini tug-of-war.</a:t>
            </a:r>
          </a:p>
          <a:p>
            <a:pPr marL="158750" indent="0">
              <a:buNone/>
            </a:pPr>
            <a:r>
              <a:rPr lang="en-US" sz="1500" dirty="0">
                <a:latin typeface="+mn-lt"/>
              </a:rPr>
              <a:t>The rope would not move </a:t>
            </a:r>
            <a:r>
              <a:rPr lang="en-US" sz="1500" b="1" dirty="0">
                <a:latin typeface="+mn-lt"/>
              </a:rPr>
              <a:t>anywhere</a:t>
            </a:r>
            <a:r>
              <a:rPr lang="en-US" sz="1500" dirty="0">
                <a:latin typeface="+mn-lt"/>
              </a:rPr>
              <a:t> in the circuit so gripping hand would not warm up</a:t>
            </a:r>
          </a:p>
          <a:p>
            <a:pPr marL="158750" indent="0">
              <a:buNone/>
            </a:pPr>
            <a:r>
              <a:rPr lang="en-US" sz="1500" dirty="0">
                <a:latin typeface="+mn-lt"/>
              </a:rPr>
              <a:t>One of the batteries must be flipped around so both positive ends are towards the same side.</a:t>
            </a:r>
          </a:p>
          <a:p>
            <a:pPr marL="158750" indent="0">
              <a:buNone/>
            </a:pPr>
            <a:endParaRPr lang="en-US" sz="1500" dirty="0">
              <a:latin typeface="+mn-lt"/>
            </a:endParaRPr>
          </a:p>
          <a:p>
            <a:pPr marL="158750" indent="0">
              <a:buNone/>
            </a:pPr>
            <a:r>
              <a:rPr lang="en-US" sz="1500" dirty="0">
                <a:latin typeface="+mn-lt"/>
              </a:rPr>
              <a:t>Followed by AFL:</a:t>
            </a:r>
          </a:p>
          <a:p>
            <a:pPr marL="158750" indent="0">
              <a:buNone/>
            </a:pPr>
            <a:r>
              <a:rPr lang="en-GB" sz="1100" b="0" i="0" u="none" strike="noStrike" cap="none" dirty="0">
                <a:solidFill>
                  <a:srgbClr val="000000"/>
                </a:solidFill>
                <a:effectLst/>
                <a:latin typeface="Arial"/>
                <a:ea typeface="Arial"/>
                <a:cs typeface="Arial"/>
                <a:sym typeface="Arial"/>
              </a:rPr>
              <a:t>‘Hands up if you recognised that one battery is the wrong way round’</a:t>
            </a:r>
            <a:endParaRPr lang="it-IT"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‘Hands up if you knew this was the reason, but couldn’t explain why that means the circuit won’t work’</a:t>
            </a:r>
            <a:r>
              <a:rPr lang="it-IT" sz="1600" dirty="0">
                <a:effectLst/>
              </a:rPr>
              <a:t> </a:t>
            </a:r>
          </a:p>
          <a:p>
            <a:pPr marL="158750" indent="0">
              <a:buNone/>
            </a:pPr>
            <a:endParaRPr lang="it-IT" sz="1600" dirty="0">
              <a:effectLst/>
              <a:latin typeface="+mn-lt"/>
            </a:endParaRPr>
          </a:p>
          <a:p>
            <a:pPr marL="158750" indent="0">
              <a:buNone/>
            </a:pPr>
            <a:r>
              <a:rPr lang="it-IT" sz="1600" dirty="0">
                <a:effectLst/>
                <a:latin typeface="+mn-lt"/>
              </a:rPr>
              <a:t>RESEARCH NOTES: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2b. Self-regulation</a:t>
            </a:r>
            <a:r>
              <a:rPr lang="en-GB" sz="1100" b="0" i="0" u="none" strike="noStrike" cap="none" dirty="0">
                <a:solidFill>
                  <a:srgbClr val="000000"/>
                </a:solidFill>
                <a:effectLst/>
                <a:latin typeface="Arial"/>
                <a:ea typeface="Arial"/>
                <a:cs typeface="Arial"/>
                <a:sym typeface="Arial"/>
              </a:rPr>
              <a:t>: Model your own thinking to help pupils develop their metacognitive and cognitive knowledge – you can provide a useful example for pupils by making your thinking processes explicit ... by working through problems in front of a class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https://educationendowmentfoundation.org.uk/public/files/Publications/Science/EEF_improving_secondary_science.pdf#page=13</a:t>
            </a:r>
            <a:r>
              <a:rPr lang="en-GB" sz="1100" b="0" i="0" u="none" strike="noStrike" cap="none" dirty="0">
                <a:solidFill>
                  <a:srgbClr val="000000"/>
                </a:solidFill>
                <a:effectLst/>
                <a:latin typeface="Arial"/>
                <a:ea typeface="Arial"/>
                <a:cs typeface="Arial"/>
                <a:sym typeface="Arial"/>
              </a:rPr>
              <a:t> </a:t>
            </a:r>
          </a:p>
          <a:p>
            <a:pPr marL="158750" indent="0">
              <a:buNone/>
            </a:pPr>
            <a:r>
              <a:rPr lang="en-GB" sz="1100" b="0" i="0" u="none" strike="noStrike" cap="none" dirty="0">
                <a:solidFill>
                  <a:srgbClr val="000000"/>
                </a:solidFill>
                <a:effectLst/>
                <a:latin typeface="Arial"/>
                <a:ea typeface="Arial"/>
                <a:cs typeface="Arial"/>
                <a:sym typeface="Arial"/>
              </a:rPr>
              <a:t> </a:t>
            </a:r>
          </a:p>
          <a:p>
            <a:pPr marL="158750" indent="0">
              <a:buNone/>
            </a:pPr>
            <a:endParaRPr lang="en-US" sz="1500" dirty="0">
              <a:latin typeface="+mn-lt"/>
            </a:endParaRPr>
          </a:p>
        </p:txBody>
      </p:sp>
    </p:spTree>
    <p:extLst>
      <p:ext uri="{BB962C8B-B14F-4D97-AF65-F5344CB8AC3E}">
        <p14:creationId xmlns:p14="http://schemas.microsoft.com/office/powerpoint/2010/main" val="289556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This slide contains everything you need to know to prepare for the lesson. </a:t>
            </a:r>
          </a:p>
        </p:txBody>
      </p:sp>
    </p:spTree>
    <p:extLst>
      <p:ext uri="{BB962C8B-B14F-4D97-AF65-F5344CB8AC3E}">
        <p14:creationId xmlns:p14="http://schemas.microsoft.com/office/powerpoint/2010/main" val="125555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610026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5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948753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SzPct val="120000"/>
              <a:buFont typeface="ArialMT" charset="0"/>
              <a:buNone/>
            </a:pPr>
            <a:r>
              <a:rPr lang="en-GB" sz="1500" dirty="0"/>
              <a:t>Students see circuit set up at the front of the room as they come in. They sit down, get equipment out and write their best explanation of what is happening. This written explanation will facilitate discussion later.</a:t>
            </a:r>
          </a:p>
          <a:p>
            <a:pPr marL="158750" indent="0">
              <a:buSzPct val="120000"/>
              <a:buFont typeface="ArialMT" charset="0"/>
              <a:buNone/>
            </a:pPr>
            <a:endParaRPr lang="en-GB" sz="1500" dirty="0"/>
          </a:p>
          <a:p>
            <a:pPr marL="158750" indent="0">
              <a:buSzPct val="120000"/>
              <a:buFont typeface="ArialMT" charset="0"/>
              <a:buNone/>
            </a:pPr>
            <a:r>
              <a:rPr lang="en-GB" sz="1500" dirty="0"/>
              <a:t>RESEARCH NOTES:</a:t>
            </a:r>
          </a:p>
          <a:p>
            <a:pPr marL="158750" marR="0" lvl="0" indent="0" algn="l" defTabSz="914400" rtl="0" eaLnBrk="1" fontAlgn="auto" latinLnBrk="0" hangingPunct="1">
              <a:lnSpc>
                <a:spcPct val="100000"/>
              </a:lnSpc>
              <a:spcBef>
                <a:spcPts val="0"/>
              </a:spcBef>
              <a:spcAft>
                <a:spcPts val="0"/>
              </a:spcAft>
              <a:buClr>
                <a:srgbClr val="000000"/>
              </a:buClr>
              <a:buSzPct val="120000"/>
              <a:buFont typeface="ArialMT" charset="0"/>
              <a:buNone/>
              <a:tabLst/>
              <a:defRPr/>
            </a:pPr>
            <a:r>
              <a:rPr lang="en-GB" sz="1100" b="0" i="0" u="none" strike="noStrike" cap="none" dirty="0">
                <a:solidFill>
                  <a:srgbClr val="000000"/>
                </a:solidFill>
                <a:effectLst/>
                <a:latin typeface="Arial"/>
                <a:ea typeface="Arial"/>
                <a:cs typeface="Arial"/>
                <a:sym typeface="Arial"/>
              </a:rPr>
              <a:t>1a. </a:t>
            </a:r>
            <a:r>
              <a:rPr lang="en-GB" sz="1100" b="0" i="0" u="sng" strike="noStrike" cap="none" dirty="0">
                <a:solidFill>
                  <a:srgbClr val="000000"/>
                </a:solidFill>
                <a:effectLst/>
                <a:latin typeface="Arial"/>
                <a:ea typeface="Arial"/>
                <a:cs typeface="Arial"/>
                <a:sym typeface="Arial"/>
              </a:rPr>
              <a:t>Preconceptions</a:t>
            </a:r>
            <a:r>
              <a:rPr lang="en-GB" sz="1100" b="0" i="0" u="none" strike="noStrike" cap="none" dirty="0">
                <a:solidFill>
                  <a:srgbClr val="000000"/>
                </a:solidFill>
                <a:effectLst/>
                <a:latin typeface="Arial"/>
                <a:ea typeface="Arial"/>
                <a:cs typeface="Arial"/>
                <a:sym typeface="Arial"/>
              </a:rPr>
              <a:t>: Understand the preconceptions that pupils bring to science lessons – it is important to get pupils’ ideas into the open quickly at the start of a topic</a:t>
            </a:r>
            <a:r>
              <a:rPr lang="en-GB" sz="1100" b="1" i="0" u="none" strike="noStrike" cap="none" dirty="0">
                <a:solidFill>
                  <a:srgbClr val="000000"/>
                </a:solidFill>
                <a:effectLst/>
                <a:latin typeface="Arial"/>
                <a:ea typeface="Arial"/>
                <a:cs typeface="Arial"/>
                <a:sym typeface="Arial"/>
              </a:rPr>
              <a:t>.</a:t>
            </a:r>
            <a:r>
              <a:rPr lang="en-GB" sz="1100" b="0" i="0" u="none" strike="noStrike" cap="none"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https://educationendowmentfoundation.org.uk/public/files/Publications/Science/EEF_improving_secondary_science.pdf#page=11</a:t>
            </a:r>
            <a:r>
              <a:rPr lang="en-GB" sz="1100" b="0" i="0" u="sng" strike="noStrike" cap="none" dirty="0">
                <a:solidFill>
                  <a:srgbClr val="000000"/>
                </a:solidFill>
                <a:effectLst/>
                <a:latin typeface="Arial"/>
                <a:ea typeface="Arial"/>
                <a:cs typeface="Arial"/>
                <a:sym typeface="Arial"/>
              </a:rPr>
              <a:t> </a:t>
            </a:r>
            <a:endParaRPr lang="en-GB" sz="1500" dirty="0"/>
          </a:p>
        </p:txBody>
      </p:sp>
    </p:spTree>
    <p:extLst>
      <p:ext uri="{BB962C8B-B14F-4D97-AF65-F5344CB8AC3E}">
        <p14:creationId xmlns:p14="http://schemas.microsoft.com/office/powerpoint/2010/main" val="320907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endParaRPr lang="es-MX" dirty="0"/>
          </a:p>
        </p:txBody>
      </p:sp>
    </p:spTree>
    <p:extLst>
      <p:ext uri="{BB962C8B-B14F-4D97-AF65-F5344CB8AC3E}">
        <p14:creationId xmlns:p14="http://schemas.microsoft.com/office/powerpoint/2010/main" val="2459626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MX" dirty="0"/>
              <a:t>A large-scale circuit should be set up at the front of the classroom.</a:t>
            </a:r>
          </a:p>
        </p:txBody>
      </p:sp>
    </p:spTree>
    <p:extLst>
      <p:ext uri="{BB962C8B-B14F-4D97-AF65-F5344CB8AC3E}">
        <p14:creationId xmlns:p14="http://schemas.microsoft.com/office/powerpoint/2010/main" val="3329954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sz="1100" b="0" i="0" u="none" strike="noStrike" cap="none" noProof="0" dirty="0">
                <a:solidFill>
                  <a:srgbClr val="000000"/>
                </a:solidFill>
                <a:effectLst/>
                <a:latin typeface="Arial"/>
                <a:ea typeface="Arial"/>
                <a:cs typeface="Arial"/>
                <a:sym typeface="Arial"/>
              </a:rPr>
              <a:t>Placeholder slide – this should be set up as a demonstration at the front of the room, under the visualiser if necessary for all students to see.</a:t>
            </a:r>
          </a:p>
          <a:p>
            <a:pPr marL="158750" indent="0">
              <a:buNone/>
            </a:pPr>
            <a:endParaRPr lang="en-GB" sz="1100" b="0" i="0" u="none" strike="noStrike" cap="none" noProof="0" dirty="0">
              <a:solidFill>
                <a:srgbClr val="000000"/>
              </a:solidFill>
              <a:effectLst/>
              <a:latin typeface="Arial"/>
              <a:cs typeface="Arial"/>
              <a:sym typeface="Arial"/>
            </a:endParaRPr>
          </a:p>
          <a:p>
            <a:pPr marL="158750" indent="0">
              <a:buNone/>
            </a:pPr>
            <a:r>
              <a:rPr lang="en-GB" sz="1100" b="0" i="0" u="none" strike="noStrike" cap="none" noProof="0" dirty="0">
                <a:solidFill>
                  <a:srgbClr val="000000"/>
                </a:solidFill>
                <a:effectLst/>
                <a:latin typeface="Arial"/>
                <a:cs typeface="Arial"/>
                <a:sym typeface="Arial"/>
              </a:rPr>
              <a:t>Students have already written what they believe is happening - they should now discuss what they believe is happening to make the bulb light up. This could be done as a think-pair-share or by inviting students to build on each other’s explanations by ‘bouncing’ the narrative around the room:</a:t>
            </a:r>
          </a:p>
          <a:p>
            <a:pPr marL="158750" indent="0">
              <a:buNone/>
            </a:pPr>
            <a:r>
              <a:rPr lang="en-GB" sz="1100" b="0" i="0" u="none" strike="noStrike" cap="none" noProof="0" dirty="0">
                <a:solidFill>
                  <a:srgbClr val="000000"/>
                </a:solidFill>
                <a:effectLst/>
                <a:latin typeface="Arial"/>
                <a:cs typeface="Arial"/>
                <a:sym typeface="Arial"/>
              </a:rPr>
              <a:t>‘I agree with x when s/he said y, but think he missed out...’</a:t>
            </a:r>
          </a:p>
          <a:p>
            <a:pPr marL="158750" indent="0">
              <a:buNone/>
            </a:pPr>
            <a:endParaRPr lang="en-GB" sz="1100" b="0" i="0" u="none" strike="noStrike" cap="none" noProof="0" dirty="0">
              <a:solidFill>
                <a:srgbClr val="000000"/>
              </a:solidFill>
              <a:effectLst/>
              <a:latin typeface="Arial"/>
              <a:cs typeface="Arial"/>
              <a:sym typeface="Arial"/>
            </a:endParaRPr>
          </a:p>
          <a:p>
            <a:pPr marL="158750" indent="0">
              <a:buNone/>
            </a:pPr>
            <a:r>
              <a:rPr lang="en-GB" sz="1100" b="0" i="0" u="none" strike="noStrike" cap="none" noProof="0" dirty="0">
                <a:solidFill>
                  <a:srgbClr val="000000"/>
                </a:solidFill>
                <a:effectLst/>
                <a:latin typeface="Arial"/>
                <a:cs typeface="Arial"/>
                <a:sym typeface="Arial"/>
              </a:rPr>
              <a:t>This will allow you to gauge the ideas your students are bringing forward from primary school.</a:t>
            </a:r>
          </a:p>
          <a:p>
            <a:pPr marL="158750" indent="0">
              <a:buNone/>
            </a:pPr>
            <a:endParaRPr lang="en-GB" sz="1100" b="0" i="0" u="none" strike="noStrike" cap="none" noProof="0" dirty="0">
              <a:solidFill>
                <a:srgbClr val="000000"/>
              </a:solidFill>
              <a:effectLst/>
              <a:latin typeface="Arial"/>
              <a:cs typeface="Arial"/>
              <a:sym typeface="Arial"/>
            </a:endParaRPr>
          </a:p>
          <a:p>
            <a:pPr marL="158750" indent="0">
              <a:buNone/>
            </a:pPr>
            <a:r>
              <a:rPr lang="en-US" sz="1100" b="0" i="0" u="none" strike="noStrike" cap="none" dirty="0">
                <a:solidFill>
                  <a:srgbClr val="000000"/>
                </a:solidFill>
                <a:effectLst/>
                <a:latin typeface="Arial"/>
                <a:ea typeface="Arial"/>
                <a:cs typeface="Arial"/>
                <a:sym typeface="Arial"/>
              </a:rPr>
              <a:t>Take note of the misconceptions of your students. During subsequent teaching (e.g. in rope loop model demonstrations) remind the relevant students of what they thought at the beginning and get them to explain how their thinking has changed.</a:t>
            </a:r>
            <a:endParaRPr lang="en-GB" sz="1100" b="0" i="0" u="none" strike="noStrike" cap="none" noProof="0" dirty="0">
              <a:solidFill>
                <a:srgbClr val="000000"/>
              </a:solidFill>
              <a:effectLst/>
              <a:latin typeface="Arial"/>
              <a:cs typeface="Arial"/>
              <a:sym typeface="Arial"/>
            </a:endParaRPr>
          </a:p>
          <a:p>
            <a:pPr marL="158750" indent="0">
              <a:buNone/>
            </a:pPr>
            <a:endParaRPr lang="en-GB" sz="1100" b="0" i="0" u="none" strike="noStrike" cap="none" noProof="0" dirty="0">
              <a:solidFill>
                <a:srgbClr val="000000"/>
              </a:solidFill>
              <a:effectLst/>
              <a:latin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none" strike="noStrike" cap="none" noProof="0" dirty="0">
                <a:solidFill>
                  <a:srgbClr val="000000"/>
                </a:solidFill>
                <a:effectLst/>
                <a:latin typeface="Arial"/>
                <a:cs typeface="Arial"/>
                <a:sym typeface="Arial"/>
              </a:rPr>
              <a:t>RESEARCH NOTES: </a:t>
            </a:r>
          </a:p>
          <a:p>
            <a:pPr marL="158750" indent="0">
              <a:buNone/>
            </a:pPr>
            <a:r>
              <a:rPr lang="en-GB" sz="1100" b="0" i="0" u="sng" strike="noStrike" cap="none" dirty="0">
                <a:solidFill>
                  <a:srgbClr val="000000"/>
                </a:solidFill>
                <a:effectLst/>
                <a:latin typeface="Arial"/>
                <a:ea typeface="Arial"/>
                <a:cs typeface="Arial"/>
                <a:sym typeface="Arial"/>
              </a:rPr>
              <a:t>7a. Feedback</a:t>
            </a:r>
            <a:r>
              <a:rPr lang="en-GB" sz="1100" b="0" i="0" u="none" strike="noStrike" cap="none" dirty="0">
                <a:solidFill>
                  <a:srgbClr val="000000"/>
                </a:solidFill>
                <a:effectLst/>
                <a:latin typeface="Arial"/>
                <a:ea typeface="Arial"/>
                <a:cs typeface="Arial"/>
                <a:sym typeface="Arial"/>
              </a:rPr>
              <a:t>: Find out what your pupils understand - It is important that you build up an accurate picture of the current understanding of all your pupils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https://educationendowmentfoundation.org.uk/public/files/Publications/Science/EEF_improving_secondary_science.pdf#page=38</a:t>
            </a:r>
            <a:r>
              <a:rPr lang="en-GB" sz="1100" b="0" i="0" u="none" strike="noStrike" cap="none" dirty="0">
                <a:solidFill>
                  <a:srgbClr val="000000"/>
                </a:solidFill>
                <a:effectLst/>
                <a:latin typeface="Arial"/>
                <a:ea typeface="Arial"/>
                <a:cs typeface="Arial"/>
                <a:sym typeface="Arial"/>
              </a:rPr>
              <a:t> </a:t>
            </a:r>
          </a:p>
          <a:p>
            <a:pPr marL="158750" indent="0">
              <a:buNone/>
            </a:pPr>
            <a:endParaRPr lang="en-GB"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1c. Preconceptions</a:t>
            </a:r>
            <a:r>
              <a:rPr lang="en-GB" sz="1100" b="0" i="0" u="none" strike="noStrike" cap="none" dirty="0">
                <a:solidFill>
                  <a:srgbClr val="000000"/>
                </a:solidFill>
                <a:effectLst/>
                <a:latin typeface="Arial"/>
                <a:ea typeface="Arial"/>
                <a:cs typeface="Arial"/>
                <a:sym typeface="Arial"/>
              </a:rPr>
              <a:t>: Allow enough time to challenge misconceptions and change thinking – throughout teaching sequences it is useful to revisit misconceptions </a:t>
            </a:r>
            <a:r>
              <a:rPr lang="en-GB" sz="1100" b="0" i="0" u="sng" strike="noStrike" cap="none" dirty="0">
                <a:solidFill>
                  <a:srgbClr val="000000"/>
                </a:solidFill>
                <a:effectLst/>
                <a:latin typeface="Arial"/>
                <a:ea typeface="Arial"/>
                <a:cs typeface="Arial"/>
                <a:sym typeface="Arial"/>
                <a:hlinkClick r:id="rId4"/>
              </a:rPr>
              <a:t>https://educationendowmentfoundation.org.uk/public/files/Publications/Science/EEF_improving_secondary_science.pdf#page=13</a:t>
            </a:r>
            <a:r>
              <a:rPr lang="en-GB" sz="1100" b="0" i="0" u="none" strike="noStrike" cap="none" dirty="0">
                <a:solidFill>
                  <a:srgbClr val="000000"/>
                </a:solidFill>
                <a:effectLst/>
                <a:latin typeface="Arial"/>
                <a:ea typeface="Arial"/>
                <a:cs typeface="Arial"/>
                <a:sym typeface="Arial"/>
              </a:rPr>
              <a:t>   </a:t>
            </a:r>
            <a:endParaRPr lang="en-GB" sz="1100" b="0" i="0" u="none" strike="noStrike" cap="none" noProof="0" dirty="0">
              <a:solidFill>
                <a:srgbClr val="000000"/>
              </a:solidFill>
              <a:effectLst/>
              <a:latin typeface="Arial"/>
              <a:ea typeface="Arial"/>
              <a:cs typeface="Arial"/>
              <a:sym typeface="Arial"/>
            </a:endParaRPr>
          </a:p>
          <a:p>
            <a:pPr marL="158750" indent="0">
              <a:buNone/>
            </a:pPr>
            <a:endParaRPr lang="en-GB" sz="1100" b="0" i="0" u="none" strike="noStrike" cap="none" noProof="0" dirty="0">
              <a:solidFill>
                <a:srgbClr val="000000"/>
              </a:solidFill>
              <a:effectLst/>
              <a:latin typeface="Arial"/>
              <a:cs typeface="Arial"/>
              <a:sym typeface="Arial"/>
            </a:endParaRPr>
          </a:p>
          <a:p>
            <a:pPr marL="158750" indent="0">
              <a:buNone/>
            </a:pPr>
            <a:r>
              <a:rPr lang="en-GB" sz="1100" b="0" i="0" u="sng" strike="noStrike" cap="none" noProof="0" dirty="0">
                <a:solidFill>
                  <a:srgbClr val="000000"/>
                </a:solidFill>
                <a:effectLst/>
                <a:latin typeface="Arial"/>
                <a:cs typeface="Arial"/>
                <a:sym typeface="Arial"/>
              </a:rPr>
              <a:t>Misconceptions research on IOP Spark:</a:t>
            </a:r>
            <a:endParaRPr lang="en-GB" sz="1100" b="0" i="0" u="none" strike="noStrike" cap="none" noProof="0" dirty="0">
              <a:solidFill>
                <a:srgbClr val="000000"/>
              </a:solidFill>
              <a:effectLst/>
              <a:latin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Many pupils see circuit behaviour as a sequence of causes and effects, rather than seeing the whole circuit as an interacting system </a:t>
            </a:r>
            <a:r>
              <a:rPr lang="en-GB" sz="1100" b="0" i="0" u="sng" strike="noStrike" cap="none" dirty="0">
                <a:solidFill>
                  <a:srgbClr val="000000"/>
                </a:solidFill>
                <a:effectLst/>
                <a:latin typeface="Arial"/>
                <a:ea typeface="Arial"/>
                <a:cs typeface="Arial"/>
                <a:sym typeface="Arial"/>
                <a:hlinkClick r:id="rId5"/>
              </a:rPr>
              <a:t>https://spark.iop.org/many-pupils-see-circuit-behaviour-sequence-causes-and-effects-rather-seeing-whole-circuit</a:t>
            </a:r>
            <a:r>
              <a:rPr lang="en-GB" sz="1100" b="0" i="0" u="none" strike="noStrike" cap="none" dirty="0">
                <a:solidFill>
                  <a:srgbClr val="000000"/>
                </a:solidFill>
                <a:effectLst/>
                <a:latin typeface="Arial"/>
                <a:ea typeface="Arial"/>
                <a:cs typeface="Arial"/>
                <a:sym typeface="Arial"/>
              </a:rPr>
              <a:t> </a:t>
            </a:r>
            <a:endParaRPr lang="it-IT" sz="1100" b="0" i="0"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It is common for students to use the term ‘electricity’ in an ambiguous fashion that does not differentiate between the concepts of current, potential difference, energy and related terms with precise meaning </a:t>
            </a:r>
            <a:r>
              <a:rPr lang="en-GB" sz="1100" b="0" i="0" u="sng" strike="noStrike" cap="none" dirty="0">
                <a:solidFill>
                  <a:srgbClr val="000000"/>
                </a:solidFill>
                <a:effectLst/>
                <a:latin typeface="Arial"/>
                <a:ea typeface="Arial"/>
                <a:cs typeface="Arial"/>
                <a:sym typeface="Arial"/>
                <a:hlinkClick r:id="rId6"/>
              </a:rPr>
              <a:t>https://spark.iop.org/students-often-struggle-define-electricity-precisely</a:t>
            </a:r>
            <a:r>
              <a:rPr lang="en-GB" sz="1100" b="0" i="0" u="none" strike="noStrike" cap="none" dirty="0">
                <a:solidFill>
                  <a:srgbClr val="000000"/>
                </a:solidFill>
                <a:effectLst/>
                <a:latin typeface="Arial"/>
                <a:ea typeface="Arial"/>
                <a:cs typeface="Arial"/>
                <a:sym typeface="Arial"/>
              </a:rPr>
              <a:t>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Some younger pupils hold a ‘consumer-source’ model of the simple circuit. </a:t>
            </a:r>
            <a:r>
              <a:rPr lang="en-GB" sz="1100" b="0" i="0" u="sng" strike="noStrike" cap="none" dirty="0">
                <a:solidFill>
                  <a:srgbClr val="000000"/>
                </a:solidFill>
                <a:effectLst/>
                <a:latin typeface="Arial"/>
                <a:ea typeface="Arial"/>
                <a:cs typeface="Arial"/>
                <a:sym typeface="Arial"/>
                <a:hlinkClick r:id="rId7"/>
              </a:rPr>
              <a:t>https://spark.iop.org/some-younger-pupils-hold-consumer-source-model-simple-circuit</a:t>
            </a:r>
            <a:endParaRPr lang="en-GB" sz="1100" b="0" i="0"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Most pupils see the battery as the source of electrical effects in a circuit.</a:t>
            </a:r>
            <a:r>
              <a:rPr lang="en-GB" sz="1100" b="0" i="0" u="sng" strike="noStrike" cap="none" dirty="0">
                <a:solidFill>
                  <a:srgbClr val="000000"/>
                </a:solidFill>
                <a:effectLst/>
                <a:latin typeface="Arial"/>
                <a:ea typeface="Arial"/>
                <a:cs typeface="Arial"/>
                <a:sym typeface="Arial"/>
                <a:hlinkClick r:id="rId8"/>
              </a:rPr>
              <a:t> https://spark.iop.org/most-pupils-see-battery-source-electrical-effects-circuit</a:t>
            </a:r>
            <a:endParaRPr lang="en-GB" sz="1100" b="0" i="0" u="sng"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cap="none" dirty="0">
                <a:solidFill>
                  <a:srgbClr val="000000"/>
                </a:solidFill>
                <a:effectLst/>
                <a:latin typeface="Arial"/>
                <a:ea typeface="Arial"/>
                <a:cs typeface="Arial"/>
                <a:sym typeface="Arial"/>
              </a:rPr>
              <a:t>Some students have differing ideas about what is happening in the wires of an electric circuit when it is working. </a:t>
            </a:r>
            <a:r>
              <a:rPr lang="en-GB" sz="1100" b="0" i="0" u="sng" strike="noStrike" cap="none" dirty="0">
                <a:solidFill>
                  <a:srgbClr val="000000"/>
                </a:solidFill>
                <a:effectLst/>
                <a:latin typeface="Arial"/>
                <a:ea typeface="Arial"/>
                <a:cs typeface="Arial"/>
                <a:sym typeface="Arial"/>
                <a:hlinkClick r:id="rId9"/>
              </a:rPr>
              <a:t>https://spark.iop.org/some-students-have-differing-ideas-about-what-happening-wires-electric-circuit-when-it-working</a:t>
            </a:r>
            <a:endParaRPr lang="en-US" sz="1100" b="0" i="0" u="none" strike="noStrike" cap="none" dirty="0">
              <a:solidFill>
                <a:srgbClr val="000000"/>
              </a:solidFill>
              <a:effectLst/>
              <a:latin typeface="Arial"/>
              <a:ea typeface="Arial"/>
              <a:cs typeface="Arial"/>
              <a:sym typeface="Arial"/>
            </a:endParaRPr>
          </a:p>
          <a:p>
            <a:pPr marL="158750" indent="0">
              <a:buNone/>
            </a:pPr>
            <a:endParaRPr lang="en-GB" sz="1500" noProof="0" dirty="0">
              <a:solidFill>
                <a:schemeClr val="dk1"/>
              </a:solidFill>
            </a:endParaRPr>
          </a:p>
        </p:txBody>
      </p:sp>
    </p:spTree>
    <p:extLst>
      <p:ext uri="{BB962C8B-B14F-4D97-AF65-F5344CB8AC3E}">
        <p14:creationId xmlns:p14="http://schemas.microsoft.com/office/powerpoint/2010/main" val="4098708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3" r:id="rId3"/>
    <p:sldLayoutId id="2147483655" r:id="rId4"/>
    <p:sldLayoutId id="2147483656" r:id="rId5"/>
    <p:sldLayoutId id="2147483657" r:id="rId6"/>
    <p:sldLayoutId id="2147483658" r:id="rId7"/>
  </p:sldLayoutIdLst>
  <p:hf sldNum="0" hdr="0" ft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12"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docs.google.com/forms/d/e/1FAIpQLSd3cZpugkPu-QjunQEIO2ZinVhd95Xl1GLRtBoxNNohYuZ7-w/viewform"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WHAT IS A CIRCUIT?</a:t>
            </a:r>
            <a:endParaRPr lang="en-US" sz="1600" b="1" spc="300" dirty="0">
              <a:solidFill>
                <a:schemeClr val="tx2"/>
              </a:solidFill>
              <a:latin typeface="+mn-lt"/>
              <a:ea typeface="Futura Medium" charset="0"/>
              <a:cs typeface="Futura Medium" charset="0"/>
            </a:endParaRPr>
          </a:p>
        </p:txBody>
      </p:sp>
    </p:spTree>
    <p:extLst>
      <p:ext uri="{BB962C8B-B14F-4D97-AF65-F5344CB8AC3E}">
        <p14:creationId xmlns:p14="http://schemas.microsoft.com/office/powerpoint/2010/main" val="39050652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7970452" cy="553998"/>
          </a:xfrm>
          <a:prstGeom prst="rect">
            <a:avLst/>
          </a:prstGeom>
        </p:spPr>
        <p:txBody>
          <a:bodyPr wrap="none">
            <a:spAutoFit/>
          </a:bodyPr>
          <a:lstStyle/>
          <a:p>
            <a:pPr lvl="0">
              <a:defRPr/>
            </a:pPr>
            <a:r>
              <a:rPr lang="en-US" sz="3000" b="1" dirty="0">
                <a:solidFill>
                  <a:srgbClr val="FFA02F"/>
                </a:solidFill>
                <a:latin typeface="+mn-lt"/>
                <a:ea typeface="Futura Medium" charset="0"/>
                <a:cs typeface="Futura Medium" charset="0"/>
              </a:rPr>
              <a:t>What does this have to do with electricity?</a:t>
            </a:r>
            <a:endParaRPr lang="es-MX" sz="3000" b="1" dirty="0">
              <a:solidFill>
                <a:srgbClr val="FFA02F"/>
              </a:solidFill>
              <a:latin typeface="+mn-lt"/>
            </a:endParaRPr>
          </a:p>
        </p:txBody>
      </p:sp>
      <p:pic>
        <p:nvPicPr>
          <p:cNvPr id="4" name="Picture 3">
            <a:extLst>
              <a:ext uri="{FF2B5EF4-FFF2-40B4-BE49-F238E27FC236}">
                <a16:creationId xmlns:a16="http://schemas.microsoft.com/office/drawing/2014/main" xmlns="" id="{3B0289DE-C16B-4949-826C-88124D8C3DEB}"/>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1816166"/>
            <a:ext cx="9144000" cy="1563137"/>
          </a:xfrm>
          <a:prstGeom prst="rect">
            <a:avLst/>
          </a:prstGeom>
        </p:spPr>
      </p:pic>
    </p:spTree>
    <p:extLst>
      <p:ext uri="{BB962C8B-B14F-4D97-AF65-F5344CB8AC3E}">
        <p14:creationId xmlns:p14="http://schemas.microsoft.com/office/powerpoint/2010/main" val="277008885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a:t>
            </a:r>
            <a:endParaRPr lang="en-US" sz="1800" b="1" spc="300" dirty="0">
              <a:solidFill>
                <a:schemeClr val="bg1"/>
              </a:solidFill>
              <a:latin typeface="+mn-lt"/>
            </a:endParaRPr>
          </a:p>
        </p:txBody>
      </p:sp>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graphicFrame>
        <p:nvGraphicFramePr>
          <p:cNvPr id="9"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1061810357"/>
              </p:ext>
            </p:extLst>
          </p:nvPr>
        </p:nvGraphicFramePr>
        <p:xfrm>
          <a:off x="3583862" y="261259"/>
          <a:ext cx="828000" cy="57912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endParaRPr lang="en-GB" sz="1600" b="1" spc="-80" baseline="0" dirty="0">
                        <a:solidFill>
                          <a:schemeClr val="bg1"/>
                        </a:solidFill>
                        <a:latin typeface="+mn-lt"/>
                        <a:ea typeface="Palanquin" charset="0"/>
                        <a:cs typeface="Palanquin" charset="0"/>
                        <a:sym typeface="Merriweather"/>
                      </a:endParaRPr>
                    </a:p>
                    <a:p>
                      <a:pPr marL="0" lvl="0" indent="0" algn="r" rtl="0">
                        <a:lnSpc>
                          <a:spcPct val="100000"/>
                        </a:lnSpc>
                        <a:spcBef>
                          <a:spcPts val="0"/>
                        </a:spcBef>
                        <a:spcAft>
                          <a:spcPts val="0"/>
                        </a:spcAft>
                        <a:buNone/>
                      </a:pPr>
                      <a:r>
                        <a:rPr lang="en-GB" sz="1600" b="1" spc="-80" baseline="0" dirty="0">
                          <a:solidFill>
                            <a:schemeClr val="bg1"/>
                          </a:solidFill>
                          <a:latin typeface="+mn-lt"/>
                          <a:ea typeface="Palanquin" charset="0"/>
                          <a:cs typeface="Palanquin" charset="0"/>
                          <a:sym typeface="Merriweather"/>
                        </a:rPr>
                        <a:t>5 </a:t>
                      </a:r>
                      <a:r>
                        <a:rPr lang="en-GB" sz="1600" b="1" spc="0" dirty="0">
                          <a:solidFill>
                            <a:schemeClr val="bg1"/>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8" name="TextBox 7">
            <a:extLst>
              <a:ext uri="{FF2B5EF4-FFF2-40B4-BE49-F238E27FC236}">
                <a16:creationId xmlns:a16="http://schemas.microsoft.com/office/drawing/2014/main" xmlns="" id="{01042D02-DE9D-1E4B-B18B-45E8DF258F71}"/>
              </a:ext>
            </a:extLst>
          </p:cNvPr>
          <p:cNvSpPr txBox="1"/>
          <p:nvPr/>
        </p:nvSpPr>
        <p:spPr>
          <a:xfrm>
            <a:off x="5029200" y="2121437"/>
            <a:ext cx="3666642" cy="1323439"/>
          </a:xfrm>
          <a:prstGeom prst="rect">
            <a:avLst/>
          </a:prstGeom>
          <a:noFill/>
        </p:spPr>
        <p:txBody>
          <a:bodyPr wrap="square" rtlCol="0">
            <a:spAutoFit/>
          </a:bodyPr>
          <a:lstStyle/>
          <a:p>
            <a:r>
              <a:rPr lang="en-GB" sz="2000" b="1" dirty="0"/>
              <a:t>Extension question:</a:t>
            </a:r>
          </a:p>
          <a:p>
            <a:r>
              <a:rPr lang="en-GB" sz="2000" dirty="0"/>
              <a:t>How does the rope loop show us that a circuit needs to be a complete loop to work?</a:t>
            </a:r>
          </a:p>
        </p:txBody>
      </p:sp>
      <p:pic>
        <p:nvPicPr>
          <p:cNvPr id="2" name="Picture 1"/>
          <p:cNvPicPr>
            <a:picLocks noChangeAspect="1"/>
          </p:cNvPicPr>
          <p:nvPr/>
        </p:nvPicPr>
        <p:blipFill>
          <a:blip r:embed="rId3"/>
          <a:stretch>
            <a:fillRect/>
          </a:stretch>
        </p:blipFill>
        <p:spPr>
          <a:xfrm rot="795489">
            <a:off x="982207" y="1286535"/>
            <a:ext cx="2544692" cy="344736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348272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86763" y="994298"/>
            <a:ext cx="6295926" cy="3998667"/>
          </a:xfrm>
          <a:prstGeom prst="rect">
            <a:avLst/>
          </a:prstGeom>
        </p:spPr>
      </p:pic>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ANSWERS</a:t>
            </a:r>
            <a:endParaRPr lang="en-US" sz="1800" b="1" spc="300" dirty="0">
              <a:solidFill>
                <a:schemeClr val="bg1"/>
              </a:solidFill>
              <a:latin typeface="+mn-lt"/>
            </a:endParaRPr>
          </a:p>
        </p:txBody>
      </p:sp>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cxnSp>
        <p:nvCxnSpPr>
          <p:cNvPr id="3" name="Straight Connector 2">
            <a:extLst>
              <a:ext uri="{FF2B5EF4-FFF2-40B4-BE49-F238E27FC236}">
                <a16:creationId xmlns:a16="http://schemas.microsoft.com/office/drawing/2014/main" xmlns="" id="{73EA78B7-0499-5545-BA00-B4D7442C2EA5}"/>
              </a:ext>
            </a:extLst>
          </p:cNvPr>
          <p:cNvCxnSpPr>
            <a:cxnSpLocks/>
          </p:cNvCxnSpPr>
          <p:nvPr/>
        </p:nvCxnSpPr>
        <p:spPr>
          <a:xfrm>
            <a:off x="3769817" y="2180873"/>
            <a:ext cx="2064926" cy="17577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xmlns="" id="{8F41F1CF-7D39-C04F-816D-5CF3813757BD}"/>
              </a:ext>
            </a:extLst>
          </p:cNvPr>
          <p:cNvCxnSpPr>
            <a:cxnSpLocks/>
          </p:cNvCxnSpPr>
          <p:nvPr/>
        </p:nvCxnSpPr>
        <p:spPr>
          <a:xfrm>
            <a:off x="3649525" y="2872351"/>
            <a:ext cx="2281234" cy="177744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xmlns="" id="{14D843EE-C48C-6444-A31D-5F04CD7C2CDE}"/>
              </a:ext>
            </a:extLst>
          </p:cNvPr>
          <p:cNvCxnSpPr>
            <a:cxnSpLocks/>
          </p:cNvCxnSpPr>
          <p:nvPr/>
        </p:nvCxnSpPr>
        <p:spPr>
          <a:xfrm flipV="1">
            <a:off x="3563215" y="2619262"/>
            <a:ext cx="2336126" cy="110096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xmlns="" id="{1A7F4312-DFDA-5540-9406-63CFC30BAA00}"/>
              </a:ext>
            </a:extLst>
          </p:cNvPr>
          <p:cNvCxnSpPr>
            <a:cxnSpLocks/>
          </p:cNvCxnSpPr>
          <p:nvPr/>
        </p:nvCxnSpPr>
        <p:spPr>
          <a:xfrm flipV="1">
            <a:off x="3906943" y="2002971"/>
            <a:ext cx="1583297" cy="253291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2439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56002" y="1119536"/>
            <a:ext cx="8763454" cy="2802141"/>
          </a:xfrm>
          <a:prstGeom prst="rect">
            <a:avLst/>
          </a:prstGeom>
        </p:spPr>
      </p:pic>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ANSWERS</a:t>
            </a:r>
            <a:endParaRPr lang="en-US" sz="1800" b="1" spc="300" dirty="0">
              <a:solidFill>
                <a:schemeClr val="bg1"/>
              </a:solidFill>
              <a:latin typeface="+mn-lt"/>
            </a:endParaRPr>
          </a:p>
        </p:txBody>
      </p:sp>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sp>
        <p:nvSpPr>
          <p:cNvPr id="8" name="TextBox 7">
            <a:extLst>
              <a:ext uri="{FF2B5EF4-FFF2-40B4-BE49-F238E27FC236}">
                <a16:creationId xmlns:a16="http://schemas.microsoft.com/office/drawing/2014/main" xmlns="" id="{2A6E52B4-3E79-354C-A25C-7C9769B09982}"/>
              </a:ext>
            </a:extLst>
          </p:cNvPr>
          <p:cNvSpPr txBox="1"/>
          <p:nvPr/>
        </p:nvSpPr>
        <p:spPr>
          <a:xfrm>
            <a:off x="4797384" y="2931126"/>
            <a:ext cx="945572" cy="307777"/>
          </a:xfrm>
          <a:prstGeom prst="rect">
            <a:avLst/>
          </a:prstGeom>
          <a:noFill/>
        </p:spPr>
        <p:txBody>
          <a:bodyPr wrap="square" rtlCol="0">
            <a:spAutoFit/>
          </a:bodyPr>
          <a:lstStyle/>
          <a:p>
            <a:r>
              <a:rPr lang="en-GB" b="1" dirty="0">
                <a:solidFill>
                  <a:srgbClr val="FF0000"/>
                </a:solidFill>
              </a:rPr>
              <a:t>battery</a:t>
            </a:r>
          </a:p>
        </p:txBody>
      </p:sp>
      <p:sp>
        <p:nvSpPr>
          <p:cNvPr id="12" name="TextBox 11">
            <a:extLst>
              <a:ext uri="{FF2B5EF4-FFF2-40B4-BE49-F238E27FC236}">
                <a16:creationId xmlns:a16="http://schemas.microsoft.com/office/drawing/2014/main" xmlns="" id="{30E6FDBE-6E38-744C-AA41-A2F32A6D053C}"/>
              </a:ext>
            </a:extLst>
          </p:cNvPr>
          <p:cNvSpPr txBox="1"/>
          <p:nvPr/>
        </p:nvSpPr>
        <p:spPr>
          <a:xfrm>
            <a:off x="6501799" y="2870001"/>
            <a:ext cx="1762009" cy="338554"/>
          </a:xfrm>
          <a:prstGeom prst="rect">
            <a:avLst/>
          </a:prstGeom>
          <a:noFill/>
        </p:spPr>
        <p:txBody>
          <a:bodyPr wrap="square" rtlCol="0">
            <a:spAutoFit/>
          </a:bodyPr>
          <a:lstStyle/>
          <a:p>
            <a:r>
              <a:rPr lang="en-GB" b="1" dirty="0">
                <a:solidFill>
                  <a:srgbClr val="FF0000"/>
                </a:solidFill>
              </a:rPr>
              <a:t>electric</a:t>
            </a:r>
            <a:r>
              <a:rPr lang="en-GB" sz="1600" b="1" dirty="0">
                <a:solidFill>
                  <a:srgbClr val="FF0000"/>
                </a:solidFill>
              </a:rPr>
              <a:t> current</a:t>
            </a:r>
          </a:p>
        </p:txBody>
      </p:sp>
      <p:sp>
        <p:nvSpPr>
          <p:cNvPr id="13" name="TextBox 12">
            <a:extLst>
              <a:ext uri="{FF2B5EF4-FFF2-40B4-BE49-F238E27FC236}">
                <a16:creationId xmlns:a16="http://schemas.microsoft.com/office/drawing/2014/main" xmlns="" id="{A021103B-5288-8147-A550-1B5F6716703F}"/>
              </a:ext>
            </a:extLst>
          </p:cNvPr>
          <p:cNvSpPr txBox="1"/>
          <p:nvPr/>
        </p:nvSpPr>
        <p:spPr>
          <a:xfrm>
            <a:off x="3464103" y="1990496"/>
            <a:ext cx="1762009" cy="307777"/>
          </a:xfrm>
          <a:prstGeom prst="rect">
            <a:avLst/>
          </a:prstGeom>
          <a:noFill/>
        </p:spPr>
        <p:txBody>
          <a:bodyPr wrap="square" rtlCol="0">
            <a:spAutoFit/>
          </a:bodyPr>
          <a:lstStyle/>
          <a:p>
            <a:r>
              <a:rPr lang="en-GB" b="1" dirty="0">
                <a:solidFill>
                  <a:srgbClr val="FF0000"/>
                </a:solidFill>
              </a:rPr>
              <a:t>pushing hands</a:t>
            </a:r>
          </a:p>
        </p:txBody>
      </p:sp>
      <p:sp>
        <p:nvSpPr>
          <p:cNvPr id="14" name="TextBox 13">
            <a:extLst>
              <a:ext uri="{FF2B5EF4-FFF2-40B4-BE49-F238E27FC236}">
                <a16:creationId xmlns:a16="http://schemas.microsoft.com/office/drawing/2014/main" xmlns="" id="{474ECB88-FA3C-8045-AF46-971322E55233}"/>
              </a:ext>
            </a:extLst>
          </p:cNvPr>
          <p:cNvSpPr txBox="1"/>
          <p:nvPr/>
        </p:nvSpPr>
        <p:spPr>
          <a:xfrm>
            <a:off x="225424" y="2305676"/>
            <a:ext cx="1762009" cy="307777"/>
          </a:xfrm>
          <a:prstGeom prst="rect">
            <a:avLst/>
          </a:prstGeom>
          <a:noFill/>
        </p:spPr>
        <p:txBody>
          <a:bodyPr wrap="square" rtlCol="0">
            <a:spAutoFit/>
          </a:bodyPr>
          <a:lstStyle/>
          <a:p>
            <a:r>
              <a:rPr lang="en-GB" b="1" dirty="0">
                <a:solidFill>
                  <a:srgbClr val="FF0000"/>
                </a:solidFill>
              </a:rPr>
              <a:t>gripping hand</a:t>
            </a:r>
          </a:p>
        </p:txBody>
      </p:sp>
      <p:sp>
        <p:nvSpPr>
          <p:cNvPr id="15" name="TextBox 14">
            <a:extLst>
              <a:ext uri="{FF2B5EF4-FFF2-40B4-BE49-F238E27FC236}">
                <a16:creationId xmlns:a16="http://schemas.microsoft.com/office/drawing/2014/main" xmlns="" id="{4C39D3C9-6020-C746-8ACF-0AA9DC1FCC7F}"/>
              </a:ext>
            </a:extLst>
          </p:cNvPr>
          <p:cNvSpPr txBox="1"/>
          <p:nvPr/>
        </p:nvSpPr>
        <p:spPr>
          <a:xfrm>
            <a:off x="-32531" y="3536071"/>
            <a:ext cx="1948414" cy="307777"/>
          </a:xfrm>
          <a:prstGeom prst="rect">
            <a:avLst/>
          </a:prstGeom>
          <a:noFill/>
        </p:spPr>
        <p:txBody>
          <a:bodyPr wrap="square" rtlCol="0">
            <a:spAutoFit/>
          </a:bodyPr>
          <a:lstStyle/>
          <a:p>
            <a:r>
              <a:rPr lang="en-GB" b="1" dirty="0">
                <a:solidFill>
                  <a:srgbClr val="FF0000"/>
                </a:solidFill>
              </a:rPr>
              <a:t>heat up and glow</a:t>
            </a:r>
          </a:p>
        </p:txBody>
      </p:sp>
      <p:sp>
        <p:nvSpPr>
          <p:cNvPr id="16" name="TextBox 15">
            <a:extLst>
              <a:ext uri="{FF2B5EF4-FFF2-40B4-BE49-F238E27FC236}">
                <a16:creationId xmlns:a16="http://schemas.microsoft.com/office/drawing/2014/main" xmlns="" id="{BFF3B67E-9EE6-A646-944D-9B6563BB5C4A}"/>
              </a:ext>
            </a:extLst>
          </p:cNvPr>
          <p:cNvSpPr txBox="1"/>
          <p:nvPr/>
        </p:nvSpPr>
        <p:spPr>
          <a:xfrm>
            <a:off x="3756724" y="3213780"/>
            <a:ext cx="1762009" cy="307777"/>
          </a:xfrm>
          <a:prstGeom prst="rect">
            <a:avLst/>
          </a:prstGeom>
          <a:noFill/>
        </p:spPr>
        <p:txBody>
          <a:bodyPr wrap="square" rtlCol="0">
            <a:spAutoFit/>
          </a:bodyPr>
          <a:lstStyle/>
          <a:p>
            <a:r>
              <a:rPr lang="en-GB" b="1" dirty="0">
                <a:solidFill>
                  <a:srgbClr val="FF0000"/>
                </a:solidFill>
              </a:rPr>
              <a:t>bulb</a:t>
            </a:r>
          </a:p>
        </p:txBody>
      </p:sp>
    </p:spTree>
    <p:extLst>
      <p:ext uri="{BB962C8B-B14F-4D97-AF65-F5344CB8AC3E}">
        <p14:creationId xmlns:p14="http://schemas.microsoft.com/office/powerpoint/2010/main" val="213515679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THINK-PAIR-SHARE</a:t>
            </a:r>
            <a:endParaRPr lang="en-US" sz="1800" b="1" spc="300" dirty="0">
              <a:solidFill>
                <a:schemeClr val="bg1"/>
              </a:solidFill>
              <a:latin typeface="+mn-lt"/>
            </a:endParaRPr>
          </a:p>
        </p:txBody>
      </p:sp>
      <p:sp>
        <p:nvSpPr>
          <p:cNvPr id="17" name="TextBox 16">
            <a:extLst>
              <a:ext uri="{FF2B5EF4-FFF2-40B4-BE49-F238E27FC236}">
                <a16:creationId xmlns:a16="http://schemas.microsoft.com/office/drawing/2014/main" xmlns="" id="{9BBDC6BC-CCEC-A641-ABD9-BA545EF727A1}"/>
              </a:ext>
            </a:extLst>
          </p:cNvPr>
          <p:cNvSpPr txBox="1"/>
          <p:nvPr/>
        </p:nvSpPr>
        <p:spPr>
          <a:xfrm>
            <a:off x="1927073" y="1825032"/>
            <a:ext cx="5465618" cy="707886"/>
          </a:xfrm>
          <a:prstGeom prst="rect">
            <a:avLst/>
          </a:prstGeom>
          <a:noFill/>
        </p:spPr>
        <p:txBody>
          <a:bodyPr wrap="square" rtlCol="0">
            <a:spAutoFit/>
          </a:bodyPr>
          <a:lstStyle/>
          <a:p>
            <a:r>
              <a:rPr lang="en-GB" sz="2000" dirty="0"/>
              <a:t>How does the rope loop show us that a circuit needs to be a complete loop to work?</a:t>
            </a:r>
          </a:p>
        </p:txBody>
      </p:sp>
    </p:spTree>
    <p:extLst>
      <p:ext uri="{BB962C8B-B14F-4D97-AF65-F5344CB8AC3E}">
        <p14:creationId xmlns:p14="http://schemas.microsoft.com/office/powerpoint/2010/main" val="2602753838"/>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7" name="Google Shape;70;p14"/>
          <p:cNvSpPr txBox="1">
            <a:spLocks/>
          </p:cNvSpPr>
          <p:nvPr/>
        </p:nvSpPr>
        <p:spPr>
          <a:xfrm>
            <a:off x="611188" y="-1"/>
            <a:ext cx="3781425" cy="592139"/>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9" name="Rectangle 8">
            <a:extLst>
              <a:ext uri="{FF2B5EF4-FFF2-40B4-BE49-F238E27FC236}">
                <a16:creationId xmlns:a16="http://schemas.microsoft.com/office/drawing/2014/main" xmlns="" id="{45772849-EE32-AC40-9EDB-F5ABE916B746}"/>
              </a:ext>
            </a:extLst>
          </p:cNvPr>
          <p:cNvSpPr/>
          <p:nvPr/>
        </p:nvSpPr>
        <p:spPr>
          <a:xfrm>
            <a:off x="4751388" y="1977609"/>
            <a:ext cx="3021012"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a:buSzPts val="1600"/>
            </a:pPr>
            <a:r>
              <a:rPr lang="en-US" sz="2000" dirty="0">
                <a:solidFill>
                  <a:schemeClr val="tx2"/>
                </a:solidFill>
                <a:cs typeface="Palanquin" panose="020B0004020203020204" pitchFamily="34" charset="77"/>
                <a:sym typeface="Merriweather"/>
              </a:rPr>
              <a:t>Understand what a battery is.</a:t>
            </a:r>
            <a:endParaRPr lang="en-GB" sz="2000" dirty="0">
              <a:solidFill>
                <a:schemeClr val="tx2"/>
              </a:solidFill>
              <a:cs typeface="Palanquin" panose="020B0004020203020204" pitchFamily="34" charset="77"/>
              <a:sym typeface="Merriweather"/>
            </a:endParaRPr>
          </a:p>
        </p:txBody>
      </p:sp>
      <p:sp>
        <p:nvSpPr>
          <p:cNvPr id="5" name="Rectangle 4">
            <a:extLst>
              <a:ext uri="{FF2B5EF4-FFF2-40B4-BE49-F238E27FC236}">
                <a16:creationId xmlns:a16="http://schemas.microsoft.com/office/drawing/2014/main" xmlns="" id="{718CC923-7F82-4199-8E5A-4364757D25F1}"/>
              </a:ext>
            </a:extLst>
          </p:cNvPr>
          <p:cNvSpPr/>
          <p:nvPr/>
        </p:nvSpPr>
        <p:spPr>
          <a:xfrm>
            <a:off x="611188" y="1977609"/>
            <a:ext cx="2476969" cy="1323439"/>
          </a:xfrm>
          <a:prstGeom prst="rect">
            <a:avLst/>
          </a:prstGeom>
        </p:spPr>
        <p:txBody>
          <a:bodyPr wrap="square">
            <a:spAutoFit/>
          </a:bodyPr>
          <a:lstStyle/>
          <a:p>
            <a:pPr lvl="0">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1.</a:t>
            </a:r>
          </a:p>
          <a:p>
            <a:pPr lvl="0">
              <a:buSzPts val="1600"/>
            </a:pPr>
            <a:r>
              <a:rPr lang="en-US" sz="2000" dirty="0">
                <a:solidFill>
                  <a:schemeClr val="bg1">
                    <a:lumMod val="50000"/>
                  </a:schemeClr>
                </a:solidFill>
                <a:latin typeface="+mn-lt"/>
                <a:cs typeface="Palanquin" panose="020B0004020203020204" pitchFamily="34" charset="77"/>
                <a:sym typeface="Merriweather"/>
              </a:rPr>
              <a:t>Understand that a circuit is a complete loop</a:t>
            </a:r>
          </a:p>
        </p:txBody>
      </p:sp>
    </p:spTree>
    <p:extLst>
      <p:ext uri="{BB962C8B-B14F-4D97-AF65-F5344CB8AC3E}">
        <p14:creationId xmlns:p14="http://schemas.microsoft.com/office/powerpoint/2010/main" val="3753922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D252C1A1-669C-834E-9C3A-F984242125F3}"/>
              </a:ext>
            </a:extLst>
          </p:cNvPr>
          <p:cNvPicPr>
            <a:picLocks noChangeAspect="1"/>
          </p:cNvPicPr>
          <p:nvPr/>
        </p:nvPicPr>
        <p:blipFill>
          <a:blip r:embed="rId3"/>
          <a:stretch>
            <a:fillRect/>
          </a:stretch>
        </p:blipFill>
        <p:spPr>
          <a:xfrm>
            <a:off x="2525783" y="627090"/>
            <a:ext cx="3896591" cy="4129491"/>
          </a:xfrm>
          <a:prstGeom prst="rect">
            <a:avLst/>
          </a:prstGeom>
        </p:spPr>
      </p:pic>
      <p:sp>
        <p:nvSpPr>
          <p:cNvPr id="9" name="Rectangle 8"/>
          <p:cNvSpPr/>
          <p:nvPr/>
        </p:nvSpPr>
        <p:spPr>
          <a:xfrm>
            <a:off x="505638" y="315139"/>
            <a:ext cx="1827744" cy="553998"/>
          </a:xfrm>
          <a:prstGeom prst="rect">
            <a:avLst/>
          </a:prstGeom>
        </p:spPr>
        <p:txBody>
          <a:bodyPr wrap="none">
            <a:spAutoFit/>
          </a:bodyPr>
          <a:lstStyle/>
          <a:p>
            <a:pPr lvl="0">
              <a:defRPr/>
            </a:pPr>
            <a:r>
              <a:rPr lang="en-US" sz="3000" b="1" dirty="0">
                <a:solidFill>
                  <a:srgbClr val="E59AAA"/>
                </a:solidFill>
                <a:latin typeface="+mn-lt"/>
                <a:ea typeface="Futura Medium" charset="0"/>
                <a:cs typeface="Futura Medium" charset="0"/>
              </a:rPr>
              <a:t>Batteries</a:t>
            </a:r>
            <a:endParaRPr lang="es-MX" sz="3000" b="1" dirty="0">
              <a:solidFill>
                <a:srgbClr val="E59AAA"/>
              </a:solidFill>
              <a:latin typeface="+mn-lt"/>
            </a:endParaRPr>
          </a:p>
        </p:txBody>
      </p:sp>
    </p:spTree>
    <p:extLst>
      <p:ext uri="{BB962C8B-B14F-4D97-AF65-F5344CB8AC3E}">
        <p14:creationId xmlns:p14="http://schemas.microsoft.com/office/powerpoint/2010/main" val="1666352152"/>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59014" y="2177025"/>
            <a:ext cx="4943475" cy="2943225"/>
          </a:xfrm>
          <a:prstGeom prst="rect">
            <a:avLst/>
          </a:prstGeom>
        </p:spPr>
      </p:pic>
      <p:sp>
        <p:nvSpPr>
          <p:cNvPr id="9" name="Rectangle 8"/>
          <p:cNvSpPr/>
          <p:nvPr/>
        </p:nvSpPr>
        <p:spPr>
          <a:xfrm>
            <a:off x="505638" y="315139"/>
            <a:ext cx="1827744" cy="553998"/>
          </a:xfrm>
          <a:prstGeom prst="rect">
            <a:avLst/>
          </a:prstGeom>
        </p:spPr>
        <p:txBody>
          <a:bodyPr wrap="none">
            <a:spAutoFit/>
          </a:bodyPr>
          <a:lstStyle/>
          <a:p>
            <a:pPr lvl="0">
              <a:defRPr/>
            </a:pPr>
            <a:r>
              <a:rPr lang="en-US" sz="3000" b="1" dirty="0">
                <a:solidFill>
                  <a:srgbClr val="E59AAA"/>
                </a:solidFill>
                <a:latin typeface="+mn-lt"/>
                <a:ea typeface="Futura Medium" charset="0"/>
                <a:cs typeface="Futura Medium" charset="0"/>
              </a:rPr>
              <a:t>Batteries</a:t>
            </a:r>
            <a:endParaRPr lang="es-MX" sz="3000" b="1" dirty="0">
              <a:solidFill>
                <a:srgbClr val="E59AAA"/>
              </a:solidFill>
              <a:latin typeface="+mn-lt"/>
            </a:endParaRPr>
          </a:p>
        </p:txBody>
      </p:sp>
      <p:sp>
        <p:nvSpPr>
          <p:cNvPr id="5" name="Rectangle 4">
            <a:extLst>
              <a:ext uri="{FF2B5EF4-FFF2-40B4-BE49-F238E27FC236}">
                <a16:creationId xmlns:a16="http://schemas.microsoft.com/office/drawing/2014/main" xmlns="" id="{8DA40A22-EADD-9C43-A4AA-2B941160DF1D}"/>
              </a:ext>
            </a:extLst>
          </p:cNvPr>
          <p:cNvSpPr/>
          <p:nvPr/>
        </p:nvSpPr>
        <p:spPr>
          <a:xfrm>
            <a:off x="608361" y="820281"/>
            <a:ext cx="7874000" cy="4308872"/>
          </a:xfrm>
          <a:prstGeom prst="rect">
            <a:avLst/>
          </a:prstGeom>
          <a:ln w="38100">
            <a:solidFill>
              <a:schemeClr val="accent2"/>
            </a:solidFill>
          </a:ln>
        </p:spPr>
        <p:txBody>
          <a:bodyPr wrap="square">
            <a:spAutoFit/>
          </a:bodyPr>
          <a:lstStyle/>
          <a:p>
            <a:pPr marL="285750" indent="-285750">
              <a:spcBef>
                <a:spcPts val="600"/>
              </a:spcBef>
              <a:buFont typeface="Arial" panose="020B0604020202020204" pitchFamily="34" charset="0"/>
              <a:buChar char="•"/>
            </a:pPr>
            <a:r>
              <a:rPr lang="en-US" sz="2000" dirty="0">
                <a:solidFill>
                  <a:srgbClr val="4D4F53"/>
                </a:solidFill>
              </a:rPr>
              <a:t>A </a:t>
            </a:r>
            <a:r>
              <a:rPr lang="en-US" sz="2000" b="1" u="sng" dirty="0">
                <a:solidFill>
                  <a:srgbClr val="4D4F53"/>
                </a:solidFill>
              </a:rPr>
              <a:t>battery</a:t>
            </a:r>
            <a:r>
              <a:rPr lang="en-US" sz="2000" b="1" dirty="0">
                <a:solidFill>
                  <a:srgbClr val="4D4F53"/>
                </a:solidFill>
              </a:rPr>
              <a:t> </a:t>
            </a:r>
            <a:r>
              <a:rPr lang="en-US" sz="2000" dirty="0">
                <a:solidFill>
                  <a:srgbClr val="4D4F53"/>
                </a:solidFill>
              </a:rPr>
              <a:t>is a source of energy. It uses chemical reactions to push an electrical current.</a:t>
            </a:r>
          </a:p>
          <a:p>
            <a:pPr marL="285750" indent="-285750">
              <a:spcBef>
                <a:spcPts val="600"/>
              </a:spcBef>
              <a:buFont typeface="Arial" panose="020B0604020202020204" pitchFamily="34" charset="0"/>
              <a:buChar char="•"/>
            </a:pPr>
            <a:r>
              <a:rPr lang="en-US" sz="2000" dirty="0">
                <a:solidFill>
                  <a:srgbClr val="4D4F53"/>
                </a:solidFill>
              </a:rPr>
              <a:t>For current to flow in a circuit, there must be a </a:t>
            </a:r>
            <a:r>
              <a:rPr lang="en-US" sz="2000" b="1" u="sng" dirty="0">
                <a:solidFill>
                  <a:srgbClr val="4D4F53"/>
                </a:solidFill>
              </a:rPr>
              <a:t>source of energy</a:t>
            </a:r>
            <a:r>
              <a:rPr lang="en-US" sz="2000" b="1" dirty="0">
                <a:solidFill>
                  <a:srgbClr val="4D4F53"/>
                </a:solidFill>
              </a:rPr>
              <a:t> (</a:t>
            </a:r>
            <a:r>
              <a:rPr lang="en-US" sz="2000" b="1" u="sng" dirty="0">
                <a:solidFill>
                  <a:srgbClr val="4D4F53"/>
                </a:solidFill>
              </a:rPr>
              <a:t>battery</a:t>
            </a:r>
            <a:r>
              <a:rPr lang="en-US" sz="2000" b="1" dirty="0">
                <a:solidFill>
                  <a:srgbClr val="4D4F53"/>
                </a:solidFill>
              </a:rPr>
              <a:t>) </a:t>
            </a:r>
            <a:r>
              <a:rPr lang="en-US" sz="2000" dirty="0">
                <a:solidFill>
                  <a:srgbClr val="4D4F53"/>
                </a:solidFill>
              </a:rPr>
              <a:t>connected in a </a:t>
            </a:r>
            <a:r>
              <a:rPr lang="en-US" sz="2000" b="1" u="sng" dirty="0">
                <a:solidFill>
                  <a:srgbClr val="4D4F53"/>
                </a:solidFill>
              </a:rPr>
              <a:t>complete loop</a:t>
            </a:r>
            <a:r>
              <a:rPr lang="en-US" sz="2000" dirty="0" smtClean="0">
                <a:solidFill>
                  <a:srgbClr val="4D4F53"/>
                </a:solidFill>
              </a:rPr>
              <a:t>.</a:t>
            </a:r>
          </a:p>
          <a:p>
            <a:pPr marL="285750" indent="-285750">
              <a:spcBef>
                <a:spcPts val="600"/>
              </a:spcBef>
              <a:buFont typeface="Arial" panose="020B0604020202020204" pitchFamily="34" charset="0"/>
              <a:buChar char="•"/>
            </a:pPr>
            <a:endParaRPr lang="en-US" sz="200" dirty="0" smtClean="0">
              <a:solidFill>
                <a:srgbClr val="4D4F53"/>
              </a:solidFill>
            </a:endParaRPr>
          </a:p>
          <a:p>
            <a:pPr marL="285750" indent="-285750">
              <a:spcBef>
                <a:spcPts val="600"/>
              </a:spcBef>
              <a:buFont typeface="Arial" panose="020B0604020202020204" pitchFamily="34" charset="0"/>
              <a:buChar char="•"/>
            </a:pPr>
            <a:endParaRPr lang="en-US" sz="2000" dirty="0" smtClean="0">
              <a:solidFill>
                <a:srgbClr val="4D4F53"/>
              </a:solidFill>
            </a:endParaRPr>
          </a:p>
          <a:p>
            <a:pPr marL="285750" indent="-285750">
              <a:spcBef>
                <a:spcPts val="600"/>
              </a:spcBef>
              <a:buFont typeface="Arial" panose="020B0604020202020204" pitchFamily="34" charset="0"/>
              <a:buChar char="•"/>
            </a:pPr>
            <a:endParaRPr lang="en-US" sz="2000" dirty="0">
              <a:solidFill>
                <a:srgbClr val="4D4F53"/>
              </a:solidFill>
            </a:endParaRPr>
          </a:p>
          <a:p>
            <a:pPr marL="285750" indent="-285750">
              <a:spcBef>
                <a:spcPts val="600"/>
              </a:spcBef>
              <a:buFont typeface="Arial" panose="020B0604020202020204" pitchFamily="34" charset="0"/>
              <a:buChar char="•"/>
            </a:pPr>
            <a:endParaRPr lang="en-US" sz="2000" dirty="0">
              <a:solidFill>
                <a:srgbClr val="4D4F53"/>
              </a:solidFill>
            </a:endParaRPr>
          </a:p>
          <a:p>
            <a:pPr marL="285750" indent="-285750">
              <a:spcBef>
                <a:spcPts val="600"/>
              </a:spcBef>
              <a:buFont typeface="Arial" panose="020B0604020202020204" pitchFamily="34" charset="0"/>
              <a:buChar char="•"/>
            </a:pPr>
            <a:endParaRPr lang="en-US" sz="2000" dirty="0">
              <a:solidFill>
                <a:srgbClr val="4D4F53"/>
              </a:solidFill>
            </a:endParaRPr>
          </a:p>
          <a:p>
            <a:pPr marL="285750" indent="-285750">
              <a:spcBef>
                <a:spcPts val="600"/>
              </a:spcBef>
              <a:buFont typeface="Arial" panose="020B0604020202020204" pitchFamily="34" charset="0"/>
              <a:buChar char="•"/>
            </a:pPr>
            <a:endParaRPr lang="en-US" sz="2000" dirty="0" smtClean="0">
              <a:solidFill>
                <a:srgbClr val="4D4F53"/>
              </a:solidFill>
            </a:endParaRPr>
          </a:p>
          <a:p>
            <a:pPr marL="285750" indent="-285750">
              <a:spcBef>
                <a:spcPts val="600"/>
              </a:spcBef>
              <a:buFont typeface="Arial" panose="020B0604020202020204" pitchFamily="34" charset="0"/>
              <a:buChar char="•"/>
            </a:pPr>
            <a:endParaRPr lang="en-US" sz="2000" dirty="0">
              <a:solidFill>
                <a:srgbClr val="4D4F53"/>
              </a:solidFill>
            </a:endParaRPr>
          </a:p>
          <a:p>
            <a:pPr marL="285750" indent="-285750">
              <a:spcBef>
                <a:spcPts val="600"/>
              </a:spcBef>
              <a:buFont typeface="Arial" panose="020B0604020202020204" pitchFamily="34" charset="0"/>
              <a:buChar char="•"/>
            </a:pPr>
            <a:endParaRPr lang="en-US" sz="2000" dirty="0">
              <a:solidFill>
                <a:srgbClr val="4D4F53"/>
              </a:solidFill>
            </a:endParaRPr>
          </a:p>
        </p:txBody>
      </p:sp>
    </p:spTree>
    <p:extLst>
      <p:ext uri="{BB962C8B-B14F-4D97-AF65-F5344CB8AC3E}">
        <p14:creationId xmlns:p14="http://schemas.microsoft.com/office/powerpoint/2010/main" val="21268668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DAAFF5CB-B4BC-1A40-ABCD-F656B31CD2CA}"/>
              </a:ext>
            </a:extLst>
          </p:cNvPr>
          <p:cNvPicPr>
            <a:picLocks noChangeAspect="1"/>
          </p:cNvPicPr>
          <p:nvPr/>
        </p:nvPicPr>
        <p:blipFill>
          <a:blip r:embed="rId3"/>
          <a:stretch>
            <a:fillRect/>
          </a:stretch>
        </p:blipFill>
        <p:spPr>
          <a:xfrm>
            <a:off x="671321" y="1409859"/>
            <a:ext cx="7650127" cy="2396761"/>
          </a:xfrm>
          <a:prstGeom prst="rect">
            <a:avLst/>
          </a:prstGeom>
        </p:spPr>
      </p:pic>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1"/>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a:t>
            </a:r>
          </a:p>
        </p:txBody>
      </p:sp>
      <p:graphicFrame>
        <p:nvGraphicFramePr>
          <p:cNvPr id="4"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943704299"/>
              </p:ext>
            </p:extLst>
          </p:nvPr>
        </p:nvGraphicFramePr>
        <p:xfrm>
          <a:off x="3482502" y="408544"/>
          <a:ext cx="910110" cy="335280"/>
        </p:xfrm>
        <a:graphic>
          <a:graphicData uri="http://schemas.openxmlformats.org/drawingml/2006/table">
            <a:tbl>
              <a:tblPr firstRow="1" bandRow="1">
                <a:tableStyleId>{9B3C75C9-2E1C-4F95-B1AA-29FD2649E573}</a:tableStyleId>
              </a:tblPr>
              <a:tblGrid>
                <a:gridCol w="910110">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400" b="1" spc="-80" dirty="0">
                          <a:solidFill>
                            <a:schemeClr val="bg1"/>
                          </a:solidFill>
                          <a:latin typeface="+mn-lt"/>
                          <a:ea typeface="Palanquin" charset="0"/>
                          <a:cs typeface="Palanquin" charset="0"/>
                          <a:sym typeface="Merriweather"/>
                        </a:rPr>
                        <a:t>10 </a:t>
                      </a:r>
                      <a:r>
                        <a:rPr lang="en-GB" sz="1600" b="1" spc="-80" dirty="0">
                          <a:solidFill>
                            <a:schemeClr val="bg1"/>
                          </a:solidFill>
                          <a:latin typeface="+mn-lt"/>
                          <a:ea typeface="Palanquin" charset="0"/>
                          <a:cs typeface="Palanquin" charset="0"/>
                          <a:sym typeface="Merriweather"/>
                        </a:rPr>
                        <a:t>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6" name="Rectangle 5">
            <a:extLst>
              <a:ext uri="{FF2B5EF4-FFF2-40B4-BE49-F238E27FC236}">
                <a16:creationId xmlns:a16="http://schemas.microsoft.com/office/drawing/2014/main" xmlns="" id="{426E523F-2AC5-4B86-AC96-052F68CD8D6A}"/>
              </a:ext>
            </a:extLst>
          </p:cNvPr>
          <p:cNvSpPr/>
          <p:nvPr/>
        </p:nvSpPr>
        <p:spPr>
          <a:xfrm>
            <a:off x="611186" y="741774"/>
            <a:ext cx="7865061" cy="707886"/>
          </a:xfrm>
          <a:prstGeom prst="rect">
            <a:avLst/>
          </a:prstGeom>
        </p:spPr>
        <p:txBody>
          <a:bodyPr wrap="square">
            <a:spAutoFit/>
          </a:bodyPr>
          <a:lstStyle/>
          <a:p>
            <a:pPr>
              <a:spcBef>
                <a:spcPts val="600"/>
              </a:spcBef>
            </a:pPr>
            <a:r>
              <a:rPr lang="en-US" sz="2000" dirty="0">
                <a:solidFill>
                  <a:srgbClr val="4D4F53"/>
                </a:solidFill>
              </a:rPr>
              <a:t>8 students have set up a circuit using a battery and a bulb. However, some of them don’t light up.</a:t>
            </a:r>
          </a:p>
        </p:txBody>
      </p:sp>
      <p:sp>
        <p:nvSpPr>
          <p:cNvPr id="9" name="Rectangle 8">
            <a:extLst>
              <a:ext uri="{FF2B5EF4-FFF2-40B4-BE49-F238E27FC236}">
                <a16:creationId xmlns:a16="http://schemas.microsoft.com/office/drawing/2014/main" xmlns="" id="{51ACE636-BBC3-1945-940F-AF818B891622}"/>
              </a:ext>
            </a:extLst>
          </p:cNvPr>
          <p:cNvSpPr/>
          <p:nvPr/>
        </p:nvSpPr>
        <p:spPr>
          <a:xfrm>
            <a:off x="512321" y="3927634"/>
            <a:ext cx="8132537" cy="1200329"/>
          </a:xfrm>
          <a:prstGeom prst="rect">
            <a:avLst/>
          </a:prstGeom>
        </p:spPr>
        <p:txBody>
          <a:bodyPr wrap="square">
            <a:spAutoFit/>
          </a:bodyPr>
          <a:lstStyle/>
          <a:p>
            <a:r>
              <a:rPr lang="en-GB" sz="1800" b="1" dirty="0">
                <a:solidFill>
                  <a:schemeClr val="accent2"/>
                </a:solidFill>
                <a:cs typeface="Palanquin" panose="020B0004020203020204" pitchFamily="34" charset="77"/>
              </a:rPr>
              <a:t>Working in pairs, decide which bulbs will light up. </a:t>
            </a:r>
            <a:endParaRPr lang="en-GB" sz="1800" b="1" dirty="0" smtClean="0">
              <a:solidFill>
                <a:schemeClr val="accent2"/>
              </a:solidFill>
              <a:cs typeface="Palanquin" panose="020B0004020203020204" pitchFamily="34" charset="77"/>
            </a:endParaRPr>
          </a:p>
          <a:p>
            <a:r>
              <a:rPr lang="en-GB" sz="1800" b="1" dirty="0" smtClean="0">
                <a:solidFill>
                  <a:schemeClr val="accent2"/>
                </a:solidFill>
                <a:cs typeface="Palanquin" panose="020B0004020203020204" pitchFamily="34" charset="77"/>
              </a:rPr>
              <a:t>Mark each bulb </a:t>
            </a:r>
            <a:r>
              <a:rPr lang="en-GB" sz="1800" b="1" dirty="0">
                <a:solidFill>
                  <a:schemeClr val="accent2"/>
                </a:solidFill>
                <a:cs typeface="Palanquin" panose="020B0004020203020204" pitchFamily="34" charset="77"/>
              </a:rPr>
              <a:t>with a tick or a cross</a:t>
            </a:r>
            <a:r>
              <a:rPr lang="en-GB" sz="1800" b="1" dirty="0" smtClean="0">
                <a:solidFill>
                  <a:schemeClr val="accent2"/>
                </a:solidFill>
                <a:cs typeface="Palanquin" panose="020B0004020203020204" pitchFamily="34" charset="77"/>
              </a:rPr>
              <a:t>.</a:t>
            </a:r>
            <a:endParaRPr lang="en-GB" sz="1800" b="1" dirty="0">
              <a:solidFill>
                <a:schemeClr val="accent2"/>
              </a:solidFill>
              <a:cs typeface="Palanquin" panose="020B0004020203020204" pitchFamily="34" charset="77"/>
            </a:endParaRPr>
          </a:p>
          <a:p>
            <a:r>
              <a:rPr lang="en-GB" sz="1800" b="1" dirty="0">
                <a:solidFill>
                  <a:schemeClr val="accent2"/>
                </a:solidFill>
                <a:cs typeface="Palanquin" panose="020B0004020203020204" pitchFamily="34" charset="77"/>
              </a:rPr>
              <a:t>Make sure you can both explain your answers to each other</a:t>
            </a:r>
            <a:r>
              <a:rPr lang="en-GB" sz="1800" b="1" dirty="0" smtClean="0">
                <a:solidFill>
                  <a:schemeClr val="accent2"/>
                </a:solidFill>
                <a:cs typeface="Palanquin" panose="020B0004020203020204" pitchFamily="34" charset="77"/>
              </a:rPr>
              <a:t>.</a:t>
            </a:r>
            <a:endParaRPr lang="en-GB" sz="1800" b="1" dirty="0">
              <a:solidFill>
                <a:schemeClr val="accent2"/>
              </a:solidFill>
              <a:cs typeface="Palanquin" panose="020B0004020203020204" pitchFamily="34" charset="77"/>
            </a:endParaRPr>
          </a:p>
          <a:p>
            <a:r>
              <a:rPr lang="en-GB" sz="1800" b="1" dirty="0">
                <a:solidFill>
                  <a:schemeClr val="accent2"/>
                </a:solidFill>
                <a:cs typeface="Palanquin" panose="020B0004020203020204" pitchFamily="34" charset="77"/>
              </a:rPr>
              <a:t>Once you have decided, draw wires on to fix the circuits that won’t work.</a:t>
            </a:r>
          </a:p>
        </p:txBody>
      </p:sp>
      <p:pic>
        <p:nvPicPr>
          <p:cNvPr id="10" name="Picture 9">
            <a:extLst>
              <a:ext uri="{FF2B5EF4-FFF2-40B4-BE49-F238E27FC236}">
                <a16:creationId xmlns:a16="http://schemas.microsoft.com/office/drawing/2014/main" xmlns="" id="{184AE1F1-6DAC-C044-BE04-C276E5414D28}"/>
              </a:ext>
            </a:extLst>
          </p:cNvPr>
          <p:cNvPicPr>
            <a:picLocks noChangeAspect="1"/>
          </p:cNvPicPr>
          <p:nvPr/>
        </p:nvPicPr>
        <p:blipFill>
          <a:blip r:embed="rId4"/>
          <a:stretch>
            <a:fillRect/>
          </a:stretch>
        </p:blipFill>
        <p:spPr>
          <a:xfrm>
            <a:off x="2358564" y="1421041"/>
            <a:ext cx="4307508" cy="2589437"/>
          </a:xfrm>
          <a:prstGeom prst="rect">
            <a:avLst/>
          </a:prstGeom>
        </p:spPr>
      </p:pic>
    </p:spTree>
    <p:extLst>
      <p:ext uri="{BB962C8B-B14F-4D97-AF65-F5344CB8AC3E}">
        <p14:creationId xmlns:p14="http://schemas.microsoft.com/office/powerpoint/2010/main" val="272017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xmlns="" id="{29A4B64E-E220-5E47-8068-A955D76591A2}"/>
              </a:ext>
            </a:extLst>
          </p:cNvPr>
          <p:cNvPicPr>
            <a:picLocks noChangeAspect="1"/>
          </p:cNvPicPr>
          <p:nvPr/>
        </p:nvPicPr>
        <p:blipFill>
          <a:blip r:embed="rId3"/>
          <a:stretch>
            <a:fillRect/>
          </a:stretch>
        </p:blipFill>
        <p:spPr>
          <a:xfrm>
            <a:off x="2358564" y="1421041"/>
            <a:ext cx="4307508" cy="2589437"/>
          </a:xfrm>
          <a:prstGeom prst="rect">
            <a:avLst/>
          </a:prstGeom>
        </p:spPr>
      </p:pic>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1"/>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ANSWERS</a:t>
            </a:r>
          </a:p>
        </p:txBody>
      </p:sp>
      <p:pic>
        <p:nvPicPr>
          <p:cNvPr id="11" name="Picture 10">
            <a:extLst>
              <a:ext uri="{FF2B5EF4-FFF2-40B4-BE49-F238E27FC236}">
                <a16:creationId xmlns:a16="http://schemas.microsoft.com/office/drawing/2014/main" xmlns="" id="{D6DB820D-35C6-8B43-9DA1-205D808DFED6}"/>
              </a:ext>
            </a:extLst>
          </p:cNvPr>
          <p:cNvPicPr>
            <a:picLocks noChangeAspect="1"/>
          </p:cNvPicPr>
          <p:nvPr/>
        </p:nvPicPr>
        <p:blipFill>
          <a:blip r:embed="rId4"/>
          <a:stretch>
            <a:fillRect/>
          </a:stretch>
        </p:blipFill>
        <p:spPr>
          <a:xfrm>
            <a:off x="5488475" y="1784416"/>
            <a:ext cx="904282" cy="904282"/>
          </a:xfrm>
          <a:prstGeom prst="rect">
            <a:avLst/>
          </a:prstGeom>
        </p:spPr>
      </p:pic>
      <p:pic>
        <p:nvPicPr>
          <p:cNvPr id="12" name="Picture 11">
            <a:extLst>
              <a:ext uri="{FF2B5EF4-FFF2-40B4-BE49-F238E27FC236}">
                <a16:creationId xmlns:a16="http://schemas.microsoft.com/office/drawing/2014/main" xmlns="" id="{192B8E61-AAE4-7C46-8847-A675ED424FC6}"/>
              </a:ext>
            </a:extLst>
          </p:cNvPr>
          <p:cNvPicPr>
            <a:picLocks noChangeAspect="1"/>
          </p:cNvPicPr>
          <p:nvPr/>
        </p:nvPicPr>
        <p:blipFill>
          <a:blip r:embed="rId4"/>
          <a:stretch>
            <a:fillRect/>
          </a:stretch>
        </p:blipFill>
        <p:spPr>
          <a:xfrm>
            <a:off x="3381140" y="2816570"/>
            <a:ext cx="904282" cy="904282"/>
          </a:xfrm>
          <a:prstGeom prst="rect">
            <a:avLst/>
          </a:prstGeom>
        </p:spPr>
      </p:pic>
      <p:pic>
        <p:nvPicPr>
          <p:cNvPr id="13" name="Picture 12">
            <a:extLst>
              <a:ext uri="{FF2B5EF4-FFF2-40B4-BE49-F238E27FC236}">
                <a16:creationId xmlns:a16="http://schemas.microsoft.com/office/drawing/2014/main" xmlns="" id="{EF7D177F-542C-704F-BC9F-66757EF90C31}"/>
              </a:ext>
            </a:extLst>
          </p:cNvPr>
          <p:cNvPicPr>
            <a:picLocks noChangeAspect="1"/>
          </p:cNvPicPr>
          <p:nvPr/>
        </p:nvPicPr>
        <p:blipFill>
          <a:blip r:embed="rId4"/>
          <a:stretch>
            <a:fillRect/>
          </a:stretch>
        </p:blipFill>
        <p:spPr>
          <a:xfrm>
            <a:off x="4392612" y="2981707"/>
            <a:ext cx="904282" cy="904282"/>
          </a:xfrm>
          <a:prstGeom prst="rect">
            <a:avLst/>
          </a:prstGeom>
        </p:spPr>
      </p:pic>
      <p:pic>
        <p:nvPicPr>
          <p:cNvPr id="15" name="Picture 14">
            <a:extLst>
              <a:ext uri="{FF2B5EF4-FFF2-40B4-BE49-F238E27FC236}">
                <a16:creationId xmlns:a16="http://schemas.microsoft.com/office/drawing/2014/main" xmlns="" id="{1B1EBDC7-D42E-FD4F-8E03-18A46BE3A6E2}"/>
              </a:ext>
            </a:extLst>
          </p:cNvPr>
          <p:cNvPicPr>
            <a:picLocks noChangeAspect="1"/>
          </p:cNvPicPr>
          <p:nvPr/>
        </p:nvPicPr>
        <p:blipFill>
          <a:blip r:embed="rId5"/>
          <a:stretch>
            <a:fillRect/>
          </a:stretch>
        </p:blipFill>
        <p:spPr>
          <a:xfrm>
            <a:off x="2392017" y="1843178"/>
            <a:ext cx="721415" cy="721415"/>
          </a:xfrm>
          <a:prstGeom prst="rect">
            <a:avLst/>
          </a:prstGeom>
        </p:spPr>
      </p:pic>
      <p:pic>
        <p:nvPicPr>
          <p:cNvPr id="16" name="Picture 15">
            <a:extLst>
              <a:ext uri="{FF2B5EF4-FFF2-40B4-BE49-F238E27FC236}">
                <a16:creationId xmlns:a16="http://schemas.microsoft.com/office/drawing/2014/main" xmlns="" id="{6EDDC4D1-6AEE-694A-AEB5-E682ACC0FE3C}"/>
              </a:ext>
            </a:extLst>
          </p:cNvPr>
          <p:cNvPicPr>
            <a:picLocks noChangeAspect="1"/>
          </p:cNvPicPr>
          <p:nvPr/>
        </p:nvPicPr>
        <p:blipFill>
          <a:blip r:embed="rId5"/>
          <a:stretch>
            <a:fillRect/>
          </a:stretch>
        </p:blipFill>
        <p:spPr>
          <a:xfrm>
            <a:off x="3404777" y="1861082"/>
            <a:ext cx="721415" cy="721415"/>
          </a:xfrm>
          <a:prstGeom prst="rect">
            <a:avLst/>
          </a:prstGeom>
        </p:spPr>
      </p:pic>
      <p:pic>
        <p:nvPicPr>
          <p:cNvPr id="17" name="Picture 16">
            <a:extLst>
              <a:ext uri="{FF2B5EF4-FFF2-40B4-BE49-F238E27FC236}">
                <a16:creationId xmlns:a16="http://schemas.microsoft.com/office/drawing/2014/main" xmlns="" id="{F232C797-461E-DA41-87ED-3DF5929CD847}"/>
              </a:ext>
            </a:extLst>
          </p:cNvPr>
          <p:cNvPicPr>
            <a:picLocks noChangeAspect="1"/>
          </p:cNvPicPr>
          <p:nvPr/>
        </p:nvPicPr>
        <p:blipFill>
          <a:blip r:embed="rId5"/>
          <a:stretch>
            <a:fillRect/>
          </a:stretch>
        </p:blipFill>
        <p:spPr>
          <a:xfrm>
            <a:off x="4446626" y="1887359"/>
            <a:ext cx="721415" cy="721415"/>
          </a:xfrm>
          <a:prstGeom prst="rect">
            <a:avLst/>
          </a:prstGeom>
        </p:spPr>
      </p:pic>
      <p:pic>
        <p:nvPicPr>
          <p:cNvPr id="18" name="Picture 17">
            <a:extLst>
              <a:ext uri="{FF2B5EF4-FFF2-40B4-BE49-F238E27FC236}">
                <a16:creationId xmlns:a16="http://schemas.microsoft.com/office/drawing/2014/main" xmlns="" id="{90FAB4B8-2B10-8C4A-B40B-D1CE0EA457E8}"/>
              </a:ext>
            </a:extLst>
          </p:cNvPr>
          <p:cNvPicPr>
            <a:picLocks noChangeAspect="1"/>
          </p:cNvPicPr>
          <p:nvPr/>
        </p:nvPicPr>
        <p:blipFill>
          <a:blip r:embed="rId5"/>
          <a:stretch>
            <a:fillRect/>
          </a:stretch>
        </p:blipFill>
        <p:spPr>
          <a:xfrm>
            <a:off x="2392017" y="2908003"/>
            <a:ext cx="721415" cy="721415"/>
          </a:xfrm>
          <a:prstGeom prst="rect">
            <a:avLst/>
          </a:prstGeom>
        </p:spPr>
      </p:pic>
      <p:pic>
        <p:nvPicPr>
          <p:cNvPr id="19" name="Picture 18">
            <a:extLst>
              <a:ext uri="{FF2B5EF4-FFF2-40B4-BE49-F238E27FC236}">
                <a16:creationId xmlns:a16="http://schemas.microsoft.com/office/drawing/2014/main" xmlns="" id="{C0E95AEC-6028-D94E-8A5A-217CC9293901}"/>
              </a:ext>
            </a:extLst>
          </p:cNvPr>
          <p:cNvPicPr>
            <a:picLocks noChangeAspect="1"/>
          </p:cNvPicPr>
          <p:nvPr/>
        </p:nvPicPr>
        <p:blipFill>
          <a:blip r:embed="rId5"/>
          <a:stretch>
            <a:fillRect/>
          </a:stretch>
        </p:blipFill>
        <p:spPr>
          <a:xfrm>
            <a:off x="5598055" y="3024570"/>
            <a:ext cx="721415" cy="721415"/>
          </a:xfrm>
          <a:prstGeom prst="rect">
            <a:avLst/>
          </a:prstGeom>
        </p:spPr>
      </p:pic>
      <p:pic>
        <p:nvPicPr>
          <p:cNvPr id="4" name="Picture 3">
            <a:extLst>
              <a:ext uri="{FF2B5EF4-FFF2-40B4-BE49-F238E27FC236}">
                <a16:creationId xmlns:a16="http://schemas.microsoft.com/office/drawing/2014/main" xmlns="" id="{DF4A366E-404E-DC49-8553-2E3599D3A731}"/>
              </a:ext>
            </a:extLst>
          </p:cNvPr>
          <p:cNvPicPr>
            <a:picLocks noChangeAspect="1"/>
          </p:cNvPicPr>
          <p:nvPr/>
        </p:nvPicPr>
        <p:blipFill>
          <a:blip r:embed="rId6"/>
          <a:stretch>
            <a:fillRect/>
          </a:stretch>
        </p:blipFill>
        <p:spPr>
          <a:xfrm>
            <a:off x="2255673" y="1357048"/>
            <a:ext cx="4337050" cy="2730391"/>
          </a:xfrm>
          <a:prstGeom prst="rect">
            <a:avLst/>
          </a:prstGeom>
        </p:spPr>
      </p:pic>
    </p:spTree>
    <p:extLst>
      <p:ext uri="{BB962C8B-B14F-4D97-AF65-F5344CB8AC3E}">
        <p14:creationId xmlns:p14="http://schemas.microsoft.com/office/powerpoint/2010/main" val="417695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PROJECT ACTIVITY</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1656737457"/>
              </p:ext>
            </p:extLst>
          </p:nvPr>
        </p:nvGraphicFramePr>
        <p:xfrm>
          <a:off x="1106830" y="1400405"/>
          <a:ext cx="7028501" cy="3549396"/>
        </p:xfrm>
        <a:graphic>
          <a:graphicData uri="http://schemas.openxmlformats.org/drawingml/2006/table">
            <a:tbl>
              <a:tblPr firstRow="1" bandRow="1">
                <a:tableStyleId>{9B3C75C9-2E1C-4F95-B1AA-29FD2649E573}</a:tableStyleId>
              </a:tblPr>
              <a:tblGrid>
                <a:gridCol w="7028501">
                  <a:extLst>
                    <a:ext uri="{9D8B030D-6E8A-4147-A177-3AD203B41FA5}">
                      <a16:colId xmlns:a16="http://schemas.microsoft.com/office/drawing/2014/main" xmlns="" val="2414770356"/>
                    </a:ext>
                  </a:extLst>
                </a:gridCol>
              </a:tblGrid>
              <a:tr h="38766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US" sz="1500" b="1" dirty="0">
                          <a:solidFill>
                            <a:srgbClr val="4D4F53"/>
                          </a:solidFill>
                        </a:rPr>
                        <a:t>Teacher Instructions </a:t>
                      </a:r>
                      <a:r>
                        <a:rPr lang="en-US" sz="1200" b="0" dirty="0">
                          <a:solidFill>
                            <a:srgbClr val="4D4F53"/>
                          </a:solidFill>
                        </a:rPr>
                        <a:t>(please view this slide in SLIDE</a:t>
                      </a:r>
                      <a:r>
                        <a:rPr lang="en-US" sz="1200" b="0" baseline="0" dirty="0">
                          <a:solidFill>
                            <a:srgbClr val="4D4F53"/>
                          </a:solidFill>
                        </a:rPr>
                        <a:t> SHOW mode to make the links clickable)</a:t>
                      </a:r>
                      <a:endParaRPr lang="en-US" sz="1200" b="0" dirty="0">
                        <a:solidFill>
                          <a:srgbClr val="4D4F53"/>
                        </a:solidFill>
                      </a:endParaRPr>
                    </a:p>
                    <a:p>
                      <a:pPr marL="0" indent="0">
                        <a:buFont typeface="Arial" panose="020B0604020202020204" pitchFamily="34" charset="0"/>
                        <a:buNone/>
                      </a:pPr>
                      <a:r>
                        <a:rPr lang="en-US" sz="1500" b="1" dirty="0">
                          <a:solidFill>
                            <a:srgbClr val="4D4F53"/>
                          </a:solidFill>
                        </a:rPr>
                        <a:t>—</a:t>
                      </a:r>
                      <a:endParaRPr lang="en-GB" sz="1500" b="1"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2352481">
                <a:tc>
                  <a:txBody>
                    <a:bodyPr/>
                    <a:lstStyle/>
                    <a:p>
                      <a:pPr marL="342900" indent="-342900">
                        <a:lnSpc>
                          <a:spcPct val="115000"/>
                        </a:lnSpc>
                        <a:buAutoNum type="arabicPeriod"/>
                      </a:pPr>
                      <a:r>
                        <a:rPr lang="en-GB" sz="1500" b="0" dirty="0">
                          <a:solidFill>
                            <a:srgbClr val="4D4F53"/>
                          </a:solidFill>
                          <a:latin typeface="+mn-lt"/>
                          <a:ea typeface="Arial" panose="020B0604020202020204" pitchFamily="34" charset="0"/>
                        </a:rPr>
                        <a:t>Please </a:t>
                      </a:r>
                      <a:r>
                        <a:rPr lang="en-GB" sz="1500" b="0" u="sng" dirty="0">
                          <a:solidFill>
                            <a:schemeClr val="bg2"/>
                          </a:solidFill>
                          <a:latin typeface="+mn-lt"/>
                          <a:ea typeface="Arial" panose="020B0604020202020204" pitchFamily="34" charset="0"/>
                          <a:hlinkClick r:id="rId3">
                            <a:extLst>
                              <a:ext uri="{A12FA001-AC4F-418D-AE19-62706E023703}">
                                <ahyp:hlinkClr xmlns:ahyp="http://schemas.microsoft.com/office/drawing/2018/hyperlinkcolor" xmlns="" val="tx"/>
                              </a:ext>
                            </a:extLst>
                          </a:hlinkClick>
                        </a:rPr>
                        <a:t>click here to read p12</a:t>
                      </a:r>
                      <a:r>
                        <a:rPr lang="en-GB" sz="1500" b="0" dirty="0">
                          <a:solidFill>
                            <a:schemeClr val="bg2"/>
                          </a:solidFill>
                          <a:latin typeface="+mn-lt"/>
                          <a:ea typeface="Arial" panose="020B0604020202020204" pitchFamily="34" charset="0"/>
                        </a:rPr>
                        <a:t> </a:t>
                      </a:r>
                      <a:r>
                        <a:rPr lang="en-GB" sz="1500" b="0" dirty="0">
                          <a:solidFill>
                            <a:srgbClr val="4D4F53"/>
                          </a:solidFill>
                          <a:latin typeface="+mn-lt"/>
                          <a:ea typeface="Arial" panose="020B0604020202020204" pitchFamily="34" charset="0"/>
                        </a:rPr>
                        <a:t>from the </a:t>
                      </a:r>
                      <a:r>
                        <a:rPr lang="en-GB" sz="1500" b="0" dirty="0">
                          <a:solidFill>
                            <a:srgbClr val="FF0000"/>
                          </a:solidFill>
                          <a:latin typeface="+mn-lt"/>
                          <a:ea typeface="Arial" panose="020B0604020202020204" pitchFamily="34" charset="0"/>
                        </a:rPr>
                        <a:t>1. Preconceptions </a:t>
                      </a:r>
                      <a:r>
                        <a:rPr lang="en-GB" sz="1500" b="0" dirty="0">
                          <a:solidFill>
                            <a:srgbClr val="4D4F53"/>
                          </a:solidFill>
                          <a:latin typeface="+mn-lt"/>
                          <a:ea typeface="Arial" panose="020B0604020202020204" pitchFamily="34" charset="0"/>
                        </a:rPr>
                        <a:t>section of the EEF Improving Secondary Science Guidance Report </a:t>
                      </a:r>
                    </a:p>
                    <a:p>
                      <a:pPr marL="0" indent="0">
                        <a:lnSpc>
                          <a:spcPct val="115000"/>
                        </a:lnSpc>
                        <a:buNone/>
                      </a:pPr>
                      <a:endParaRPr lang="en-GB" sz="1500" b="0" dirty="0">
                        <a:solidFill>
                          <a:srgbClr val="4D4F53"/>
                        </a:solidFill>
                        <a:latin typeface="+mn-lt"/>
                        <a:ea typeface="Arial" panose="020B0604020202020204" pitchFamily="34" charset="0"/>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500" b="0" dirty="0">
                          <a:solidFill>
                            <a:srgbClr val="4D4F53"/>
                          </a:solidFill>
                          <a:latin typeface="+mn-lt"/>
                          <a:ea typeface="Arial" panose="020B0604020202020204" pitchFamily="34" charset="0"/>
                        </a:rPr>
                        <a:t>2. Please follow this</a:t>
                      </a:r>
                      <a:r>
                        <a:rPr lang="en-GB" sz="1500" b="0" dirty="0">
                          <a:solidFill>
                            <a:schemeClr val="bg2"/>
                          </a:solidFill>
                          <a:latin typeface="+mn-lt"/>
                          <a:ea typeface="Arial" panose="020B0604020202020204" pitchFamily="34" charset="0"/>
                        </a:rPr>
                        <a:t> </a:t>
                      </a:r>
                      <a:r>
                        <a:rPr lang="en-GB" sz="1400" b="0" i="0" u="sng" strike="noStrike" cap="none" dirty="0">
                          <a:solidFill>
                            <a:schemeClr val="bg2"/>
                          </a:solidFill>
                          <a:effectLst/>
                          <a:latin typeface="Arial"/>
                          <a:ea typeface="Arial"/>
                          <a:cs typeface="Arial"/>
                          <a:sym typeface="Arial"/>
                          <a:hlinkClick r:id="rId4">
                            <a:extLst>
                              <a:ext uri="{A12FA001-AC4F-418D-AE19-62706E023703}">
                                <ahyp:hlinkClr xmlns:ahyp="http://schemas.microsoft.com/office/drawing/2018/hyperlinkcolor" xmlns="" val="tx"/>
                              </a:ext>
                            </a:extLst>
                          </a:hlinkClick>
                        </a:rPr>
                        <a:t>Link</a:t>
                      </a:r>
                      <a:r>
                        <a:rPr lang="en-GB" sz="1400" b="0" i="0" u="none" strike="noStrike" cap="none" dirty="0">
                          <a:solidFill>
                            <a:schemeClr val="bg2"/>
                          </a:solidFill>
                          <a:effectLst/>
                          <a:latin typeface="Arial"/>
                          <a:ea typeface="Arial"/>
                          <a:cs typeface="Arial"/>
                          <a:sym typeface="Arial"/>
                        </a:rPr>
                        <a:t> </a:t>
                      </a:r>
                      <a:r>
                        <a:rPr lang="en-GB" sz="1500" b="0" dirty="0">
                          <a:solidFill>
                            <a:srgbClr val="4D4F53"/>
                          </a:solidFill>
                          <a:latin typeface="+mn-lt"/>
                          <a:ea typeface="Arial" panose="020B0604020202020204" pitchFamily="34" charset="0"/>
                        </a:rPr>
                        <a:t>to answer the questions below.</a:t>
                      </a:r>
                      <a:endParaRPr lang="en-GB" sz="1500" b="0" dirty="0">
                        <a:solidFill>
                          <a:srgbClr val="4D4F53"/>
                        </a:solidFill>
                        <a:latin typeface="+mn-lt"/>
                        <a:ea typeface="Times New Roman" panose="02020603050405020304" pitchFamily="18" charset="0"/>
                      </a:endParaRPr>
                    </a:p>
                    <a:p>
                      <a:pPr>
                        <a:lnSpc>
                          <a:spcPct val="115000"/>
                        </a:lnSpc>
                      </a:pPr>
                      <a:r>
                        <a:rPr lang="en-GB" sz="1500" b="0" dirty="0">
                          <a:solidFill>
                            <a:srgbClr val="4D4F53"/>
                          </a:solidFill>
                          <a:latin typeface="+mn-lt"/>
                          <a:ea typeface="Arial" panose="020B0604020202020204" pitchFamily="34" charset="0"/>
                        </a:rPr>
                        <a:t>   a. (Multiple choice) How often have you used ‘cognitive conflict’ in your teaching previously? </a:t>
                      </a:r>
                    </a:p>
                    <a:p>
                      <a:pPr>
                        <a:lnSpc>
                          <a:spcPct val="115000"/>
                        </a:lnSpc>
                      </a:pPr>
                      <a:endParaRPr lang="en-GB" sz="1500" b="0" dirty="0">
                        <a:solidFill>
                          <a:srgbClr val="4D4F53"/>
                        </a:solidFill>
                        <a:latin typeface="+mn-lt"/>
                        <a:ea typeface="Times New Roman" panose="02020603050405020304" pitchFamily="18" charset="0"/>
                      </a:endParaRPr>
                    </a:p>
                    <a:p>
                      <a:pPr>
                        <a:lnSpc>
                          <a:spcPct val="115000"/>
                        </a:lnSpc>
                      </a:pPr>
                      <a:r>
                        <a:rPr lang="en-GB" sz="1500" b="0" dirty="0">
                          <a:solidFill>
                            <a:srgbClr val="4D4F53"/>
                          </a:solidFill>
                          <a:latin typeface="+mn-lt"/>
                          <a:ea typeface="Arial" panose="020B0604020202020204" pitchFamily="34" charset="0"/>
                        </a:rPr>
                        <a:t>   b. (Optional) Please share any examples/ideas that you have for using cognitive conflict to resolve misconceptions </a:t>
                      </a:r>
                      <a:r>
                        <a:rPr lang="en-GB" sz="1200" b="0" dirty="0">
                          <a:solidFill>
                            <a:srgbClr val="4D4F53"/>
                          </a:solidFill>
                          <a:latin typeface="+mn-lt"/>
                          <a:ea typeface="Arial" panose="020B0604020202020204" pitchFamily="34" charset="0"/>
                        </a:rPr>
                        <a:t>(NB these ideas do not have to be for Yr7/8 electric circuits)</a:t>
                      </a:r>
                      <a:r>
                        <a:rPr lang="en-GB" sz="1500" b="0" dirty="0">
                          <a:solidFill>
                            <a:srgbClr val="4D4F53"/>
                          </a:solidFill>
                          <a:latin typeface="+mn-lt"/>
                          <a:ea typeface="Arial" panose="020B0604020202020204" pitchFamily="34" charset="0"/>
                        </a:rPr>
                        <a:t>. </a:t>
                      </a:r>
                    </a:p>
                    <a:p>
                      <a:pPr marL="342900" indent="-342900">
                        <a:lnSpc>
                          <a:spcPct val="115000"/>
                        </a:lnSpc>
                        <a:buAutoNum type="arabicPeriod"/>
                      </a:pPr>
                      <a:endParaRPr lang="en-GB" sz="1600" b="1" dirty="0">
                        <a:latin typeface="Calibri" panose="020F0502020204030204" pitchFamily="34" charset="0"/>
                        <a:ea typeface="Times New Roman" panose="02020603050405020304" pitchFamily="18" charset="0"/>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213624634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2505236" cy="1323439"/>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smtClean="0">
                <a:solidFill>
                  <a:schemeClr val="tx2"/>
                </a:solidFill>
                <a:latin typeface="+mn-lt"/>
                <a:cs typeface="Palanquin" panose="020B0004020203020204" pitchFamily="34" charset="77"/>
                <a:sym typeface="Merriweather"/>
              </a:rPr>
              <a:t>Understand </a:t>
            </a:r>
            <a:r>
              <a:rPr lang="en-US" sz="2000" dirty="0">
                <a:solidFill>
                  <a:schemeClr val="tx2"/>
                </a:solidFill>
                <a:latin typeface="+mn-lt"/>
                <a:cs typeface="Palanquin" panose="020B0004020203020204" pitchFamily="34" charset="77"/>
                <a:sym typeface="Merriweather"/>
              </a:rPr>
              <a:t>that a circuit is a complete loop.</a:t>
            </a:r>
          </a:p>
        </p:txBody>
      </p:sp>
      <p:sp>
        <p:nvSpPr>
          <p:cNvPr id="5" name="Google Shape;70;p14"/>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2722838"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Understand what a battery is.</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408638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590452" y="0"/>
            <a:ext cx="3781425" cy="595873"/>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rgbClr val="DBE2EA"/>
                </a:solidFill>
                <a:latin typeface="+mn-lt"/>
              </a:rPr>
              <a:t>PLENARY</a:t>
            </a:r>
          </a:p>
        </p:txBody>
      </p:sp>
      <p:graphicFrame>
        <p:nvGraphicFramePr>
          <p:cNvPr id="11"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4198280772"/>
              </p:ext>
            </p:extLst>
          </p:nvPr>
        </p:nvGraphicFramePr>
        <p:xfrm>
          <a:off x="3543877" y="247922"/>
          <a:ext cx="828000" cy="33528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4000">
                <a:tc>
                  <a:txBody>
                    <a:bodyPr/>
                    <a:lstStyle/>
                    <a:p>
                      <a:pPr marL="0" lvl="0" indent="0" algn="r" rtl="0">
                        <a:lnSpc>
                          <a:spcPct val="100000"/>
                        </a:lnSpc>
                        <a:spcBef>
                          <a:spcPts val="0"/>
                        </a:spcBef>
                        <a:spcAft>
                          <a:spcPts val="0"/>
                        </a:spcAft>
                        <a:buNone/>
                      </a:pPr>
                      <a:r>
                        <a:rPr lang="en-GB" sz="1600" b="1" spc="-80" dirty="0">
                          <a:solidFill>
                            <a:srgbClr val="DBE2EA"/>
                          </a:solidFill>
                          <a:latin typeface="+mn-lt"/>
                          <a:ea typeface="Palanquin" charset="0"/>
                          <a:cs typeface="Palanquin" charset="0"/>
                          <a:sym typeface="Merriweather"/>
                        </a:rPr>
                        <a:t>5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pic>
        <p:nvPicPr>
          <p:cNvPr id="5" name="Picture 4">
            <a:extLst>
              <a:ext uri="{FF2B5EF4-FFF2-40B4-BE49-F238E27FC236}">
                <a16:creationId xmlns:a16="http://schemas.microsoft.com/office/drawing/2014/main" xmlns="" id="{92117E1C-E457-064F-B365-9115A2DE78F1}"/>
              </a:ext>
            </a:extLst>
          </p:cNvPr>
          <p:cNvPicPr>
            <a:picLocks noChangeAspect="1"/>
          </p:cNvPicPr>
          <p:nvPr/>
        </p:nvPicPr>
        <p:blipFill>
          <a:blip r:embed="rId3"/>
          <a:stretch>
            <a:fillRect/>
          </a:stretch>
        </p:blipFill>
        <p:spPr>
          <a:xfrm>
            <a:off x="2093774" y="811370"/>
            <a:ext cx="4597676" cy="2056104"/>
          </a:xfrm>
          <a:prstGeom prst="rect">
            <a:avLst/>
          </a:prstGeom>
          <a:ln w="38100">
            <a:solidFill>
              <a:schemeClr val="bg2"/>
            </a:solidFill>
          </a:ln>
        </p:spPr>
      </p:pic>
      <p:sp>
        <p:nvSpPr>
          <p:cNvPr id="41" name="TextBox 40">
            <a:extLst>
              <a:ext uri="{FF2B5EF4-FFF2-40B4-BE49-F238E27FC236}">
                <a16:creationId xmlns:a16="http://schemas.microsoft.com/office/drawing/2014/main" xmlns="" id="{A46CF007-3C45-C24D-8B01-6CD7757C9386}"/>
              </a:ext>
            </a:extLst>
          </p:cNvPr>
          <p:cNvSpPr txBox="1"/>
          <p:nvPr/>
        </p:nvSpPr>
        <p:spPr>
          <a:xfrm>
            <a:off x="901432" y="3202240"/>
            <a:ext cx="7230893" cy="1477328"/>
          </a:xfrm>
          <a:prstGeom prst="rect">
            <a:avLst/>
          </a:prstGeom>
          <a:noFill/>
        </p:spPr>
        <p:txBody>
          <a:bodyPr wrap="square" numCol="1" rtlCol="0">
            <a:spAutoFit/>
          </a:bodyPr>
          <a:lstStyle/>
          <a:p>
            <a:r>
              <a:rPr lang="en-US" sz="1800" b="1" dirty="0">
                <a:solidFill>
                  <a:srgbClr val="0098DB"/>
                </a:solidFill>
              </a:rPr>
              <a:t>A student has connected a bulb to two batteries as shown</a:t>
            </a:r>
            <a:r>
              <a:rPr lang="en-US" sz="1800" b="1" dirty="0" smtClean="0">
                <a:solidFill>
                  <a:srgbClr val="0098DB"/>
                </a:solidFill>
              </a:rPr>
              <a:t>.</a:t>
            </a:r>
          </a:p>
          <a:p>
            <a:endParaRPr lang="en-US" sz="1800" b="1" dirty="0">
              <a:solidFill>
                <a:srgbClr val="0098DB"/>
              </a:solidFill>
            </a:endParaRPr>
          </a:p>
          <a:p>
            <a:r>
              <a:rPr lang="en-US" sz="1800" b="1" dirty="0">
                <a:solidFill>
                  <a:srgbClr val="0098DB"/>
                </a:solidFill>
              </a:rPr>
              <a:t>The bulb does not light up</a:t>
            </a:r>
            <a:r>
              <a:rPr lang="en-US" sz="1800" b="1" dirty="0" smtClean="0">
                <a:solidFill>
                  <a:srgbClr val="0098DB"/>
                </a:solidFill>
              </a:rPr>
              <a:t>.</a:t>
            </a:r>
          </a:p>
          <a:p>
            <a:endParaRPr lang="en-US" sz="1800" b="1" dirty="0">
              <a:solidFill>
                <a:srgbClr val="0098DB"/>
              </a:solidFill>
            </a:endParaRPr>
          </a:p>
          <a:p>
            <a:r>
              <a:rPr lang="en-US" sz="1800" b="1" dirty="0">
                <a:solidFill>
                  <a:srgbClr val="0098DB"/>
                </a:solidFill>
              </a:rPr>
              <a:t>Explain why this happens, and what the student must do to fix it.</a:t>
            </a:r>
          </a:p>
        </p:txBody>
      </p:sp>
    </p:spTree>
    <p:extLst>
      <p:ext uri="{BB962C8B-B14F-4D97-AF65-F5344CB8AC3E}">
        <p14:creationId xmlns:p14="http://schemas.microsoft.com/office/powerpoint/2010/main" val="412447647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NEED TO KNOW</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1739575072"/>
              </p:ext>
            </p:extLst>
          </p:nvPr>
        </p:nvGraphicFramePr>
        <p:xfrm>
          <a:off x="365760" y="617220"/>
          <a:ext cx="8464731" cy="4526280"/>
        </p:xfrm>
        <a:graphic>
          <a:graphicData uri="http://schemas.openxmlformats.org/drawingml/2006/table">
            <a:tbl>
              <a:tblPr firstRow="1" bandRow="1">
                <a:tableStyleId>{9B3C75C9-2E1C-4F95-B1AA-29FD2649E573}</a:tableStyleId>
              </a:tblPr>
              <a:tblGrid>
                <a:gridCol w="3693298">
                  <a:extLst>
                    <a:ext uri="{9D8B030D-6E8A-4147-A177-3AD203B41FA5}">
                      <a16:colId xmlns:a16="http://schemas.microsoft.com/office/drawing/2014/main" xmlns="" val="2414770356"/>
                    </a:ext>
                  </a:extLst>
                </a:gridCol>
                <a:gridCol w="2474077">
                  <a:extLst>
                    <a:ext uri="{9D8B030D-6E8A-4147-A177-3AD203B41FA5}">
                      <a16:colId xmlns:a16="http://schemas.microsoft.com/office/drawing/2014/main" xmlns="" val="3826872571"/>
                    </a:ext>
                  </a:extLst>
                </a:gridCol>
                <a:gridCol w="2297356">
                  <a:extLst>
                    <a:ext uri="{9D8B030D-6E8A-4147-A177-3AD203B41FA5}">
                      <a16:colId xmlns:a16="http://schemas.microsoft.com/office/drawing/2014/main" xmlns="" val="3713875131"/>
                    </a:ext>
                  </a:extLst>
                </a:gridCol>
              </a:tblGrid>
              <a:tr h="387663">
                <a:tc>
                  <a:txBody>
                    <a:bodyPr/>
                    <a:lstStyle/>
                    <a:p>
                      <a:pPr marL="0" indent="0">
                        <a:buFont typeface="Arial" panose="020B0604020202020204" pitchFamily="34" charset="0"/>
                        <a:buNone/>
                      </a:pPr>
                      <a:r>
                        <a:rPr lang="en-US" sz="1500" b="1" dirty="0">
                          <a:solidFill>
                            <a:srgbClr val="4D4F53"/>
                          </a:solidFill>
                        </a:rPr>
                        <a:t>You will need </a:t>
                      </a:r>
                    </a:p>
                    <a:p>
                      <a:pPr marL="0" indent="0">
                        <a:buFont typeface="Arial" panose="020B0604020202020204" pitchFamily="34" charset="0"/>
                        <a:buNone/>
                      </a:pPr>
                      <a:r>
                        <a:rPr lang="en-US" sz="1500" dirty="0">
                          <a:solidFill>
                            <a:srgbClr val="4D4F53"/>
                          </a:solidFill>
                        </a:rPr>
                        <a:t>—</a:t>
                      </a:r>
                    </a:p>
                    <a:p>
                      <a:pPr marL="285750" indent="-285750">
                        <a:buFont typeface="Arial" panose="020B0604020202020204" pitchFamily="34" charset="0"/>
                        <a:buChar char="•"/>
                      </a:pPr>
                      <a:r>
                        <a:rPr lang="en-US" sz="1500" dirty="0">
                          <a:solidFill>
                            <a:srgbClr val="4D4F53"/>
                          </a:solidFill>
                        </a:rPr>
                        <a:t>This presentation</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Your students will need</a:t>
                      </a:r>
                    </a:p>
                    <a:p>
                      <a:pPr marL="0" indent="0">
                        <a:buFont typeface="Arial" panose="020B0604020202020204" pitchFamily="34" charset="0"/>
                        <a:buNone/>
                      </a:pPr>
                      <a:r>
                        <a:rPr lang="en-US" sz="1500" dirty="0">
                          <a:solidFill>
                            <a:srgbClr val="4D4F53"/>
                          </a:solidFill>
                        </a:rPr>
                        <a:t>— </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Additional information</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2352481">
                <a:tc>
                  <a:txBody>
                    <a:bodyPr/>
                    <a:lstStyle/>
                    <a:p>
                      <a:pPr marL="0" marR="0" lvl="0" indent="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None/>
                        <a:tabLst/>
                        <a:defRPr/>
                      </a:pPr>
                      <a:r>
                        <a:rPr lang="en-US" sz="1500" dirty="0">
                          <a:solidFill>
                            <a:srgbClr val="4D4F53"/>
                          </a:solidFill>
                        </a:rPr>
                        <a:t>DEMO 1:</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A large-scale circuit: 12V source, 2 long wires, 12V bulb</a:t>
                      </a:r>
                    </a:p>
                    <a:p>
                      <a:pPr marL="0" marR="0" lvl="0" indent="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None/>
                        <a:tabLst/>
                        <a:defRPr/>
                      </a:pPr>
                      <a:r>
                        <a:rPr lang="en-US" sz="1500" dirty="0">
                          <a:solidFill>
                            <a:srgbClr val="4D4F53"/>
                          </a:solidFill>
                        </a:rPr>
                        <a:t>DEMO 2:</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4m length of rope, tied in a loop. The rope should be speckled if possible.</a:t>
                      </a:r>
                      <a:endParaRPr lang="en-GB" sz="1500" dirty="0">
                        <a:solidFill>
                          <a:srgbClr val="4D4F53"/>
                        </a:solidFill>
                      </a:endParaRPr>
                    </a:p>
                    <a:p>
                      <a:pPr marL="0" marR="0" lvl="0" indent="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None/>
                        <a:tabLst/>
                        <a:defRPr/>
                      </a:pPr>
                      <a:r>
                        <a:rPr lang="en-GB" sz="1500" dirty="0">
                          <a:solidFill>
                            <a:srgbClr val="4D4F53"/>
                          </a:solidFill>
                        </a:rPr>
                        <a:t>DEMO 3: </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GB" sz="1500" dirty="0">
                          <a:solidFill>
                            <a:srgbClr val="4D4F53"/>
                          </a:solidFill>
                        </a:rPr>
                        <a:t>Six citrus fruits (lemons</a:t>
                      </a:r>
                      <a:r>
                        <a:rPr lang="en-GB" sz="1500" baseline="0" dirty="0">
                          <a:solidFill>
                            <a:srgbClr val="4D4F53"/>
                          </a:solidFill>
                        </a:rPr>
                        <a:t> or limes work best)</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GB" sz="1500" dirty="0">
                          <a:solidFill>
                            <a:srgbClr val="4D4F53"/>
                          </a:solidFill>
                        </a:rPr>
                        <a:t>Six clean pieces of copper</a:t>
                      </a:r>
                      <a:r>
                        <a:rPr lang="en-GB" sz="1500" baseline="0" dirty="0">
                          <a:solidFill>
                            <a:srgbClr val="4D4F53"/>
                          </a:solidFill>
                        </a:rPr>
                        <a:t> and six clean pieces of zinc (each about 5mm x 40mm)</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GB" sz="1500" dirty="0">
                          <a:solidFill>
                            <a:srgbClr val="4D4F53"/>
                          </a:solidFill>
                        </a:rPr>
                        <a:t>An </a:t>
                      </a:r>
                      <a:r>
                        <a:rPr lang="en-GB" sz="1500" dirty="0" err="1">
                          <a:solidFill>
                            <a:srgbClr val="4D4F53"/>
                          </a:solidFill>
                        </a:rPr>
                        <a:t>microammeter</a:t>
                      </a:r>
                      <a:endParaRPr lang="en-GB" sz="1500" dirty="0">
                        <a:solidFill>
                          <a:srgbClr val="4D4F53"/>
                        </a:solidFill>
                      </a:endParaRP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GB" sz="1500" dirty="0">
                          <a:solidFill>
                            <a:srgbClr val="4D4F53"/>
                          </a:solidFill>
                        </a:rPr>
                        <a:t>An LED</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GB" sz="1500" dirty="0">
                          <a:solidFill>
                            <a:srgbClr val="4D4F53"/>
                          </a:solidFill>
                        </a:rPr>
                        <a:t>8 wires and 12-16</a:t>
                      </a:r>
                      <a:r>
                        <a:rPr lang="en-GB" sz="1500" baseline="0" dirty="0">
                          <a:solidFill>
                            <a:srgbClr val="4D4F53"/>
                          </a:solidFill>
                        </a:rPr>
                        <a:t> crocodile clips to complete the circuit</a:t>
                      </a:r>
                      <a:r>
                        <a:rPr lang="en-GB" sz="1500" dirty="0">
                          <a:solidFill>
                            <a:srgbClr val="4D4F53"/>
                          </a:solidFill>
                        </a:rPr>
                        <a:t>.</a:t>
                      </a:r>
                      <a:endParaRPr lang="en-US" sz="1500" dirty="0">
                        <a:solidFill>
                          <a:srgbClr val="4D4F53"/>
                        </a:solidFill>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Worksheets</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endParaRPr lang="en-US" sz="1500" dirty="0">
                        <a:solidFill>
                          <a:srgbClr val="4D4F53"/>
                        </a:solidFill>
                      </a:endParaRP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Mini-whiteboards</a:t>
                      </a:r>
                    </a:p>
                    <a:p>
                      <a:pPr marL="0" indent="0">
                        <a:buFont typeface="Arial" panose="020B0604020202020204" pitchFamily="34" charset="0"/>
                        <a:buNone/>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lvl="1" indent="0" fontAlgn="base">
                        <a:buFont typeface="Arial" panose="020B0604020202020204" pitchFamily="34" charset="0"/>
                        <a:buNone/>
                      </a:pPr>
                      <a:r>
                        <a:rPr lang="en-US" sz="1500" b="0" i="0" u="none" strike="noStrike" cap="none" dirty="0">
                          <a:solidFill>
                            <a:srgbClr val="4D4F53"/>
                          </a:solidFill>
                          <a:latin typeface="Arial"/>
                          <a:ea typeface="Arial"/>
                          <a:cs typeface="Arial"/>
                          <a:sym typeface="Arial"/>
                        </a:rPr>
                        <a:t>Additional information is provided in the notes for some slides and in the Lesson Plan</a:t>
                      </a:r>
                    </a:p>
                    <a:p>
                      <a:pPr marL="0" indent="0">
                        <a:buFont typeface="Arial" panose="020B0604020202020204" pitchFamily="34" charset="0"/>
                        <a:buNone/>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185354426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11" name="Google Shape;77;p15">
            <a:extLst>
              <a:ext uri="{FF2B5EF4-FFF2-40B4-BE49-F238E27FC236}">
                <a16:creationId xmlns:a16="http://schemas.microsoft.com/office/drawing/2014/main" xmlns="" id="{E8F3A2AE-C155-8B43-8DBA-E46FF8063A9D}"/>
              </a:ext>
            </a:extLst>
          </p:cNvPr>
          <p:cNvGraphicFramePr/>
          <p:nvPr>
            <p:extLst>
              <p:ext uri="{D42A27DB-BD31-4B8C-83A1-F6EECF244321}">
                <p14:modId xmlns:p14="http://schemas.microsoft.com/office/powerpoint/2010/main" val="3885898858"/>
              </p:ext>
            </p:extLst>
          </p:nvPr>
        </p:nvGraphicFramePr>
        <p:xfrm>
          <a:off x="334772" y="844176"/>
          <a:ext cx="8474455" cy="3738679"/>
        </p:xfrm>
        <a:graphic>
          <a:graphicData uri="http://schemas.openxmlformats.org/drawingml/2006/table">
            <a:tbl>
              <a:tblPr>
                <a:noFill/>
                <a:tableStyleId>{9B3C75C9-2E1C-4F95-B1AA-29FD2649E573}</a:tableStyleId>
              </a:tblPr>
              <a:tblGrid>
                <a:gridCol w="781978">
                  <a:extLst>
                    <a:ext uri="{9D8B030D-6E8A-4147-A177-3AD203B41FA5}">
                      <a16:colId xmlns:a16="http://schemas.microsoft.com/office/drawing/2014/main" xmlns="" val="20000"/>
                    </a:ext>
                  </a:extLst>
                </a:gridCol>
                <a:gridCol w="3256735">
                  <a:extLst>
                    <a:ext uri="{9D8B030D-6E8A-4147-A177-3AD203B41FA5}">
                      <a16:colId xmlns:a16="http://schemas.microsoft.com/office/drawing/2014/main" xmlns="" val="20001"/>
                    </a:ext>
                  </a:extLst>
                </a:gridCol>
                <a:gridCol w="4435742">
                  <a:extLst>
                    <a:ext uri="{9D8B030D-6E8A-4147-A177-3AD203B41FA5}">
                      <a16:colId xmlns:a16="http://schemas.microsoft.com/office/drawing/2014/main" xmlns="" val="20002"/>
                    </a:ext>
                  </a:extLst>
                </a:gridCol>
              </a:tblGrid>
              <a:tr h="360308">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TIME</a:t>
                      </a:r>
                    </a:p>
                  </a:txBody>
                  <a:tcPr marL="91425" marR="91425" marT="75558" marB="75558" anchor="ctr">
                    <a:lnL w="19050" cap="flat" cmpd="sng" algn="ctr">
                      <a:no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spc="100" baseline="0" dirty="0">
                          <a:solidFill>
                            <a:srgbClr val="0098DB"/>
                          </a:solidFill>
                          <a:latin typeface="Arial"/>
                          <a:ea typeface="Palanquin" charset="0"/>
                          <a:cs typeface="Palanquin" charset="0"/>
                          <a:sym typeface="Merriweather"/>
                        </a:rPr>
                        <a:t>ACTIVITY</a:t>
                      </a:r>
                    </a:p>
                  </a:txBody>
                  <a:tcPr marL="91425" marR="91425" marT="75558" marB="75558" anchor="ctr">
                    <a:lnL w="19050" cap="flat" cmpd="sng" algn="ctr">
                      <a:solidFill>
                        <a:srgbClr val="4D4F53"/>
                      </a:solid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DETAIL</a:t>
                      </a:r>
                    </a:p>
                  </a:txBody>
                  <a:tcPr marL="91425" marR="91425" marT="75558" marB="75558" anchor="ctr">
                    <a:lnL w="19050" cap="flat" cmpd="sng" algn="ctr">
                      <a:solidFill>
                        <a:srgbClr val="4D4F53"/>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360308">
                <a:tc>
                  <a:txBody>
                    <a:bodyPr/>
                    <a:lstStyle/>
                    <a:p>
                      <a:pPr marL="0" lvl="0" indent="0" algn="l" rtl="0">
                        <a:lnSpc>
                          <a:spcPct val="100000"/>
                        </a:lnSpc>
                        <a:spcBef>
                          <a:spcPts val="0"/>
                        </a:spcBef>
                        <a:spcAft>
                          <a:spcPts val="0"/>
                        </a:spcAft>
                        <a:buNone/>
                      </a:pPr>
                      <a:r>
                        <a:rPr lang="en-GB" sz="1200" b="0" spc="0" baseline="0">
                          <a:solidFill>
                            <a:srgbClr val="4D4F53"/>
                          </a:solidFill>
                          <a:latin typeface="+mn-lt"/>
                          <a:ea typeface="Palanquin" charset="0"/>
                          <a:cs typeface="Palanquin" charset="0"/>
                          <a:sym typeface="Merriweather"/>
                        </a:rPr>
                        <a:t>10  </a:t>
                      </a:r>
                      <a:r>
                        <a:rPr lang="en-GB" sz="1200" b="0" spc="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STARTER</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
                          <a:srgbClr val="0098DB"/>
                        </a:buClr>
                        <a:buSzPct val="120000"/>
                        <a:buFont typeface=".HiraKakuInterface-W3" charset="-128"/>
                        <a:buChar char="・"/>
                        <a:tabLst/>
                        <a:defRPr/>
                      </a:pPr>
                      <a:r>
                        <a:rPr lang="en-GB" sz="1200" b="0" i="0" u="none" strike="noStrike" cap="none" spc="-50" baseline="0" dirty="0">
                          <a:solidFill>
                            <a:srgbClr val="4D4F53"/>
                          </a:solidFill>
                          <a:latin typeface="Arial"/>
                          <a:ea typeface="Palanquin" charset="0"/>
                          <a:cs typeface="Palanquin Light" panose="020B0004020203020204" pitchFamily="34" charset="77"/>
                          <a:sym typeface="Merriweather"/>
                        </a:rPr>
                        <a:t>Students see a real circuit and offer explanations</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98724">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de-DE" sz="1200" b="0" spc="0" baseline="0" dirty="0">
                          <a:solidFill>
                            <a:srgbClr val="4D4F53"/>
                          </a:solidFill>
                          <a:latin typeface="+mn-lt"/>
                          <a:ea typeface="Palanquin" charset="0"/>
                          <a:cs typeface="Palanquin" charset="0"/>
                          <a:sym typeface="Merriweather"/>
                        </a:rPr>
                        <a:t>25 </a:t>
                      </a:r>
                      <a:r>
                        <a:rPr lang="en-GB" sz="1200" b="0" spc="0" baseline="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i="0" u="none" strike="noStrike" cap="none" spc="100" baseline="0" dirty="0">
                          <a:solidFill>
                            <a:srgbClr val="4D4F53"/>
                          </a:solidFill>
                          <a:latin typeface="+mn-lt"/>
                          <a:ea typeface="Palanquin" charset="0"/>
                          <a:cs typeface="Arial"/>
                          <a:sym typeface="Merriweather"/>
                        </a:rPr>
                        <a:t>1. Rope </a:t>
                      </a:r>
                      <a:r>
                        <a:rPr lang="en-GB" sz="1200" b="0" i="0" u="none" strike="noStrike" cap="none" spc="100" baseline="0">
                          <a:solidFill>
                            <a:srgbClr val="4D4F53"/>
                          </a:solidFill>
                          <a:latin typeface="+mn-lt"/>
                          <a:ea typeface="Palanquin" charset="0"/>
                          <a:cs typeface="Arial"/>
                          <a:sym typeface="Merriweather"/>
                        </a:rPr>
                        <a:t>loop model</a:t>
                      </a:r>
                      <a:endParaRPr lang="en-GB" sz="1200" b="0" i="0" u="none" strike="noStrike" cap="none" spc="100" baseline="0" dirty="0">
                        <a:solidFill>
                          <a:srgbClr val="4D4F53"/>
                        </a:solidFill>
                        <a:latin typeface="+mn-lt"/>
                        <a:ea typeface="Palanquin" charset="0"/>
                        <a:cs typeface="Arial"/>
                        <a:sym typeface="Merriweather"/>
                      </a:endParaRP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Rope analogy demonstrated and is discussed in detail</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Task 1 on worksheet &amp; correct</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1118856">
                <a:tc>
                  <a:txBody>
                    <a:bodyPr/>
                    <a:lstStyle/>
                    <a:p>
                      <a:pPr marL="0" lvl="0" indent="0" algn="l" rtl="0">
                        <a:lnSpc>
                          <a:spcPct val="100000"/>
                        </a:lnSpc>
                        <a:spcBef>
                          <a:spcPts val="0"/>
                        </a:spcBef>
                        <a:spcAft>
                          <a:spcPts val="0"/>
                        </a:spcAft>
                        <a:buNone/>
                      </a:pPr>
                      <a:r>
                        <a:rPr lang="en-GB" sz="1200" b="0" spc="0" baseline="0" noProof="0" dirty="0">
                          <a:solidFill>
                            <a:srgbClr val="4D4F53"/>
                          </a:solidFill>
                          <a:latin typeface="+mn-lt"/>
                          <a:ea typeface="Palanquin" charset="0"/>
                          <a:cs typeface="Palanquin" charset="0"/>
                          <a:sym typeface="Merriweather"/>
                        </a:rPr>
                        <a:t>20 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baseline="0" dirty="0">
                          <a:solidFill>
                            <a:srgbClr val="4D4F53"/>
                          </a:solidFill>
                          <a:latin typeface="+mn-lt"/>
                          <a:ea typeface="Palanquin" charset="0"/>
                          <a:cs typeface="Palanquin" charset="0"/>
                          <a:sym typeface="Merriweather"/>
                        </a:rPr>
                        <a:t>2. </a:t>
                      </a:r>
                      <a:r>
                        <a:rPr lang="en-US" sz="1200" spc="100" baseline="0" dirty="0">
                          <a:solidFill>
                            <a:srgbClr val="4D4F53"/>
                          </a:solidFill>
                          <a:latin typeface="+mn-lt"/>
                        </a:rPr>
                        <a:t>Batteries</a:t>
                      </a:r>
                      <a:endParaRPr lang="en-GB" sz="1200" b="0" spc="100" baseline="0" dirty="0">
                        <a:solidFill>
                          <a:srgbClr val="4D4F53"/>
                        </a:solidFill>
                        <a:latin typeface="+mn-lt"/>
                        <a:ea typeface="Palanquin" charset="0"/>
                        <a:cs typeface="Palanquin" charset="0"/>
                        <a:sym typeface="Merriweather"/>
                      </a:endParaRP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Students see a fruit battery.</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Definitions of battery explained, students copy notes down</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Task 2 on worksheet &amp; correct</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600483">
                <a:tc>
                  <a:txBody>
                    <a:bodyPr/>
                    <a:lstStyle/>
                    <a:p>
                      <a:pPr marL="0" lvl="0" indent="0" algn="l" rtl="0">
                        <a:lnSpc>
                          <a:spcPct val="100000"/>
                        </a:lnSpc>
                        <a:spcBef>
                          <a:spcPts val="0"/>
                        </a:spcBef>
                        <a:spcAft>
                          <a:spcPts val="0"/>
                        </a:spcAft>
                        <a:buNone/>
                      </a:pPr>
                      <a:r>
                        <a:rPr lang="en-GB" sz="1200" b="0" spc="0" baseline="0" noProof="0" dirty="0">
                          <a:solidFill>
                            <a:srgbClr val="4D4F53"/>
                          </a:solidFill>
                          <a:latin typeface="+mn-lt"/>
                          <a:ea typeface="Palanquin" charset="0"/>
                          <a:cs typeface="Palanquin" charset="0"/>
                          <a:sym typeface="Merriweather"/>
                        </a:rPr>
                        <a:t>5 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PLENARY</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US" sz="1200" b="0" i="0" u="none" strike="noStrike" cap="none" dirty="0">
                          <a:solidFill>
                            <a:srgbClr val="4D4F53"/>
                          </a:solidFill>
                          <a:latin typeface="+mn-lt"/>
                          <a:ea typeface="Palanquin" charset="0"/>
                          <a:cs typeface="Palanquin Light" panose="020B0004020203020204" pitchFamily="34" charset="77"/>
                          <a:sym typeface="Merriweather"/>
                        </a:rPr>
                        <a:t>Cold-call – students to explain why connecting 2 batteries the wrong way round means a circuit won’t work.</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bl>
          </a:graphicData>
        </a:graphic>
      </p:graphicFrame>
      <p:sp>
        <p:nvSpPr>
          <p:cNvPr id="12" name="Google Shape;70;p14">
            <a:extLst>
              <a:ext uri="{FF2B5EF4-FFF2-40B4-BE49-F238E27FC236}">
                <a16:creationId xmlns:a16="http://schemas.microsoft.com/office/drawing/2014/main" xmlns="" id="{AF953659-B285-124E-B2B9-4B369C372FD1}"/>
              </a:ext>
            </a:extLst>
          </p:cNvPr>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rgbClr val="DBE2EA"/>
                </a:solidFill>
                <a:latin typeface="+mn-lt"/>
              </a:rPr>
              <a:t>PLAN</a:t>
            </a:r>
            <a:endParaRPr lang="en-GB" sz="1600" b="1" spc="300" dirty="0">
              <a:solidFill>
                <a:srgbClr val="DBE2EA"/>
              </a:solidFill>
              <a:latin typeface="+mn-lt"/>
              <a:ea typeface="Futura Medium" charset="0"/>
              <a:cs typeface="Futura Medium" charset="0"/>
            </a:endParaRPr>
          </a:p>
        </p:txBody>
      </p:sp>
    </p:spTree>
    <p:extLst>
      <p:ext uri="{BB962C8B-B14F-4D97-AF65-F5344CB8AC3E}">
        <p14:creationId xmlns:p14="http://schemas.microsoft.com/office/powerpoint/2010/main" val="410781238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2000" b="1" spc="300" dirty="0">
                <a:solidFill>
                  <a:schemeClr val="tx2"/>
                </a:solidFill>
                <a:latin typeface="+mn-lt"/>
                <a:ea typeface="Futura Medium" charset="0"/>
                <a:cs typeface="Futura Medium" charset="0"/>
              </a:rPr>
              <a:t>WHAT IS A CIRCUIT?</a:t>
            </a:r>
            <a:endParaRPr lang="en-US" sz="2000" b="1" spc="300" dirty="0">
              <a:solidFill>
                <a:schemeClr val="tx2"/>
              </a:solidFill>
              <a:latin typeface="+mn-lt"/>
              <a:ea typeface="Futura Medium" charset="0"/>
              <a:cs typeface="Futura Medium" charset="0"/>
            </a:endParaRPr>
          </a:p>
        </p:txBody>
      </p:sp>
      <p:sp>
        <p:nvSpPr>
          <p:cNvPr id="4" name="TextBox 3">
            <a:extLst>
              <a:ext uri="{FF2B5EF4-FFF2-40B4-BE49-F238E27FC236}">
                <a16:creationId xmlns:a16="http://schemas.microsoft.com/office/drawing/2014/main" xmlns="" id="{B4FF34F8-91CE-4159-A0BC-D472BD2F51AF}"/>
              </a:ext>
            </a:extLst>
          </p:cNvPr>
          <p:cNvSpPr txBox="1"/>
          <p:nvPr/>
        </p:nvSpPr>
        <p:spPr>
          <a:xfrm>
            <a:off x="-1" y="4682248"/>
            <a:ext cx="5959814" cy="461665"/>
          </a:xfrm>
          <a:prstGeom prst="rect">
            <a:avLst/>
          </a:prstGeom>
          <a:noFill/>
        </p:spPr>
        <p:txBody>
          <a:bodyPr wrap="square" rtlCol="0">
            <a:spAutoFit/>
          </a:bodyPr>
          <a:lstStyle/>
          <a:p>
            <a:fld id="{4CB73DA6-F061-489A-8865-1EF4875AC5E4}" type="datetime2">
              <a:rPr lang="en-GB" sz="2400" smtClean="0">
                <a:solidFill>
                  <a:schemeClr val="bg1"/>
                </a:solidFill>
              </a:rPr>
              <a:t>Saturday, 02 January 2021</a:t>
            </a:fld>
            <a:endParaRPr lang="en-GB" sz="2400" dirty="0">
              <a:solidFill>
                <a:schemeClr val="bg1"/>
              </a:solidFill>
            </a:endParaRPr>
          </a:p>
        </p:txBody>
      </p:sp>
    </p:spTree>
    <p:extLst>
      <p:ext uri="{BB962C8B-B14F-4D97-AF65-F5344CB8AC3E}">
        <p14:creationId xmlns:p14="http://schemas.microsoft.com/office/powerpoint/2010/main" val="1116912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8" name="Google Shape;70;p14">
            <a:extLst>
              <a:ext uri="{FF2B5EF4-FFF2-40B4-BE49-F238E27FC236}">
                <a16:creationId xmlns:a16="http://schemas.microsoft.com/office/drawing/2014/main" xmlns="" id="{CD754CBE-ED75-D140-B029-2D348097B4B6}"/>
              </a:ext>
            </a:extLst>
          </p:cNvPr>
          <p:cNvSpPr txBox="1">
            <a:spLocks/>
          </p:cNvSpPr>
          <p:nvPr/>
        </p:nvSpPr>
        <p:spPr>
          <a:xfrm>
            <a:off x="611188" y="0"/>
            <a:ext cx="3781425" cy="592138"/>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DBE2EA"/>
                </a:solidFill>
                <a:latin typeface="+mn-lt"/>
              </a:rPr>
              <a:t>STARTER</a:t>
            </a:r>
            <a:endParaRPr lang="en-US" sz="1800" b="1" spc="300" dirty="0">
              <a:solidFill>
                <a:srgbClr val="DBE2EA"/>
              </a:solidFill>
              <a:latin typeface="+mn-lt"/>
              <a:ea typeface="Futura Medium" charset="0"/>
              <a:cs typeface="Futura Medium" charset="0"/>
            </a:endParaRPr>
          </a:p>
        </p:txBody>
      </p:sp>
      <p:graphicFrame>
        <p:nvGraphicFramePr>
          <p:cNvPr id="14"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1803018865"/>
              </p:ext>
            </p:extLst>
          </p:nvPr>
        </p:nvGraphicFramePr>
        <p:xfrm>
          <a:off x="3363132" y="209985"/>
          <a:ext cx="1018039" cy="335280"/>
        </p:xfrm>
        <a:graphic>
          <a:graphicData uri="http://schemas.openxmlformats.org/drawingml/2006/table">
            <a:tbl>
              <a:tblPr firstRow="1" bandRow="1">
                <a:tableStyleId>{9B3C75C9-2E1C-4F95-B1AA-29FD2649E573}</a:tableStyleId>
              </a:tblPr>
              <a:tblGrid>
                <a:gridCol w="1018039">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baseline="0" dirty="0">
                          <a:solidFill>
                            <a:srgbClr val="DBE2EA"/>
                          </a:solidFill>
                          <a:latin typeface="+mn-lt"/>
                          <a:ea typeface="Palanquin" charset="0"/>
                          <a:cs typeface="Palanquin" charset="0"/>
                          <a:sym typeface="Merriweather"/>
                        </a:rPr>
                        <a:t>5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22" name="TextBox 21">
            <a:extLst>
              <a:ext uri="{FF2B5EF4-FFF2-40B4-BE49-F238E27FC236}">
                <a16:creationId xmlns:a16="http://schemas.microsoft.com/office/drawing/2014/main" xmlns="" id="{01A7BC5E-5CA4-4039-9317-A7603E3533E3}"/>
              </a:ext>
            </a:extLst>
          </p:cNvPr>
          <p:cNvSpPr txBox="1"/>
          <p:nvPr/>
        </p:nvSpPr>
        <p:spPr>
          <a:xfrm>
            <a:off x="611188" y="3322162"/>
            <a:ext cx="7912000" cy="1631216"/>
          </a:xfrm>
          <a:prstGeom prst="rect">
            <a:avLst/>
          </a:prstGeom>
          <a:noFill/>
        </p:spPr>
        <p:txBody>
          <a:bodyPr wrap="square" numCol="1" rtlCol="0">
            <a:spAutoFit/>
          </a:bodyPr>
          <a:lstStyle/>
          <a:p>
            <a:r>
              <a:rPr lang="en-US" sz="2000" b="1" dirty="0">
                <a:solidFill>
                  <a:srgbClr val="0098DB"/>
                </a:solidFill>
              </a:rPr>
              <a:t>What is happening here?</a:t>
            </a:r>
          </a:p>
          <a:p>
            <a:endParaRPr lang="en-US" sz="2000" b="1" dirty="0">
              <a:solidFill>
                <a:srgbClr val="0098DB"/>
              </a:solidFill>
            </a:endParaRPr>
          </a:p>
          <a:p>
            <a:r>
              <a:rPr lang="en-US" sz="2000" dirty="0">
                <a:solidFill>
                  <a:schemeClr val="tx1"/>
                </a:solidFill>
              </a:rPr>
              <a:t>Explain how the circuit at the front of the classroom causes the light bulb to light up. </a:t>
            </a:r>
          </a:p>
          <a:p>
            <a:r>
              <a:rPr lang="en-US" sz="2000" dirty="0">
                <a:solidFill>
                  <a:schemeClr val="tx1"/>
                </a:solidFill>
              </a:rPr>
              <a:t>Write in short and clear sentences.</a:t>
            </a:r>
          </a:p>
        </p:txBody>
      </p:sp>
      <p:pic>
        <p:nvPicPr>
          <p:cNvPr id="6" name="Picture 5">
            <a:extLst>
              <a:ext uri="{FF2B5EF4-FFF2-40B4-BE49-F238E27FC236}">
                <a16:creationId xmlns:a16="http://schemas.microsoft.com/office/drawing/2014/main" xmlns="" id="{A858EA70-6CE5-9F4A-B893-4FB22E5A7DFA}"/>
              </a:ext>
            </a:extLst>
          </p:cNvPr>
          <p:cNvPicPr>
            <a:picLocks noChangeAspect="1"/>
          </p:cNvPicPr>
          <p:nvPr/>
        </p:nvPicPr>
        <p:blipFill>
          <a:blip r:embed="rId3"/>
          <a:stretch>
            <a:fillRect/>
          </a:stretch>
        </p:blipFill>
        <p:spPr>
          <a:xfrm>
            <a:off x="1322338" y="685446"/>
            <a:ext cx="6489700" cy="2501900"/>
          </a:xfrm>
          <a:prstGeom prst="rect">
            <a:avLst/>
          </a:prstGeom>
        </p:spPr>
      </p:pic>
    </p:spTree>
    <p:extLst>
      <p:ext uri="{BB962C8B-B14F-4D97-AF65-F5344CB8AC3E}">
        <p14:creationId xmlns:p14="http://schemas.microsoft.com/office/powerpoint/2010/main" val="177887773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2867508" cy="1323439"/>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Understand that a circuit is a complete loop.</a:t>
            </a:r>
          </a:p>
        </p:txBody>
      </p:sp>
      <p:sp>
        <p:nvSpPr>
          <p:cNvPr id="5" name="Google Shape;70;p14"/>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2891803"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Understand what a battery is.</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374807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5" name="Google Shape;70;p14"/>
          <p:cNvSpPr txBox="1">
            <a:spLocks/>
          </p:cNvSpPr>
          <p:nvPr/>
        </p:nvSpPr>
        <p:spPr>
          <a:xfrm>
            <a:off x="611188" y="0"/>
            <a:ext cx="3781425" cy="592138"/>
          </a:xfrm>
          <a:prstGeom prst="rect">
            <a:avLst/>
          </a:prstGeom>
          <a:solidFill>
            <a:schemeClr val="accent1"/>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7" name="Rectangle 6"/>
          <p:cNvSpPr/>
          <p:nvPr/>
        </p:nvSpPr>
        <p:spPr>
          <a:xfrm>
            <a:off x="611188" y="1977609"/>
            <a:ext cx="3026534"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cs typeface="Palanquin" panose="020B0004020203020204" pitchFamily="34" charset="77"/>
                <a:sym typeface="Merriweather"/>
              </a:rPr>
              <a:t>Understand that a circuit is a complete loop.</a:t>
            </a:r>
          </a:p>
        </p:txBody>
      </p:sp>
      <p:sp>
        <p:nvSpPr>
          <p:cNvPr id="8" name="Rectangle 1">
            <a:extLst>
              <a:ext uri="{FF2B5EF4-FFF2-40B4-BE49-F238E27FC236}">
                <a16:creationId xmlns:a16="http://schemas.microsoft.com/office/drawing/2014/main" xmlns="" id="{7CB34D9D-920C-4A19-8AE1-73A51761506E}"/>
              </a:ext>
            </a:extLst>
          </p:cNvPr>
          <p:cNvSpPr/>
          <p:nvPr/>
        </p:nvSpPr>
        <p:spPr>
          <a:xfrm>
            <a:off x="4751388" y="1977609"/>
            <a:ext cx="2901742" cy="1015663"/>
          </a:xfrm>
          <a:prstGeom prst="rect">
            <a:avLst/>
          </a:prstGeom>
        </p:spPr>
        <p:txBody>
          <a:bodyPr wrap="square">
            <a:spAutoFit/>
          </a:bodyPr>
          <a:lstStyle/>
          <a:p>
            <a:pPr>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2.</a:t>
            </a:r>
            <a:endParaRPr lang="en-US" sz="2000" dirty="0">
              <a:solidFill>
                <a:schemeClr val="bg1">
                  <a:lumMod val="50000"/>
                </a:schemeClr>
              </a:solidFill>
              <a:latin typeface="+mn-lt"/>
              <a:ea typeface="Futura Medium" charset="0"/>
              <a:cs typeface="Palanquin" panose="020B0004020203020204" pitchFamily="34" charset="77"/>
              <a:sym typeface="Merriweather"/>
            </a:endParaRPr>
          </a:p>
          <a:p>
            <a:pPr lvl="0">
              <a:buSzPts val="1600"/>
            </a:pPr>
            <a:r>
              <a:rPr lang="en-US" sz="2000" dirty="0">
                <a:solidFill>
                  <a:schemeClr val="bg1">
                    <a:lumMod val="50000"/>
                  </a:schemeClr>
                </a:solidFill>
                <a:latin typeface="+mn-lt"/>
                <a:cs typeface="Palanquin" panose="020B0004020203020204" pitchFamily="34" charset="77"/>
                <a:sym typeface="Merriweather"/>
              </a:rPr>
              <a:t>Understand what a battery is.</a:t>
            </a:r>
            <a:endParaRPr lang="en-GB" sz="2000" dirty="0">
              <a:solidFill>
                <a:schemeClr val="bg1">
                  <a:lumMod val="50000"/>
                </a:schemeClr>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997853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4762842" cy="553998"/>
          </a:xfrm>
          <a:prstGeom prst="rect">
            <a:avLst/>
          </a:prstGeom>
        </p:spPr>
        <p:txBody>
          <a:bodyPr wrap="none">
            <a:spAutoFit/>
          </a:bodyPr>
          <a:lstStyle/>
          <a:p>
            <a:pPr lvl="0">
              <a:defRPr/>
            </a:pPr>
            <a:r>
              <a:rPr lang="en-US" sz="3000" b="1" dirty="0">
                <a:solidFill>
                  <a:srgbClr val="FFA02F"/>
                </a:solidFill>
                <a:latin typeface="+mn-lt"/>
                <a:ea typeface="Futura Medium" charset="0"/>
                <a:cs typeface="Futura Medium" charset="0"/>
              </a:rPr>
              <a:t>What is happening here?</a:t>
            </a:r>
            <a:endParaRPr lang="es-MX" sz="3000" b="1" dirty="0">
              <a:solidFill>
                <a:srgbClr val="FFA02F"/>
              </a:solidFill>
              <a:latin typeface="+mn-lt"/>
            </a:endParaRPr>
          </a:p>
        </p:txBody>
      </p:sp>
      <p:pic>
        <p:nvPicPr>
          <p:cNvPr id="3" name="Picture 2">
            <a:extLst>
              <a:ext uri="{FF2B5EF4-FFF2-40B4-BE49-F238E27FC236}">
                <a16:creationId xmlns:a16="http://schemas.microsoft.com/office/drawing/2014/main" xmlns="" id="{FC53026A-D511-BF4A-86A6-D995CDE205B7}"/>
              </a:ext>
            </a:extLst>
          </p:cNvPr>
          <p:cNvPicPr>
            <a:picLocks noChangeAspect="1"/>
          </p:cNvPicPr>
          <p:nvPr/>
        </p:nvPicPr>
        <p:blipFill>
          <a:blip r:embed="rId3"/>
          <a:stretch>
            <a:fillRect/>
          </a:stretch>
        </p:blipFill>
        <p:spPr>
          <a:xfrm>
            <a:off x="1327150" y="1320800"/>
            <a:ext cx="6489700" cy="2501900"/>
          </a:xfrm>
          <a:prstGeom prst="rect">
            <a:avLst/>
          </a:prstGeom>
        </p:spPr>
      </p:pic>
    </p:spTree>
    <p:extLst>
      <p:ext uri="{BB962C8B-B14F-4D97-AF65-F5344CB8AC3E}">
        <p14:creationId xmlns:p14="http://schemas.microsoft.com/office/powerpoint/2010/main" val="109604878"/>
      </p:ext>
    </p:extLst>
  </p:cSld>
  <p:clrMapOvr>
    <a:masterClrMapping/>
  </p:clrMapOvr>
  <p:transition spd="slow">
    <p:wipe/>
  </p:transition>
</p:sld>
</file>

<file path=ppt/theme/theme1.xml><?xml version="1.0" encoding="utf-8"?>
<a:theme xmlns:a="http://schemas.openxmlformats.org/drawingml/2006/main" name="Paradigm">
  <a:themeElements>
    <a:clrScheme name="Custom 1">
      <a:dk1>
        <a:srgbClr val="31394D"/>
      </a:dk1>
      <a:lt1>
        <a:srgbClr val="FFFFFF"/>
      </a:lt1>
      <a:dk2>
        <a:srgbClr val="0098DB"/>
      </a:dk2>
      <a:lt2>
        <a:srgbClr val="DBE2E9"/>
      </a:lt2>
      <a:accent1>
        <a:srgbClr val="FFA02F"/>
      </a:accent1>
      <a:accent2>
        <a:srgbClr val="E59AAA"/>
      </a:accent2>
      <a:accent3>
        <a:srgbClr val="FADA63"/>
      </a:accent3>
      <a:accent4>
        <a:srgbClr val="A0CFEB"/>
      </a:accent4>
      <a:accent5>
        <a:srgbClr val="72CE9B"/>
      </a:accent5>
      <a:accent6>
        <a:srgbClr val="72CE9B"/>
      </a:accent6>
      <a:hlink>
        <a:srgbClr val="72CE9B"/>
      </a:hlink>
      <a:folHlink>
        <a:srgbClr val="72CE9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24793</TotalTime>
  <Words>3081</Words>
  <Application>Microsoft Office PowerPoint</Application>
  <PresentationFormat>On-screen Show (16:9)</PresentationFormat>
  <Paragraphs>322</Paragraphs>
  <Slides>21</Slides>
  <Notes>21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21</vt:i4>
      </vt:variant>
    </vt:vector>
  </HeadingPairs>
  <TitlesOfParts>
    <vt:vector size="33" baseType="lpstr">
      <vt:lpstr>.AppleSystemUIFont</vt:lpstr>
      <vt:lpstr>.HiraKakuInterface-W3</vt:lpstr>
      <vt:lpstr>Arial</vt:lpstr>
      <vt:lpstr>ArialMT</vt:lpstr>
      <vt:lpstr>Calibri</vt:lpstr>
      <vt:lpstr>Futura Medium</vt:lpstr>
      <vt:lpstr>Merriweather</vt:lpstr>
      <vt:lpstr>Palanquin</vt:lpstr>
      <vt:lpstr>Palanquin Light</vt:lpstr>
      <vt:lpstr>Roboto</vt:lpstr>
      <vt:lpstr>Times New Roman</vt:lpstr>
      <vt:lpstr>Paradigm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instructions</dc:title>
  <dc:creator>Ariel Bothen</dc:creator>
  <cp:lastModifiedBy>Kathryn Atherton</cp:lastModifiedBy>
  <cp:revision>455</cp:revision>
  <cp:lastPrinted>2019-07-18T15:57:08Z</cp:lastPrinted>
  <dcterms:modified xsi:type="dcterms:W3CDTF">2021-01-02T21:27:33Z</dcterms:modified>
</cp:coreProperties>
</file>