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313" r:id="rId2"/>
    <p:sldId id="325" r:id="rId3"/>
    <p:sldId id="282" r:id="rId4"/>
    <p:sldId id="286" r:id="rId5"/>
    <p:sldId id="284" r:id="rId6"/>
    <p:sldId id="289" r:id="rId7"/>
    <p:sldId id="287" r:id="rId8"/>
    <p:sldId id="290" r:id="rId9"/>
    <p:sldId id="320" r:id="rId10"/>
    <p:sldId id="317" r:id="rId11"/>
    <p:sldId id="311" r:id="rId12"/>
    <p:sldId id="318" r:id="rId13"/>
    <p:sldId id="293" r:id="rId14"/>
    <p:sldId id="295" r:id="rId15"/>
    <p:sldId id="316" r:id="rId16"/>
    <p:sldId id="319" r:id="rId17"/>
    <p:sldId id="315" r:id="rId18"/>
    <p:sldId id="300"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 id="5" name="Eleanor Collerton" initials="EC" lastIdx="4" clrIdx="4">
    <p:extLst>
      <p:ext uri="{19B8F6BF-5375-455C-9EA6-DF929625EA0E}">
        <p15:presenceInfo xmlns:p15="http://schemas.microsoft.com/office/powerpoint/2012/main" userId="S::eleanor.collerton@office.bi.team::ac284eca-deff-4ec3-95bf-7bf15c5820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F53"/>
    <a:srgbClr val="DBE2EA"/>
    <a:srgbClr val="0098DB"/>
    <a:srgbClr val="E59AAA"/>
    <a:srgbClr val="FFA02F"/>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651" autoAdjust="0"/>
    <p:restoredTop sz="84218" autoAdjust="0"/>
  </p:normalViewPr>
  <p:slideViewPr>
    <p:cSldViewPr snapToGrid="0">
      <p:cViewPr varScale="1">
        <p:scale>
          <a:sx n="150" d="100"/>
          <a:sy n="150" d="100"/>
        </p:scale>
        <p:origin x="100" y="96"/>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6"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spark.iop.org/many-pupils-think-battery-supplies-same-current-regardless-circuit-which-it-used" TargetMode="External"/><Relationship Id="rId4" Type="http://schemas.openxmlformats.org/officeDocument/2006/relationships/hyperlink" Target="https://educationendowmentfoundation.org.uk/public/files/Publications/Science/EEF_improving_secondary_science.pdf#page=25"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40"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educationendowmentfoundation.org.uk/public/files/Publications/Science/EEF_improving_secondary_science.pdf#page=15" TargetMode="External"/><Relationship Id="rId5" Type="http://schemas.openxmlformats.org/officeDocument/2006/relationships/hyperlink" Target="https://educationendowmentfoundation.org.uk/public/files/Publications/Science/EEF_improving_secondary_science.pdf#page=26" TargetMode="External"/><Relationship Id="rId4" Type="http://schemas.openxmlformats.org/officeDocument/2006/relationships/hyperlink" Target="https://educationendowmentfoundation.org.uk/public/files/Publications/Science/EEF_improving_secondary_science.pdf#page=27"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educationendowmentfoundation.org.uk/evidence-summaries/teaching-learning-toolkit/feedback/"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spark.iop.org/few-pupils-use-voltage-resistance-current-vri-model-series-circui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lvl="0" indent="0">
              <a:lnSpc>
                <a:spcPct val="150000"/>
              </a:lnSpc>
              <a:buClr>
                <a:srgbClr val="E59AAA"/>
              </a:buClr>
              <a:buSzPct val="120000"/>
              <a:buFont typeface="ArialMT" charset="0"/>
              <a:buNone/>
            </a:pPr>
            <a:r>
              <a:rPr lang="en" sz="1500" dirty="0">
                <a:solidFill>
                  <a:srgbClr val="4D4F53"/>
                </a:solidFill>
              </a:rPr>
              <a:t>The same equation means that if we </a:t>
            </a:r>
            <a:r>
              <a:rPr lang="en" sz="1500" b="0" dirty="0">
                <a:solidFill>
                  <a:srgbClr val="4D4F53"/>
                </a:solidFill>
              </a:rPr>
              <a:t>know the potential difference, measured using a ___________ (voltmeter), and the current, measured using an __________ (ammeter), we can work out the resistance.</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[If you feel the students can take the algebra, you can do the rearrangement on the board:</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Current = PD / resistance</a:t>
            </a:r>
          </a:p>
          <a:p>
            <a:pPr marL="114300" lvl="0" indent="0">
              <a:lnSpc>
                <a:spcPct val="150000"/>
              </a:lnSpc>
              <a:buClr>
                <a:srgbClr val="E59AAA"/>
              </a:buClr>
              <a:buSzPct val="120000"/>
              <a:buFont typeface="ArialMT" charset="0"/>
              <a:buNone/>
            </a:pPr>
            <a:r>
              <a:rPr lang="it-IT" sz="1500" b="0" dirty="0" err="1">
                <a:solidFill>
                  <a:srgbClr val="4D4F53"/>
                </a:solidFill>
              </a:rPr>
              <a:t>S</a:t>
            </a:r>
            <a:r>
              <a:rPr lang="en" sz="1500" b="0" dirty="0">
                <a:solidFill>
                  <a:srgbClr val="4D4F53"/>
                </a:solidFill>
              </a:rPr>
              <a:t>o Current x resistance = PD</a:t>
            </a:r>
          </a:p>
          <a:p>
            <a:pPr marL="114300" lvl="0" indent="0">
              <a:lnSpc>
                <a:spcPct val="150000"/>
              </a:lnSpc>
              <a:buClr>
                <a:srgbClr val="E59AAA"/>
              </a:buClr>
              <a:buSzPct val="120000"/>
              <a:buFont typeface="ArialMT" charset="0"/>
              <a:buNone/>
            </a:pPr>
            <a:r>
              <a:rPr lang="en" sz="1500" b="0" dirty="0">
                <a:solidFill>
                  <a:srgbClr val="4D4F53"/>
                </a:solidFill>
              </a:rPr>
              <a:t>So Resistance = PD / current</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Otherwise, students just copy result from orange box]</a:t>
            </a:r>
            <a:endParaRPr lang="en" sz="1500" dirty="0">
              <a:solidFill>
                <a:srgbClr val="4D4F53"/>
              </a:solidFill>
            </a:endParaRPr>
          </a:p>
          <a:p>
            <a:pPr marL="114300" lvl="0" indent="0">
              <a:lnSpc>
                <a:spcPct val="150000"/>
              </a:lnSpc>
              <a:buClr>
                <a:srgbClr val="E59AAA"/>
              </a:buClr>
              <a:buSzPct val="120000"/>
              <a:buFont typeface="ArialMT" charset="0"/>
              <a:buNone/>
            </a:pPr>
            <a:endParaRPr lang="en" sz="1500" dirty="0">
              <a:solidFill>
                <a:srgbClr val="4D4F53"/>
              </a:solidFill>
            </a:endParaRPr>
          </a:p>
          <a:p>
            <a:pPr marL="114300" lvl="0" indent="0">
              <a:lnSpc>
                <a:spcPct val="150000"/>
              </a:lnSpc>
              <a:buClr>
                <a:srgbClr val="E59AAA"/>
              </a:buClr>
              <a:buSzPct val="120000"/>
              <a:buFont typeface="ArialMT" charset="0"/>
              <a:buNone/>
            </a:pPr>
            <a:r>
              <a:rPr lang="en" sz="1500" dirty="0">
                <a:solidFill>
                  <a:srgbClr val="4D4F53"/>
                </a:solidFill>
              </a:rPr>
              <a:t>Students should copy the coloured box in their books.</a:t>
            </a:r>
          </a:p>
          <a:p>
            <a:pPr marL="114300" lvl="0" indent="0">
              <a:lnSpc>
                <a:spcPct val="150000"/>
              </a:lnSpc>
              <a:buClr>
                <a:srgbClr val="E59AAA"/>
              </a:buClr>
              <a:buSzPct val="120000"/>
              <a:buFont typeface="ArialMT" charset="0"/>
              <a:buNone/>
            </a:pPr>
            <a:endParaRPr lang="en" sz="1500" dirty="0">
              <a:solidFill>
                <a:srgbClr val="4D4F53"/>
              </a:solidFill>
            </a:endParaRPr>
          </a:p>
          <a:p>
            <a:pPr marL="114300" lvl="0" indent="0">
              <a:lnSpc>
                <a:spcPct val="150000"/>
              </a:lnSpc>
              <a:buClr>
                <a:srgbClr val="E59AAA"/>
              </a:buClr>
              <a:buSzPct val="120000"/>
              <a:buFont typeface="ArialMT" charset="0"/>
              <a:buNone/>
            </a:pPr>
            <a:r>
              <a:rPr lang="en" sz="1500" dirty="0">
                <a:solidFill>
                  <a:srgbClr val="4D4F53"/>
                </a:solidFill>
              </a:rPr>
              <a:t>The </a:t>
            </a:r>
            <a:r>
              <a:rPr lang="en" sz="1500" b="1" dirty="0">
                <a:solidFill>
                  <a:srgbClr val="4D4F53"/>
                </a:solidFill>
              </a:rPr>
              <a:t>resistance </a:t>
            </a:r>
            <a:r>
              <a:rPr lang="en" sz="1500" dirty="0">
                <a:solidFill>
                  <a:srgbClr val="4D4F53"/>
                </a:solidFill>
              </a:rPr>
              <a:t>of a component measures how difficult it is to get current to flow through it.</a:t>
            </a:r>
          </a:p>
          <a:p>
            <a:pPr marL="114300" lvl="0" indent="0">
              <a:lnSpc>
                <a:spcPct val="150000"/>
              </a:lnSpc>
              <a:buClr>
                <a:srgbClr val="E59AAA"/>
              </a:buClr>
              <a:buSzPct val="120000"/>
              <a:buFont typeface="ArialMT" charset="0"/>
              <a:buNone/>
            </a:pPr>
            <a:r>
              <a:rPr lang="en" sz="1500" dirty="0">
                <a:solidFill>
                  <a:srgbClr val="4D4F53"/>
                </a:solidFill>
              </a:rPr>
              <a:t>A component with </a:t>
            </a:r>
            <a:r>
              <a:rPr lang="en" sz="1500" b="1" dirty="0">
                <a:solidFill>
                  <a:srgbClr val="4D4F53"/>
                </a:solidFill>
              </a:rPr>
              <a:t>high </a:t>
            </a:r>
            <a:r>
              <a:rPr lang="en" sz="1500" dirty="0">
                <a:solidFill>
                  <a:srgbClr val="4D4F53"/>
                </a:solidFill>
              </a:rPr>
              <a:t>resistance will need a </a:t>
            </a:r>
            <a:r>
              <a:rPr lang="en" sz="1500" b="1" dirty="0">
                <a:solidFill>
                  <a:srgbClr val="4D4F53"/>
                </a:solidFill>
              </a:rPr>
              <a:t>large </a:t>
            </a:r>
            <a:r>
              <a:rPr lang="en" sz="1500" dirty="0">
                <a:solidFill>
                  <a:srgbClr val="4D4F53"/>
                </a:solidFill>
              </a:rPr>
              <a:t>potential difference for a current to flow.</a:t>
            </a:r>
          </a:p>
          <a:p>
            <a:pPr marL="114300" lvl="0" indent="0">
              <a:lnSpc>
                <a:spcPct val="150000"/>
              </a:lnSpc>
              <a:buClr>
                <a:srgbClr val="E59AAA"/>
              </a:buClr>
              <a:buSzPct val="120000"/>
              <a:buFont typeface="ArialMT" charset="0"/>
              <a:buNone/>
            </a:pPr>
            <a:r>
              <a:rPr lang="en" sz="1500" dirty="0">
                <a:solidFill>
                  <a:srgbClr val="4D4F53"/>
                </a:solidFill>
              </a:rPr>
              <a:t>A component with </a:t>
            </a:r>
            <a:r>
              <a:rPr lang="en" sz="1500" b="1" dirty="0">
                <a:solidFill>
                  <a:srgbClr val="4D4F53"/>
                </a:solidFill>
              </a:rPr>
              <a:t>low </a:t>
            </a:r>
            <a:r>
              <a:rPr lang="en" sz="1500" dirty="0">
                <a:solidFill>
                  <a:srgbClr val="4D4F53"/>
                </a:solidFill>
              </a:rPr>
              <a:t>resistance can have a large current even with a small potential difference.</a:t>
            </a:r>
          </a:p>
          <a:p>
            <a:pPr marL="114300" lvl="0" indent="0">
              <a:lnSpc>
                <a:spcPct val="150000"/>
              </a:lnSpc>
              <a:buClr>
                <a:srgbClr val="E59AAA"/>
              </a:buClr>
              <a:buSzPct val="120000"/>
              <a:buFont typeface="ArialMT" charset="0"/>
              <a:buNone/>
            </a:pPr>
            <a:endParaRPr lang="en" sz="1500" dirty="0">
              <a:solidFill>
                <a:srgbClr val="4D4F53"/>
              </a:solidFill>
            </a:endParaRPr>
          </a:p>
          <a:p>
            <a:pPr marL="114300" lvl="0" indent="0">
              <a:lnSpc>
                <a:spcPct val="150000"/>
              </a:lnSpc>
              <a:buClr>
                <a:srgbClr val="E59AAA"/>
              </a:buClr>
              <a:buSzPct val="120000"/>
              <a:buFont typeface="ArialMT" charset="0"/>
              <a:buNone/>
            </a:pPr>
            <a:r>
              <a:rPr lang="en" sz="1500" dirty="0">
                <a:solidFill>
                  <a:srgbClr val="4D4F53"/>
                </a:solidFill>
              </a:rPr>
              <a:t>Remember our rope loop? When I had 2 students gripping the rope, it moved more slowly even if the push I provided was the same. If I had only one student gripping really lightly with the same push the rope would have moved faster.</a:t>
            </a:r>
          </a:p>
          <a:p>
            <a:pPr marL="114300" lvl="0" indent="0">
              <a:lnSpc>
                <a:spcPct val="150000"/>
              </a:lnSpc>
              <a:buClr>
                <a:srgbClr val="E59AAA"/>
              </a:buClr>
              <a:buSzPct val="120000"/>
              <a:buFont typeface="ArialMT" charset="0"/>
              <a:buNone/>
            </a:pPr>
            <a:endParaRPr lang="en" sz="1500" dirty="0">
              <a:solidFill>
                <a:srgbClr val="4D4F53"/>
              </a:solidFill>
            </a:endParaRPr>
          </a:p>
          <a:p>
            <a:pPr marL="114300" lvl="0" indent="0">
              <a:lnSpc>
                <a:spcPct val="150000"/>
              </a:lnSpc>
              <a:buClr>
                <a:srgbClr val="E59AAA"/>
              </a:buClr>
              <a:buSzPct val="120000"/>
              <a:buFont typeface="ArialMT" charset="0"/>
              <a:buNone/>
            </a:pPr>
            <a:r>
              <a:rPr lang="en" sz="1500" dirty="0">
                <a:solidFill>
                  <a:srgbClr val="4D4F53"/>
                </a:solidFill>
              </a:rPr>
              <a:t>So the resistance tells us how the </a:t>
            </a:r>
            <a:r>
              <a:rPr lang="en" sz="1500" b="1" dirty="0">
                <a:solidFill>
                  <a:srgbClr val="4D4F53"/>
                </a:solidFill>
              </a:rPr>
              <a:t>current (how fast) </a:t>
            </a:r>
            <a:r>
              <a:rPr lang="en" sz="1500" b="0" dirty="0">
                <a:solidFill>
                  <a:srgbClr val="4D4F53"/>
                </a:solidFill>
              </a:rPr>
              <a:t>relates to the </a:t>
            </a:r>
            <a:r>
              <a:rPr lang="en" sz="1500" b="1" dirty="0">
                <a:solidFill>
                  <a:srgbClr val="4D4F53"/>
                </a:solidFill>
              </a:rPr>
              <a:t>potential difference (how hard) </a:t>
            </a:r>
            <a:r>
              <a:rPr lang="en" sz="1500" b="0" dirty="0">
                <a:solidFill>
                  <a:srgbClr val="4D4F53"/>
                </a:solidFill>
              </a:rPr>
              <a:t>– in fact, we can calculate it using those two things [show equation].</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Let’s look at some examples: suppose a component has </a:t>
            </a:r>
            <a:r>
              <a:rPr lang="en-US" sz="1800" b="0" i="0" u="none" strike="noStrike" dirty="0">
                <a:solidFill>
                  <a:srgbClr val="70AD47"/>
                </a:solidFill>
                <a:effectLst/>
                <a:latin typeface="Arial" panose="020B0604020202020204" pitchFamily="34" charset="0"/>
              </a:rPr>
              <a:t>only a low potential difference across it (just 1V) but the current flowing through it is still</a:t>
            </a:r>
            <a:r>
              <a:rPr lang="en" sz="1500" b="0" dirty="0">
                <a:solidFill>
                  <a:srgbClr val="4D4F53"/>
                </a:solidFill>
              </a:rPr>
              <a:t> high, 10A</a:t>
            </a:r>
            <a:r>
              <a:rPr lang="en" sz="1500" b="1" dirty="0">
                <a:solidFill>
                  <a:srgbClr val="4D4F53"/>
                </a:solidFill>
              </a:rPr>
              <a:t>. </a:t>
            </a:r>
            <a:r>
              <a:rPr lang="en" sz="1500" b="0" dirty="0">
                <a:solidFill>
                  <a:srgbClr val="4D4F53"/>
                </a:solidFill>
              </a:rPr>
              <a:t>Is the resistance of this component high or low?</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What about </a:t>
            </a:r>
            <a:r>
              <a:rPr lang="en-US" sz="1800" b="0" i="0" u="none" strike="noStrike" dirty="0">
                <a:solidFill>
                  <a:srgbClr val="70AD47"/>
                </a:solidFill>
                <a:effectLst/>
                <a:latin typeface="Arial" panose="020B0604020202020204" pitchFamily="34" charset="0"/>
              </a:rPr>
              <a:t>if the potential difference is high, 10V but</a:t>
            </a:r>
            <a:r>
              <a:rPr lang="en" sz="1500" b="0" dirty="0">
                <a:solidFill>
                  <a:srgbClr val="4D4F53"/>
                </a:solidFill>
              </a:rPr>
              <a:t> the current is low, 0.1A? Remember, this means a </a:t>
            </a:r>
            <a:r>
              <a:rPr lang="en" sz="1500" b="1" dirty="0">
                <a:solidFill>
                  <a:srgbClr val="4D4F53"/>
                </a:solidFill>
              </a:rPr>
              <a:t>strong </a:t>
            </a:r>
            <a:r>
              <a:rPr lang="en" sz="1500" b="0" dirty="0">
                <a:solidFill>
                  <a:srgbClr val="4D4F53"/>
                </a:solidFill>
              </a:rPr>
              <a:t>push can only manage a </a:t>
            </a:r>
            <a:r>
              <a:rPr lang="en" sz="1500" b="1" dirty="0">
                <a:solidFill>
                  <a:srgbClr val="4D4F53"/>
                </a:solidFill>
              </a:rPr>
              <a:t>slow </a:t>
            </a:r>
            <a:r>
              <a:rPr lang="en" sz="1500" b="0" dirty="0">
                <a:solidFill>
                  <a:srgbClr val="4D4F53"/>
                </a:solidFill>
              </a:rPr>
              <a:t>current.</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[Students should complete the calculations in their books. Solutions should be clearly demonstrated on the board by hand]</a:t>
            </a:r>
          </a:p>
          <a:p>
            <a:pPr marL="114300" lvl="0" indent="0">
              <a:lnSpc>
                <a:spcPct val="150000"/>
              </a:lnSpc>
              <a:buClr>
                <a:srgbClr val="E59AAA"/>
              </a:buClr>
              <a:buSzPct val="120000"/>
              <a:buFont typeface="ArialMT" charset="0"/>
              <a:buNone/>
            </a:pPr>
            <a:endParaRPr lang="en" sz="1500" b="0" dirty="0">
              <a:solidFill>
                <a:srgbClr val="4D4F53"/>
              </a:solidFill>
            </a:endParaRPr>
          </a:p>
          <a:p>
            <a:pPr marL="114300" lvl="0" indent="0">
              <a:lnSpc>
                <a:spcPct val="150000"/>
              </a:lnSpc>
              <a:buClr>
                <a:srgbClr val="E59AAA"/>
              </a:buClr>
              <a:buSzPct val="120000"/>
              <a:buFont typeface="ArialMT" charset="0"/>
              <a:buNone/>
            </a:pPr>
            <a:r>
              <a:rPr lang="en" sz="1500" b="0" dirty="0">
                <a:solidFill>
                  <a:srgbClr val="4D4F53"/>
                </a:solidFill>
              </a:rPr>
              <a:t>RESEARCH NOTES:</a:t>
            </a:r>
          </a:p>
          <a:p>
            <a:pPr marL="114300" marR="0" lvl="0" indent="0" algn="l" defTabSz="914400" rtl="0" eaLnBrk="1" fontAlgn="auto" latinLnBrk="0" hangingPunct="1">
              <a:lnSpc>
                <a:spcPct val="150000"/>
              </a:lnSpc>
              <a:spcBef>
                <a:spcPts val="0"/>
              </a:spcBef>
              <a:spcAft>
                <a:spcPts val="0"/>
              </a:spcAft>
              <a:buClr>
                <a:srgbClr val="E59AAA"/>
              </a:buClr>
              <a:buSzPct val="120000"/>
              <a:buFont typeface="ArialMT" charset="0"/>
              <a:buNone/>
              <a:tabLst/>
              <a:defRPr/>
            </a:pPr>
            <a:r>
              <a:rPr lang="en-GB" sz="1800" u="sng" dirty="0">
                <a:solidFill>
                  <a:srgbClr val="E15C3A"/>
                </a:solidFill>
                <a:effectLst/>
                <a:latin typeface="Arial" panose="020B0604020202020204" pitchFamily="34" charset="0"/>
                <a:ea typeface="Arial" panose="020B0604020202020204" pitchFamily="34" charset="0"/>
              </a:rPr>
              <a:t>2b. Self-regulation</a:t>
            </a:r>
            <a:r>
              <a:rPr lang="en-GB" sz="1800" dirty="0">
                <a:solidFill>
                  <a:srgbClr val="E15C3A"/>
                </a:solidFill>
                <a:effectLst/>
                <a:latin typeface="Arial" panose="020B0604020202020204" pitchFamily="34" charset="0"/>
                <a:ea typeface="Arial" panose="020B0604020202020204" pitchFamily="34" charset="0"/>
              </a:rPr>
              <a:t>: Model your own thinking to help pupils develop their metacognitive and cognitive knowledge </a:t>
            </a:r>
            <a:r>
              <a:rPr lang="en-GB" sz="1800" dirty="0">
                <a:effectLst/>
                <a:latin typeface="Arial" panose="020B0604020202020204" pitchFamily="34" charset="0"/>
                <a:ea typeface="Arial" panose="020B0604020202020204" pitchFamily="34" charset="0"/>
              </a:rPr>
              <a:t>– demonstrate numeracy explicitly, step-by-step to help students build up a systematic approach to dealing with equations in physics.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https://educationendowmentfoundation.org.uk/public/files/Publications/Science/EEF_improving_secondary_science.pdf#page=16</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14300" marR="0" lvl="0" indent="0" algn="l" defTabSz="914400" rtl="0" eaLnBrk="1" fontAlgn="auto" latinLnBrk="0" hangingPunct="1">
              <a:lnSpc>
                <a:spcPct val="150000"/>
              </a:lnSpc>
              <a:spcBef>
                <a:spcPts val="0"/>
              </a:spcBef>
              <a:spcAft>
                <a:spcPts val="0"/>
              </a:spcAft>
              <a:buClr>
                <a:srgbClr val="E59AAA"/>
              </a:buClr>
              <a:buSzPct val="120000"/>
              <a:buFont typeface="ArialMT" charset="0"/>
              <a:buNone/>
              <a:tabLst/>
              <a:defRPr/>
            </a:pPr>
            <a:endParaRPr lang="en-GB" sz="1800" u="sng" dirty="0">
              <a:effectLst/>
              <a:latin typeface="Arial" panose="020B0604020202020204" pitchFamily="34" charset="0"/>
              <a:ea typeface="Arial" panose="020B0604020202020204" pitchFamily="34" charset="0"/>
            </a:endParaRPr>
          </a:p>
          <a:p>
            <a:pPr marL="158750" indent="0">
              <a:lnSpc>
                <a:spcPct val="107000"/>
              </a:lnSpc>
              <a:spcAft>
                <a:spcPts val="800"/>
              </a:spcAft>
              <a:buNone/>
            </a:pPr>
            <a:r>
              <a:rPr lang="en-GB" sz="1800" u="sng" dirty="0">
                <a:solidFill>
                  <a:srgbClr val="7BBC5C"/>
                </a:solidFill>
                <a:effectLst/>
                <a:latin typeface="Arial" panose="020B0604020202020204" pitchFamily="34" charset="0"/>
                <a:ea typeface="Arial" panose="020B0604020202020204" pitchFamily="34" charset="0"/>
              </a:rPr>
              <a:t>4a. Memory</a:t>
            </a:r>
            <a:r>
              <a:rPr lang="en-GB" sz="1800" dirty="0">
                <a:solidFill>
                  <a:srgbClr val="7BBC5C"/>
                </a:solidFill>
                <a:effectLst/>
                <a:latin typeface="Arial" panose="020B0604020202020204" pitchFamily="34" charset="0"/>
                <a:ea typeface="Arial" panose="020B0604020202020204" pitchFamily="34" charset="0"/>
              </a:rPr>
              <a:t>: Pay attention to cognitive load – structure tasks to limit the amount of new information pupils need to process.</a:t>
            </a:r>
            <a:r>
              <a:rPr lang="en-GB" sz="1800" dirty="0">
                <a:effectLst/>
                <a:latin typeface="Arial" panose="020B0604020202020204" pitchFamily="34" charset="0"/>
                <a:ea typeface="Arial" panose="020B0604020202020204" pitchFamily="34" charset="0"/>
              </a:rPr>
              <a:t> – Use worked examples or partially solved examples that take pupils through each step of a process</a:t>
            </a:r>
            <a:r>
              <a:rPr lang="en-GB" sz="1800" b="1" dirty="0">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https://educationendowmentfoundation.org.uk/public/files/Publications/Science/EEF_improving_secondary_science.pdf#page=25</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14300" lvl="0" indent="0">
              <a:lnSpc>
                <a:spcPct val="150000"/>
              </a:lnSpc>
              <a:buClr>
                <a:srgbClr val="E59AAA"/>
              </a:buClr>
              <a:buSzPct val="120000"/>
              <a:buFont typeface="ArialMT" charset="0"/>
              <a:buNone/>
            </a:pPr>
            <a:endParaRPr lang="en-GB" sz="1800" u="sng" dirty="0">
              <a:effectLst/>
              <a:latin typeface="Arial" panose="020B0604020202020204" pitchFamily="34" charset="0"/>
              <a:ea typeface="Arial" panose="020B0604020202020204" pitchFamily="34" charset="0"/>
            </a:endParaRPr>
          </a:p>
          <a:p>
            <a:pPr marL="158750" indent="0">
              <a:lnSpc>
                <a:spcPct val="107000"/>
              </a:lnSpc>
              <a:spcAft>
                <a:spcPts val="800"/>
              </a:spcAft>
              <a:buNone/>
            </a:pPr>
            <a:r>
              <a:rPr lang="en-GB" sz="1800" u="sng" dirty="0">
                <a:solidFill>
                  <a:srgbClr val="FF00FF"/>
                </a:solidFill>
                <a:effectLst/>
                <a:latin typeface="Arial" panose="020B0604020202020204" pitchFamily="34" charset="0"/>
                <a:ea typeface="Arial" panose="020B0604020202020204" pitchFamily="34" charset="0"/>
              </a:rPr>
              <a:t>Misconceptions research on IOP Spark: </a:t>
            </a:r>
            <a:r>
              <a:rPr lang="en-GB" sz="1800" dirty="0">
                <a:effectLst/>
                <a:latin typeface="Arial" panose="020B0604020202020204" pitchFamily="34" charset="0"/>
                <a:ea typeface="Arial" panose="020B0604020202020204" pitchFamily="34" charset="0"/>
              </a:rPr>
              <a:t>Many pupils think that a battery supplies the same current, regardless of the circuit in which it is used.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https://spark.iop.org/many-pupils-think-battery-supplies-same-current-regardless-circuit-which-it-used</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14300" lvl="0" indent="0">
              <a:lnSpc>
                <a:spcPct val="150000"/>
              </a:lnSpc>
              <a:buClr>
                <a:srgbClr val="E59AAA"/>
              </a:buClr>
              <a:buSzPct val="120000"/>
              <a:buFont typeface="ArialMT" charset="0"/>
              <a:buNone/>
            </a:pPr>
            <a:endParaRPr lang="en" sz="1500" b="0" dirty="0">
              <a:solidFill>
                <a:srgbClr val="4D4F53"/>
              </a:solidFill>
            </a:endParaRPr>
          </a:p>
        </p:txBody>
      </p:sp>
    </p:spTree>
    <p:extLst>
      <p:ext uri="{BB962C8B-B14F-4D97-AF65-F5344CB8AC3E}">
        <p14:creationId xmlns:p14="http://schemas.microsoft.com/office/powerpoint/2010/main" val="499059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[Revision from KS2] – Who can tell me what the difference between a conductor and an insulator is?</a:t>
            </a:r>
          </a:p>
          <a:p>
            <a:pPr marL="0" lvl="0" indent="0" algn="l" rtl="0">
              <a:lnSpc>
                <a:spcPct val="115000"/>
              </a:lnSpc>
              <a:spcBef>
                <a:spcPts val="600"/>
              </a:spcBef>
              <a:spcAft>
                <a:spcPts val="0"/>
              </a:spcAft>
              <a:buNone/>
            </a:pPr>
            <a:r>
              <a:rPr lang="en-GB" sz="1400" i="0" dirty="0"/>
              <a:t>[Point out to class if explanations offered by students are correct in spirit but use unscientific language – </a:t>
            </a:r>
            <a:r>
              <a:rPr lang="en-GB" sz="1400" i="0" dirty="0" err="1"/>
              <a:t>eg</a:t>
            </a:r>
            <a:r>
              <a:rPr lang="en-GB" sz="1400" i="0" dirty="0"/>
              <a:t> ‘no electricity in an insulator’]</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We need to be more scientific, using the language we’ve been learning.</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A </a:t>
            </a:r>
            <a:r>
              <a:rPr lang="en-GB" sz="1400" b="1" i="0" dirty="0"/>
              <a:t>conductor </a:t>
            </a:r>
            <a:r>
              <a:rPr lang="en-GB" sz="1400" b="0" i="0" dirty="0"/>
              <a:t>is a material with </a:t>
            </a:r>
            <a:r>
              <a:rPr lang="en-GB" sz="1400" b="1" i="0" dirty="0"/>
              <a:t>low </a:t>
            </a:r>
            <a:r>
              <a:rPr lang="en-GB" sz="1400" b="0" i="0" dirty="0"/>
              <a:t>resistance, which means it is very easy to get a current to flow - for example, metals or seawater.</a:t>
            </a:r>
          </a:p>
          <a:p>
            <a:pPr marL="0" lvl="0" indent="0" algn="l" rtl="0">
              <a:lnSpc>
                <a:spcPct val="115000"/>
              </a:lnSpc>
              <a:spcBef>
                <a:spcPts val="600"/>
              </a:spcBef>
              <a:spcAft>
                <a:spcPts val="0"/>
              </a:spcAft>
              <a:buNone/>
            </a:pPr>
            <a:r>
              <a:rPr lang="en-GB" sz="1400" b="0" i="0" dirty="0"/>
              <a:t>[OPTIONAL – these materials have a lot of loose charged particles (free electrons) inside, which start moving very easily if there is a potential difference]</a:t>
            </a:r>
          </a:p>
          <a:p>
            <a:pPr marL="0" lvl="0" indent="0" algn="l" rtl="0">
              <a:lnSpc>
                <a:spcPct val="115000"/>
              </a:lnSpc>
              <a:spcBef>
                <a:spcPts val="600"/>
              </a:spcBef>
              <a:spcAft>
                <a:spcPts val="0"/>
              </a:spcAft>
              <a:buNone/>
            </a:pPr>
            <a:endParaRPr lang="en-GB" sz="1400" b="0" i="0" dirty="0"/>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400" i="0" dirty="0"/>
              <a:t>An </a:t>
            </a:r>
            <a:r>
              <a:rPr lang="en-GB" sz="1400" b="1" i="0" dirty="0"/>
              <a:t>insulator </a:t>
            </a:r>
            <a:r>
              <a:rPr lang="en-GB" sz="1400" b="0" i="0" dirty="0"/>
              <a:t>is a material with </a:t>
            </a:r>
            <a:r>
              <a:rPr lang="en-GB" sz="1400" b="1" i="0" dirty="0"/>
              <a:t>very high </a:t>
            </a:r>
            <a:r>
              <a:rPr lang="en-GB" sz="1400" b="0" i="0" dirty="0"/>
              <a:t>resistance, which means it is very hard to get a current to flow - for example, plastics.</a:t>
            </a: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400" b="0" i="0" dirty="0"/>
              <a:t>[OPTIONAL – these materials have very few loose charged particles (free electrons) inside, so there’s barely any current even if we have a large potential difference]</a:t>
            </a: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endParaRPr lang="en-GB" sz="1400" b="0" i="0" dirty="0"/>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A </a:t>
            </a:r>
            <a:r>
              <a:rPr lang="en-GB" sz="1400" b="1" i="0" dirty="0"/>
              <a:t>resistor </a:t>
            </a:r>
            <a:r>
              <a:rPr lang="en-GB" sz="1400" b="0" i="0" dirty="0"/>
              <a:t>has a resistance you set, so you can limit the current in a circuit in case you have components that can only take a certain amount of current.</a:t>
            </a:r>
            <a:endParaRPr lang="en-GB" sz="1400" i="0" dirty="0"/>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1" dirty="0"/>
              <a:t>Students should also be shown your school’s resistors</a:t>
            </a:r>
          </a:p>
          <a:p>
            <a:pPr marL="0" lvl="0" indent="0" algn="l" rtl="0">
              <a:lnSpc>
                <a:spcPct val="115000"/>
              </a:lnSpc>
              <a:spcBef>
                <a:spcPts val="600"/>
              </a:spcBef>
              <a:spcAft>
                <a:spcPts val="0"/>
              </a:spcAft>
              <a:buNone/>
            </a:pPr>
            <a:endParaRPr lang="en-GB" sz="1400" i="1" dirty="0"/>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 sz="1400" b="0" dirty="0">
                <a:solidFill>
                  <a:srgbClr val="4D4F53"/>
                </a:solidFill>
              </a:rPr>
              <a:t>RESEARCH NOTES:</a:t>
            </a:r>
            <a:endParaRPr lang="en-GB" sz="1400" b="0" i="1" dirty="0"/>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800" u="sng" dirty="0">
                <a:solidFill>
                  <a:srgbClr val="00B050"/>
                </a:solidFill>
                <a:effectLst/>
                <a:latin typeface="Arial" panose="020B0604020202020204" pitchFamily="34" charset="0"/>
                <a:ea typeface="Arial" panose="020B0604020202020204" pitchFamily="34" charset="0"/>
              </a:rPr>
              <a:t>4b. Memory</a:t>
            </a:r>
            <a:r>
              <a:rPr lang="en-GB" sz="1800" dirty="0">
                <a:solidFill>
                  <a:srgbClr val="00B050"/>
                </a:solidFill>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 </a:t>
            </a:r>
            <a:r>
              <a:rPr lang="en-GB" sz="1800" dirty="0">
                <a:solidFill>
                  <a:srgbClr val="00B050"/>
                </a:solidFill>
                <a:effectLst/>
                <a:latin typeface="Arial" panose="020B0604020202020204" pitchFamily="34" charset="0"/>
                <a:ea typeface="Arial" panose="020B0604020202020204" pitchFamily="34" charset="0"/>
              </a:rPr>
              <a:t>Revisit knowledge after a gap to help</a:t>
            </a:r>
            <a:r>
              <a:rPr lang="en-GB" sz="1800" baseline="0" dirty="0">
                <a:solidFill>
                  <a:srgbClr val="00B050"/>
                </a:solidFill>
                <a:effectLst/>
                <a:latin typeface="Arial" panose="020B0604020202020204" pitchFamily="34" charset="0"/>
                <a:ea typeface="Arial" panose="020B0604020202020204" pitchFamily="34" charset="0"/>
              </a:rPr>
              <a:t> pupils retain it in their long-term memory.</a:t>
            </a:r>
            <a:r>
              <a:rPr lang="en-GB" sz="1800" dirty="0">
                <a:effectLst/>
                <a:latin typeface="Arial" panose="020B0604020202020204" pitchFamily="34" charset="0"/>
                <a:ea typeface="Arial" panose="020B0604020202020204" pitchFamily="34" charset="0"/>
              </a:rPr>
              <a:t> </a:t>
            </a:r>
            <a:r>
              <a:rPr lang="en-US" sz="1800" b="0" i="0" u="none" strike="noStrike" dirty="0">
                <a:solidFill>
                  <a:srgbClr val="000000"/>
                </a:solidFill>
                <a:effectLst/>
                <a:latin typeface="Arial" panose="020B0604020202020204" pitchFamily="34" charset="0"/>
              </a:rPr>
              <a:t>In this case, the ‘forgetting gap’ is from KS2 to now.</a:t>
            </a:r>
            <a:r>
              <a:rPr lang="en-GB" sz="1800" dirty="0">
                <a:effectLst/>
                <a:latin typeface="Arial" panose="020B0604020202020204" pitchFamily="34" charset="0"/>
                <a:ea typeface="Arial" panose="020B0604020202020204" pitchFamily="34" charset="0"/>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https://educationendowmentfoundation.org.uk/public/files/Publications/Science/EEF_improving_secondary_science.pdf#page=26</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600"/>
              </a:spcBef>
              <a:spcAft>
                <a:spcPts val="0"/>
              </a:spcAft>
              <a:buNone/>
            </a:pPr>
            <a:endParaRPr lang="en-GB" sz="1400" i="1" u="sng" dirty="0"/>
          </a:p>
        </p:txBody>
      </p:sp>
    </p:spTree>
    <p:extLst>
      <p:ext uri="{BB962C8B-B14F-4D97-AF65-F5344CB8AC3E}">
        <p14:creationId xmlns:p14="http://schemas.microsoft.com/office/powerpoint/2010/main" val="1384606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Students should be given one minute thinking time for these two questions, then you should cold-call for answers.</a:t>
            </a:r>
          </a:p>
          <a:p>
            <a:pPr marL="342900" lvl="0" indent="-342900" algn="l" rtl="0">
              <a:lnSpc>
                <a:spcPct val="115000"/>
              </a:lnSpc>
              <a:spcBef>
                <a:spcPts val="600"/>
              </a:spcBef>
              <a:spcAft>
                <a:spcPts val="0"/>
              </a:spcAft>
              <a:buAutoNum type="arabicPeriod"/>
            </a:pPr>
            <a:r>
              <a:rPr lang="en-GB" sz="1400" i="1" dirty="0"/>
              <a:t>A conductor has low resistance and an insulator has high resistance, or a conductor allows current to flow through easily while an insulator doesn’t, or a conductor has many loose charged particles (free electrons) and an insulator doesn’t.</a:t>
            </a:r>
          </a:p>
          <a:p>
            <a:pPr marL="342900" lvl="0" indent="-342900" algn="l" rtl="0">
              <a:lnSpc>
                <a:spcPct val="115000"/>
              </a:lnSpc>
              <a:spcBef>
                <a:spcPts val="600"/>
              </a:spcBef>
              <a:spcAft>
                <a:spcPts val="0"/>
              </a:spcAft>
              <a:buAutoNum type="arabicPeriod"/>
            </a:pPr>
            <a:r>
              <a:rPr lang="en-GB" sz="1400" i="1" dirty="0"/>
              <a:t>Resistance = PD / current</a:t>
            </a:r>
          </a:p>
          <a:p>
            <a:pPr marL="342900" lvl="0" indent="-342900" algn="l" rtl="0">
              <a:lnSpc>
                <a:spcPct val="115000"/>
              </a:lnSpc>
              <a:spcBef>
                <a:spcPts val="600"/>
              </a:spcBef>
              <a:spcAft>
                <a:spcPts val="0"/>
              </a:spcAft>
              <a:buAutoNum type="arabicPeriod"/>
            </a:pPr>
            <a:r>
              <a:rPr lang="en-GB" sz="1400" i="1" dirty="0"/>
              <a:t>2</a:t>
            </a:r>
            <a:r>
              <a:rPr lang="el-GR" sz="1400" i="1" dirty="0"/>
              <a:t>Ω </a:t>
            </a:r>
            <a:r>
              <a:rPr lang="en-GB" sz="1100" i="1" dirty="0"/>
              <a:t>using R=V/I = 6V/3A. Make sure students have written units, not just the numerical answer.</a:t>
            </a:r>
            <a:endParaRPr lang="en-GB" sz="1400" i="1" dirty="0"/>
          </a:p>
        </p:txBody>
      </p:sp>
    </p:spTree>
    <p:extLst>
      <p:ext uri="{BB962C8B-B14F-4D97-AF65-F5344CB8AC3E}">
        <p14:creationId xmlns:p14="http://schemas.microsoft.com/office/powerpoint/2010/main" val="988290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1981489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p:txBody>
      </p:sp>
    </p:spTree>
    <p:extLst>
      <p:ext uri="{BB962C8B-B14F-4D97-AF65-F5344CB8AC3E}">
        <p14:creationId xmlns:p14="http://schemas.microsoft.com/office/powerpoint/2010/main" val="4121847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While students are working through this task teacher should be circulating the room.</a:t>
            </a:r>
          </a:p>
          <a:p>
            <a:pPr marL="158750" indent="0">
              <a:buNone/>
            </a:pPr>
            <a:endParaRPr lang="en-GB" dirty="0"/>
          </a:p>
          <a:p>
            <a:pPr marL="158750" indent="0">
              <a:buNone/>
            </a:pPr>
            <a:r>
              <a:rPr lang="en-GB" dirty="0"/>
              <a:t>In order to (hopefully) lessen the load on the teacher, students should use the ‘Brain-book-buddy-boss’ system if they are stuck (think carefully, check notes, ask someone in the group, then ask teacher).</a:t>
            </a:r>
          </a:p>
          <a:p>
            <a:pPr marL="158750" indent="0">
              <a:buNone/>
            </a:pPr>
            <a:endParaRPr lang="en-GB" dirty="0"/>
          </a:p>
          <a:p>
            <a:pPr marL="158750" indent="0">
              <a:buNone/>
            </a:pPr>
            <a:r>
              <a:rPr lang="en-GB" dirty="0"/>
              <a:t>Students who finish everything early can be assigned helper roles to groups who are struggling with the task.</a:t>
            </a:r>
          </a:p>
          <a:p>
            <a:pPr marL="158750" indent="0">
              <a:buNone/>
            </a:pPr>
            <a:endParaRPr lang="en-GB" dirty="0"/>
          </a:p>
          <a:p>
            <a:pPr marL="158750" indent="0">
              <a:buNone/>
            </a:pPr>
            <a:r>
              <a:rPr lang="en-GB" b="1" dirty="0"/>
              <a:t>The questions at the end of the sheet should be discussed in a whole-class discussion in the last 5-10 minutes of the time allocated for the experiment.</a:t>
            </a:r>
          </a:p>
          <a:p>
            <a:pPr marL="158750" indent="0">
              <a:buNone/>
            </a:pPr>
            <a:endParaRPr lang="en-GB" dirty="0"/>
          </a:p>
          <a:p>
            <a:pPr marL="158750" indent="0">
              <a:buNone/>
            </a:pPr>
            <a:r>
              <a:rPr lang="en-GB" dirty="0"/>
              <a:t>Follow-up questions (on worksheet):</a:t>
            </a:r>
          </a:p>
          <a:p>
            <a:pPr marL="387350" lvl="0" indent="-228600">
              <a:buFont typeface="+mj-lt"/>
              <a:buAutoNum type="arabicPeriod"/>
            </a:pPr>
            <a:r>
              <a:rPr lang="en-GB" sz="1100" b="0" i="0" u="none" strike="noStrike" cap="none" dirty="0">
                <a:solidFill>
                  <a:srgbClr val="000000"/>
                </a:solidFill>
                <a:effectLst/>
                <a:latin typeface="Arial"/>
                <a:ea typeface="Arial"/>
                <a:cs typeface="Arial"/>
                <a:sym typeface="Arial"/>
              </a:rPr>
              <a:t>Which object had the highest resistance? </a:t>
            </a:r>
            <a:r>
              <a:rPr lang="en-GB" sz="1100" b="0" i="1" u="none" strike="noStrike" cap="none" dirty="0">
                <a:solidFill>
                  <a:srgbClr val="000000"/>
                </a:solidFill>
                <a:effectLst/>
                <a:latin typeface="Arial"/>
                <a:ea typeface="Arial"/>
                <a:cs typeface="Arial"/>
                <a:sym typeface="Arial"/>
              </a:rPr>
              <a:t>– pencil lead</a:t>
            </a:r>
          </a:p>
          <a:p>
            <a:pPr marL="387350" lvl="0" indent="-228600">
              <a:buFont typeface="+mj-lt"/>
              <a:buAutoNum type="arabicPeriod"/>
            </a:pPr>
            <a:r>
              <a:rPr lang="en-GB" sz="1100" b="0" i="0" u="none" strike="noStrike" cap="none" dirty="0">
                <a:solidFill>
                  <a:srgbClr val="000000"/>
                </a:solidFill>
                <a:effectLst/>
                <a:latin typeface="Arial"/>
                <a:ea typeface="Arial"/>
                <a:cs typeface="Arial"/>
                <a:sym typeface="Arial"/>
              </a:rPr>
              <a:t>Which object had the lowest resistance? </a:t>
            </a:r>
            <a:r>
              <a:rPr lang="en-GB" sz="1100" b="0" i="1" u="none" strike="noStrike" cap="none" dirty="0">
                <a:solidFill>
                  <a:srgbClr val="000000"/>
                </a:solidFill>
                <a:effectLst/>
                <a:latin typeface="Arial"/>
                <a:ea typeface="Arial"/>
                <a:cs typeface="Arial"/>
                <a:sym typeface="Arial"/>
              </a:rPr>
              <a:t>– metal key</a:t>
            </a:r>
            <a:endParaRPr lang="it-IT" sz="1100" b="0" i="1" u="none" strike="noStrike" cap="none" dirty="0">
              <a:solidFill>
                <a:srgbClr val="000000"/>
              </a:solidFill>
              <a:effectLst/>
              <a:latin typeface="Arial"/>
              <a:ea typeface="Arial"/>
              <a:cs typeface="Arial"/>
              <a:sym typeface="Arial"/>
            </a:endParaRPr>
          </a:p>
          <a:p>
            <a:pPr marL="387350" lvl="0" indent="-228600">
              <a:buFont typeface="+mj-lt"/>
              <a:buAutoNum type="arabicPeriod"/>
            </a:pPr>
            <a:r>
              <a:rPr lang="en-GB" sz="1100" b="0" i="0" u="none" strike="noStrike" cap="none" dirty="0">
                <a:solidFill>
                  <a:srgbClr val="000000"/>
                </a:solidFill>
                <a:effectLst/>
                <a:latin typeface="Arial"/>
                <a:ea typeface="Arial"/>
                <a:cs typeface="Arial"/>
                <a:sym typeface="Arial"/>
              </a:rPr>
              <a:t>Which object was the best conductor? </a:t>
            </a:r>
            <a:r>
              <a:rPr lang="en-GB" sz="1100" b="0" i="1" u="none" strike="noStrike" cap="none" dirty="0">
                <a:solidFill>
                  <a:srgbClr val="000000"/>
                </a:solidFill>
                <a:effectLst/>
                <a:latin typeface="Arial"/>
                <a:ea typeface="Arial"/>
                <a:cs typeface="Arial"/>
                <a:sym typeface="Arial"/>
              </a:rPr>
              <a:t>– metal key</a:t>
            </a:r>
            <a:endParaRPr lang="it-IT" sz="1100" b="0" i="1" u="none" strike="noStrike" cap="none" dirty="0">
              <a:solidFill>
                <a:srgbClr val="000000"/>
              </a:solidFill>
              <a:effectLst/>
              <a:latin typeface="Arial"/>
              <a:ea typeface="Arial"/>
              <a:cs typeface="Arial"/>
              <a:sym typeface="Arial"/>
            </a:endParaRPr>
          </a:p>
          <a:p>
            <a:pPr marL="387350" lvl="0" indent="-228600">
              <a:buFont typeface="+mj-lt"/>
              <a:buAutoNum type="arabicPeriod"/>
            </a:pPr>
            <a:r>
              <a:rPr lang="en-GB" sz="1100" b="0" i="0" u="none" strike="noStrike" cap="none" dirty="0">
                <a:solidFill>
                  <a:srgbClr val="000000"/>
                </a:solidFill>
                <a:effectLst/>
                <a:latin typeface="Arial"/>
                <a:ea typeface="Arial"/>
                <a:cs typeface="Arial"/>
                <a:sym typeface="Arial"/>
              </a:rPr>
              <a:t>Which object was the best insulator? </a:t>
            </a:r>
            <a:r>
              <a:rPr lang="en-GB" sz="1100" b="0" i="1" u="none" strike="noStrike" cap="none" dirty="0">
                <a:solidFill>
                  <a:srgbClr val="000000"/>
                </a:solidFill>
                <a:effectLst/>
                <a:latin typeface="Arial"/>
                <a:ea typeface="Arial"/>
                <a:cs typeface="Arial"/>
                <a:sym typeface="Arial"/>
              </a:rPr>
              <a:t>– pencil lead </a:t>
            </a:r>
          </a:p>
          <a:p>
            <a:pPr marL="387350" lvl="0" indent="-228600">
              <a:buFont typeface="+mj-lt"/>
              <a:buAutoNum type="arabicPeriod"/>
            </a:pPr>
            <a:r>
              <a:rPr lang="en-GB" sz="1100" b="0" i="0" u="none" strike="noStrike" cap="none" dirty="0">
                <a:solidFill>
                  <a:srgbClr val="000000"/>
                </a:solidFill>
                <a:effectLst/>
                <a:latin typeface="Arial"/>
                <a:ea typeface="Arial"/>
                <a:cs typeface="Arial"/>
                <a:sym typeface="Arial"/>
              </a:rPr>
              <a:t>What happens to the current in a circuit if a </a:t>
            </a:r>
            <a:r>
              <a:rPr lang="en-GB" sz="1100" b="1" i="0" u="none" strike="noStrike" cap="none" dirty="0">
                <a:solidFill>
                  <a:srgbClr val="000000"/>
                </a:solidFill>
                <a:effectLst/>
                <a:latin typeface="Arial"/>
                <a:ea typeface="Arial"/>
                <a:cs typeface="Arial"/>
                <a:sym typeface="Arial"/>
              </a:rPr>
              <a:t>low-resistance object </a:t>
            </a:r>
            <a:r>
              <a:rPr lang="en-GB" sz="1100" b="0" i="0" u="none" strike="noStrike" cap="none" dirty="0">
                <a:solidFill>
                  <a:srgbClr val="000000"/>
                </a:solidFill>
                <a:effectLst/>
                <a:latin typeface="Arial"/>
                <a:ea typeface="Arial"/>
                <a:cs typeface="Arial"/>
                <a:sym typeface="Arial"/>
              </a:rPr>
              <a:t>is replaced by a </a:t>
            </a:r>
            <a:r>
              <a:rPr lang="en-GB" sz="1100" b="1" i="0" u="none" strike="noStrike" cap="none" dirty="0">
                <a:solidFill>
                  <a:srgbClr val="000000"/>
                </a:solidFill>
                <a:effectLst/>
                <a:latin typeface="Arial"/>
                <a:ea typeface="Arial"/>
                <a:cs typeface="Arial"/>
                <a:sym typeface="Arial"/>
              </a:rPr>
              <a:t>high-resistance object? </a:t>
            </a:r>
            <a:r>
              <a:rPr lang="en-GB" sz="1100" b="0" i="1" u="none" strike="noStrike" cap="none" dirty="0">
                <a:solidFill>
                  <a:srgbClr val="000000"/>
                </a:solidFill>
                <a:effectLst/>
                <a:latin typeface="Arial"/>
                <a:ea typeface="Arial"/>
                <a:cs typeface="Arial"/>
                <a:sym typeface="Arial"/>
              </a:rPr>
              <a:t>– the current will decrease</a:t>
            </a:r>
          </a:p>
          <a:p>
            <a:pPr marL="158750" lvl="0" indent="0">
              <a:buFont typeface="+mj-lt"/>
              <a:buNone/>
            </a:pPr>
            <a:r>
              <a:rPr lang="en-GB" sz="1100" b="0" i="1" u="none" strike="noStrike" cap="none" dirty="0">
                <a:solidFill>
                  <a:srgbClr val="000000"/>
                </a:solidFill>
                <a:effectLst/>
                <a:latin typeface="Arial"/>
                <a:cs typeface="Arial"/>
                <a:sym typeface="Arial"/>
              </a:rPr>
              <a:t>6a. </a:t>
            </a:r>
            <a:r>
              <a:rPr lang="en-US" sz="1800" b="0" i="0" u="none" strike="noStrike" dirty="0">
                <a:solidFill>
                  <a:srgbClr val="222222"/>
                </a:solidFill>
                <a:effectLst/>
                <a:latin typeface="Arial" panose="020B0604020202020204" pitchFamily="34" charset="0"/>
              </a:rPr>
              <a:t>Why was the potential difference the same (or nearly the same) every time? - </a:t>
            </a:r>
            <a:r>
              <a:rPr lang="en-US" sz="1800" b="0" i="1" u="none" strike="noStrike" dirty="0">
                <a:solidFill>
                  <a:srgbClr val="222222"/>
                </a:solidFill>
                <a:effectLst/>
                <a:latin typeface="Arial" panose="020B0604020202020204" pitchFamily="34" charset="0"/>
              </a:rPr>
              <a:t>The energy transferred out of the circuit is always the same as the energy transferred in by the battery. There was only one component in the circuit each time, so the PD across it was equal to the PD of the battery.</a:t>
            </a:r>
          </a:p>
          <a:p>
            <a:pPr marL="158750" lvl="0" indent="0">
              <a:buFont typeface="+mj-lt"/>
              <a:buNone/>
            </a:pPr>
            <a:r>
              <a:rPr lang="en-US" sz="1800" b="0" i="1" u="none" strike="noStrike" cap="none" dirty="0">
                <a:solidFill>
                  <a:srgbClr val="222222"/>
                </a:solidFill>
                <a:effectLst/>
                <a:latin typeface="Arial" panose="020B0604020202020204" pitchFamily="34" charset="0"/>
                <a:ea typeface="Arial"/>
                <a:cs typeface="Arial"/>
                <a:sym typeface="Arial"/>
              </a:rPr>
              <a:t> 6</a:t>
            </a:r>
            <a:r>
              <a:rPr lang="en-US" sz="1800" b="0" i="0" u="none" strike="noStrike" dirty="0">
                <a:solidFill>
                  <a:srgbClr val="222222"/>
                </a:solidFill>
                <a:effectLst/>
                <a:latin typeface="Arial" panose="020B0604020202020204" pitchFamily="34" charset="0"/>
              </a:rPr>
              <a:t>b. How could the potential difference be increased?</a:t>
            </a:r>
            <a:r>
              <a:rPr lang="en-US" sz="1800" b="0" i="1" u="none" strike="noStrike" dirty="0">
                <a:solidFill>
                  <a:srgbClr val="222222"/>
                </a:solidFill>
                <a:effectLst/>
                <a:latin typeface="Arial" panose="020B0604020202020204" pitchFamily="34" charset="0"/>
              </a:rPr>
              <a:t> - add another battery</a:t>
            </a:r>
          </a:p>
          <a:p>
            <a:pPr marL="158750" lvl="0" indent="0">
              <a:buFont typeface="+mj-lt"/>
              <a:buNone/>
            </a:pPr>
            <a:r>
              <a:rPr lang="en-US" sz="1800" b="0" i="1" u="none" strike="noStrike" cap="none" dirty="0">
                <a:solidFill>
                  <a:srgbClr val="222222"/>
                </a:solidFill>
                <a:effectLst/>
                <a:latin typeface="Arial" panose="020B0604020202020204" pitchFamily="34" charset="0"/>
                <a:cs typeface="Arial"/>
                <a:sym typeface="Arial"/>
              </a:rPr>
              <a:t> 6</a:t>
            </a:r>
            <a:r>
              <a:rPr lang="en-US" sz="1800" b="0" i="0" u="none" strike="noStrike" dirty="0">
                <a:solidFill>
                  <a:srgbClr val="222222"/>
                </a:solidFill>
                <a:effectLst/>
                <a:latin typeface="Arial" panose="020B0604020202020204" pitchFamily="34" charset="0"/>
              </a:rPr>
              <a:t>c. How could it be decreased?</a:t>
            </a:r>
            <a:r>
              <a:rPr lang="en-US" sz="1800" b="0" i="1" u="none" strike="noStrike" dirty="0">
                <a:solidFill>
                  <a:srgbClr val="222222"/>
                </a:solidFill>
                <a:effectLst/>
                <a:latin typeface="Arial" panose="020B0604020202020204" pitchFamily="34" charset="0"/>
              </a:rPr>
              <a:t> - add a second component elsewhere in the circuit: the PD of the battery is shared between the components.</a:t>
            </a:r>
            <a:endParaRPr lang="it-IT" sz="1100" b="0" i="1" u="none" strike="noStrike" cap="none" dirty="0">
              <a:solidFill>
                <a:srgbClr val="000000"/>
              </a:solidFill>
              <a:effectLst/>
              <a:latin typeface="Arial"/>
              <a:ea typeface="Arial"/>
              <a:cs typeface="Arial"/>
              <a:sym typeface="Arial"/>
            </a:endParaRPr>
          </a:p>
          <a:p>
            <a:pPr marL="158750" lvl="0" indent="0">
              <a:buFont typeface="+mj-lt"/>
              <a:buNone/>
            </a:pPr>
            <a:endParaRPr lang="en-GB" sz="1100" b="0" i="0" u="none" strike="noStrike" cap="none" dirty="0">
              <a:solidFill>
                <a:srgbClr val="000000"/>
              </a:solidFill>
              <a:effectLst/>
              <a:latin typeface="Arial"/>
              <a:ea typeface="Arial"/>
              <a:cs typeface="Arial"/>
              <a:sym typeface="Arial"/>
            </a:endParaRPr>
          </a:p>
          <a:p>
            <a:pPr marL="158750" lvl="0" indent="0">
              <a:buFont typeface="+mj-lt"/>
              <a:buNone/>
            </a:pPr>
            <a:r>
              <a:rPr lang="en-GB" sz="1100" b="0" i="0" u="none" strike="noStrike" cap="none" dirty="0">
                <a:solidFill>
                  <a:srgbClr val="000000"/>
                </a:solidFill>
                <a:effectLst/>
                <a:latin typeface="Arial"/>
                <a:ea typeface="Arial"/>
                <a:cs typeface="Arial"/>
                <a:sym typeface="Arial"/>
              </a:rPr>
              <a:t>EXTENSION: </a:t>
            </a:r>
            <a:r>
              <a:rPr lang="en-US" sz="1800" b="0" i="0" u="none" strike="noStrike" dirty="0">
                <a:solidFill>
                  <a:srgbClr val="222222"/>
                </a:solidFill>
                <a:effectLst/>
                <a:latin typeface="Arial" panose="020B0604020202020204" pitchFamily="34" charset="0"/>
              </a:rPr>
              <a:t>Try putting objects from your pencil case in the circuit. Can you find an object for which the </a:t>
            </a:r>
            <a:r>
              <a:rPr lang="en-US" sz="3200" b="0" i="0" dirty="0">
                <a:solidFill>
                  <a:srgbClr val="3C4043"/>
                </a:solidFill>
                <a:effectLst/>
                <a:latin typeface="Roboto"/>
              </a:rPr>
              <a:t>reading on the ammeter is 0</a:t>
            </a:r>
            <a:r>
              <a:rPr lang="en-US" sz="1800" b="0" i="0" u="none" strike="noStrike" dirty="0">
                <a:solidFill>
                  <a:srgbClr val="222222"/>
                </a:solidFill>
                <a:effectLst/>
                <a:latin typeface="Arial" panose="020B0604020202020204" pitchFamily="34" charset="0"/>
              </a:rPr>
              <a:t>? What do you think that means? - </a:t>
            </a:r>
            <a:r>
              <a:rPr lang="en-US" sz="1800" b="0" i="1" u="none" strike="noStrike" dirty="0">
                <a:solidFill>
                  <a:srgbClr val="222222"/>
                </a:solidFill>
                <a:effectLst/>
                <a:latin typeface="Arial" panose="020B0604020202020204" pitchFamily="34" charset="0"/>
              </a:rPr>
              <a:t>This means that its resistance is actually so high that you can’t get any current to flow through it using this battery. It is a very good insulator. </a:t>
            </a:r>
          </a:p>
          <a:p>
            <a:pPr marL="158750" lvl="0" indent="0">
              <a:buFont typeface="+mj-lt"/>
              <a:buNone/>
            </a:pPr>
            <a:endParaRPr lang="en-GB" sz="1100" b="0" i="1" u="none" strike="noStrike" cap="none" dirty="0">
              <a:solidFill>
                <a:srgbClr val="000000"/>
              </a:solidFill>
              <a:effectLst/>
              <a:latin typeface="Arial"/>
              <a:ea typeface="Arial"/>
              <a:cs typeface="Arial"/>
              <a:sym typeface="Arial"/>
            </a:endParaRPr>
          </a:p>
          <a:p>
            <a:pPr marL="158750" lvl="0" indent="0">
              <a:buFont typeface="+mj-lt"/>
              <a:buNone/>
            </a:pPr>
            <a:r>
              <a:rPr lang="en-GB" sz="1100" b="1" i="0" u="none" strike="noStrike" cap="none" dirty="0">
                <a:solidFill>
                  <a:srgbClr val="000000"/>
                </a:solidFill>
                <a:effectLst/>
                <a:latin typeface="Arial"/>
                <a:ea typeface="Arial"/>
                <a:cs typeface="Arial"/>
                <a:sym typeface="Arial"/>
              </a:rPr>
              <a:t>RESEARCH NOTES</a:t>
            </a:r>
          </a:p>
          <a:p>
            <a:pPr marL="158750" indent="0">
              <a:lnSpc>
                <a:spcPct val="107000"/>
              </a:lnSpc>
              <a:spcAft>
                <a:spcPts val="800"/>
              </a:spcAft>
              <a:buNone/>
            </a:pPr>
            <a:r>
              <a:rPr lang="en-GB" sz="1100" b="0" i="0" u="sng" strike="noStrike" cap="none" dirty="0">
                <a:solidFill>
                  <a:srgbClr val="000000"/>
                </a:solidFill>
                <a:effectLst/>
                <a:latin typeface="Arial"/>
                <a:ea typeface="Arial"/>
                <a:cs typeface="Arial"/>
                <a:sym typeface="Arial"/>
              </a:rPr>
              <a:t>7c. Feedback</a:t>
            </a:r>
            <a:r>
              <a:rPr lang="en-GB" sz="1100" b="0" i="0" u="none" strike="noStrike" cap="none" dirty="0">
                <a:solidFill>
                  <a:srgbClr val="000000"/>
                </a:solidFill>
                <a:effectLst/>
                <a:latin typeface="Arial"/>
                <a:ea typeface="Arial"/>
                <a:cs typeface="Arial"/>
                <a:sym typeface="Arial"/>
              </a:rPr>
              <a:t>: Provide feedback and comments rather than marks– there are opportunities to do this both while students are carrying out the practical, and during the discussion</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https://educationendowmentfoundation.org.uk/public/files/Publications/Science/EEF_improving_secondary_science.pdf#page=40</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lvl="0" indent="0">
              <a:buFont typeface="+mj-lt"/>
              <a:buNone/>
            </a:pPr>
            <a:endParaRPr lang="en-GB" sz="1100" b="0" i="0" u="none" strike="noStrike" cap="none" dirty="0">
              <a:solidFill>
                <a:srgbClr val="000000"/>
              </a:solidFill>
              <a:effectLst/>
              <a:latin typeface="Arial"/>
              <a:ea typeface="Arial"/>
              <a:cs typeface="Arial"/>
              <a:sym typeface="Arial"/>
            </a:endParaRPr>
          </a:p>
          <a:p>
            <a:pPr marL="158750" indent="0">
              <a:lnSpc>
                <a:spcPct val="107000"/>
              </a:lnSpc>
              <a:spcAft>
                <a:spcPts val="800"/>
              </a:spcAft>
              <a:buNone/>
            </a:pPr>
            <a:r>
              <a:rPr lang="en-GB" sz="1100" b="0" i="0" u="sng" strike="noStrike" cap="none" dirty="0">
                <a:solidFill>
                  <a:srgbClr val="000000"/>
                </a:solidFill>
                <a:effectLst/>
                <a:latin typeface="Arial"/>
                <a:ea typeface="Arial"/>
                <a:cs typeface="Arial"/>
                <a:sym typeface="Arial"/>
              </a:rPr>
              <a:t>4d. Memory</a:t>
            </a:r>
            <a:r>
              <a:rPr lang="en-GB" sz="1100" b="0" i="0" u="none" strike="noStrike" cap="none" dirty="0">
                <a:solidFill>
                  <a:srgbClr val="000000"/>
                </a:solidFill>
                <a:effectLst/>
                <a:latin typeface="Arial"/>
                <a:ea typeface="Arial"/>
                <a:cs typeface="Arial"/>
                <a:sym typeface="Arial"/>
              </a:rPr>
              <a:t>: Encourage pupils to elaborate on what they have learnt – This approach supports learning by integrating new information with existing prior knowledge, helping to embed it in the long-term memory</a:t>
            </a:r>
            <a:r>
              <a:rPr lang="it-IT" dirty="0">
                <a:effectLst/>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https://educationendowmentfoundation.org.uk/public/files/Publications/Science/EEF_improving_secondary_science.pdf#page=27</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lvl="0" indent="0">
              <a:buFont typeface="+mj-lt"/>
              <a:buNone/>
            </a:pPr>
            <a:endParaRPr lang="it-IT" dirty="0">
              <a:effectLst/>
            </a:endParaRPr>
          </a:p>
          <a:p>
            <a:pPr marL="158750" lvl="0" indent="0">
              <a:buFont typeface="+mj-lt"/>
              <a:buNone/>
            </a:pPr>
            <a:r>
              <a:rPr lang="en-GB" sz="1100" b="0" i="0" u="sng" strike="noStrike" cap="none" dirty="0">
                <a:solidFill>
                  <a:srgbClr val="000000"/>
                </a:solidFill>
                <a:effectLst/>
                <a:latin typeface="Arial"/>
                <a:ea typeface="Arial"/>
                <a:cs typeface="Arial"/>
                <a:sym typeface="Arial"/>
              </a:rPr>
              <a:t>4b. Memory</a:t>
            </a:r>
            <a:r>
              <a:rPr lang="en-GB" sz="1100" b="0" i="0" u="none" strike="noStrike" cap="none" dirty="0">
                <a:solidFill>
                  <a:srgbClr val="000000"/>
                </a:solidFill>
                <a:effectLst/>
                <a:latin typeface="Arial"/>
                <a:ea typeface="Arial"/>
                <a:cs typeface="Arial"/>
                <a:sym typeface="Arial"/>
              </a:rPr>
              <a:t>: Revisit knowledge after a gap to help pupils retain it in their long-term memory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https://educationendowmentfoundation.org.uk/public/files/Publications/Science/EEF_improving_secondary_science.pdf#page=26</a:t>
            </a:r>
            <a:endPar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158750" lvl="0" indent="0">
              <a:buFont typeface="+mj-lt"/>
              <a:buNone/>
            </a:pPr>
            <a:endParaRPr lang="it-IT" sz="1100" b="0" i="0" u="none" strike="noStrike" cap="none" dirty="0">
              <a:solidFill>
                <a:srgbClr val="000000"/>
              </a:solidFill>
              <a:effectLst/>
              <a:latin typeface="Arial"/>
              <a:ea typeface="Arial"/>
              <a:cs typeface="Arial"/>
              <a:sym typeface="Arial"/>
            </a:endParaRPr>
          </a:p>
          <a:p>
            <a:pPr marL="158750" lvl="0" indent="0">
              <a:buFont typeface="+mj-lt"/>
              <a:buNone/>
            </a:pPr>
            <a:r>
              <a:rPr lang="en-GB" sz="1100" b="0" i="0" u="sng" strike="noStrike" cap="none" dirty="0">
                <a:solidFill>
                  <a:srgbClr val="000000"/>
                </a:solidFill>
                <a:effectLst/>
                <a:latin typeface="Arial"/>
                <a:ea typeface="Arial"/>
                <a:cs typeface="Arial"/>
                <a:sym typeface="Arial"/>
              </a:rPr>
              <a:t>2a. Self-regulation</a:t>
            </a:r>
            <a:r>
              <a:rPr lang="en-GB" sz="1100" b="0" i="0" u="none" strike="noStrike" cap="none" dirty="0">
                <a:solidFill>
                  <a:srgbClr val="000000"/>
                </a:solidFill>
                <a:effectLst/>
                <a:latin typeface="Arial"/>
                <a:ea typeface="Arial"/>
                <a:cs typeface="Arial"/>
                <a:sym typeface="Arial"/>
              </a:rPr>
              <a:t>: Explicitly teach pupils how to plan, monitor, and evaluate their learning – </a:t>
            </a:r>
            <a:r>
              <a:rPr lang="en-GB" sz="1800" dirty="0">
                <a:effectLst/>
                <a:latin typeface="Arial" panose="020B0604020202020204" pitchFamily="34" charset="0"/>
                <a:ea typeface="Arial" panose="020B0604020202020204" pitchFamily="34" charset="0"/>
              </a:rPr>
              <a:t>Planning the experiment is broken down to a step-by-step procedure that allows students to link their learning to reach a desired outcome</a:t>
            </a:r>
          </a:p>
          <a:p>
            <a:pPr marL="158750" indent="0">
              <a:lnSpc>
                <a:spcPct val="107000"/>
              </a:lnSpc>
              <a:spcAft>
                <a:spcPts val="800"/>
              </a:spcAft>
              <a:buNone/>
            </a:pP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https://educationendowmentfoundation.org.uk/public/files/Publications/Science/EEF_improving_secondary_science.pdf#page=15</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indent="0">
              <a:buNone/>
            </a:pPr>
            <a:endParaRPr lang="en-GB" dirty="0"/>
          </a:p>
        </p:txBody>
      </p:sp>
    </p:spTree>
    <p:extLst>
      <p:ext uri="{BB962C8B-B14F-4D97-AF65-F5344CB8AC3E}">
        <p14:creationId xmlns:p14="http://schemas.microsoft.com/office/powerpoint/2010/main" val="4253212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This slide is intended as scaffolding for students who have not completed questions 1 &amp; 2 in the first 2-3 minutes.</a:t>
            </a:r>
          </a:p>
        </p:txBody>
      </p:sp>
    </p:spTree>
    <p:extLst>
      <p:ext uri="{BB962C8B-B14F-4D97-AF65-F5344CB8AC3E}">
        <p14:creationId xmlns:p14="http://schemas.microsoft.com/office/powerpoint/2010/main" val="244282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EEF Teaching and Learning Toolkit, Feedback</a:t>
            </a:r>
            <a:r>
              <a:rPr lang="en-GB" sz="1100" b="0" i="0" u="sng" strike="noStrike" cap="none" baseline="0" dirty="0">
                <a:solidFill>
                  <a:srgbClr val="000000"/>
                </a:solidFill>
                <a:effectLst/>
                <a:latin typeface="Arial"/>
                <a:ea typeface="Arial"/>
                <a:cs typeface="Arial"/>
                <a:sym typeface="Arial"/>
              </a:rPr>
              <a:t> strand</a:t>
            </a:r>
            <a:r>
              <a:rPr lang="en-GB" sz="1100" b="0" i="0" u="none" strike="noStrike" cap="none" dirty="0">
                <a:solidFill>
                  <a:srgbClr val="000000"/>
                </a:solidFill>
                <a:effectLst/>
                <a:latin typeface="Arial"/>
                <a:ea typeface="Arial"/>
                <a:cs typeface="Arial"/>
                <a:sym typeface="Arial"/>
              </a:rPr>
              <a:t>: When giving feedback, compare what a learner is doing right now with what they have done wrong before (in this case a hypothetical learner).</a:t>
            </a:r>
            <a:r>
              <a:rPr lang="it-IT" sz="1600" dirty="0">
                <a:effectLst/>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https://educationendowmentfoundation.org.uk/evidence-summaries/teaching-learning-toolkit/feedback/</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indent="0">
              <a:buNone/>
            </a:pPr>
            <a:r>
              <a:rPr lang="it-IT" sz="1600" u="sng" dirty="0">
                <a:effectLst/>
              </a:rPr>
              <a:t> </a:t>
            </a:r>
            <a:endParaRPr lang="en-US" sz="1500" u="sng" dirty="0">
              <a:latin typeface="+mn-lt"/>
            </a:endParaRPr>
          </a:p>
        </p:txBody>
      </p:sp>
    </p:spTree>
    <p:extLst>
      <p:ext uri="{BB962C8B-B14F-4D97-AF65-F5344CB8AC3E}">
        <p14:creationId xmlns:p14="http://schemas.microsoft.com/office/powerpoint/2010/main" val="289556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400" b="0" dirty="0">
                <a:solidFill>
                  <a:schemeClr val="dk1"/>
                </a:solidFill>
              </a:rPr>
              <a:t>RESEARCH NOTES:</a:t>
            </a:r>
          </a:p>
          <a:p>
            <a:pPr marL="0" lvl="0" indent="0" algn="l" rtl="0">
              <a:lnSpc>
                <a:spcPct val="115000"/>
              </a:lnSpc>
              <a:spcBef>
                <a:spcPts val="1000"/>
              </a:spcBef>
              <a:spcAft>
                <a:spcPts val="1000"/>
              </a:spcAft>
              <a:buClr>
                <a:schemeClr val="dk1"/>
              </a:buClr>
              <a:buSzPts val="1100"/>
              <a:buFont typeface="Arial"/>
              <a:buNone/>
            </a:pPr>
            <a:r>
              <a:rPr lang="en-GB" sz="1400" u="sng" dirty="0">
                <a:solidFill>
                  <a:srgbClr val="00B050"/>
                </a:solidFill>
                <a:effectLst/>
                <a:latin typeface="Arial" panose="020B0604020202020204" pitchFamily="34" charset="0"/>
                <a:ea typeface="Arial" panose="020B0604020202020204" pitchFamily="34" charset="0"/>
              </a:rPr>
              <a:t>4c. Memory</a:t>
            </a:r>
            <a:r>
              <a:rPr lang="en-GB" sz="1400" dirty="0">
                <a:solidFill>
                  <a:srgbClr val="00B050"/>
                </a:solidFill>
                <a:effectLst/>
                <a:latin typeface="Arial" panose="020B0604020202020204" pitchFamily="34" charset="0"/>
                <a:ea typeface="Arial" panose="020B0604020202020204" pitchFamily="34" charset="0"/>
              </a:rPr>
              <a:t>:</a:t>
            </a:r>
            <a:r>
              <a:rPr lang="en-GB" sz="1400" dirty="0">
                <a:effectLst/>
                <a:latin typeface="Arial" panose="020B0604020202020204" pitchFamily="34" charset="0"/>
                <a:ea typeface="Arial" panose="020B0604020202020204" pitchFamily="34" charset="0"/>
              </a:rPr>
              <a:t> </a:t>
            </a:r>
            <a:r>
              <a:rPr lang="en-GB" sz="1400" dirty="0">
                <a:solidFill>
                  <a:srgbClr val="00B050"/>
                </a:solidFill>
                <a:effectLst/>
                <a:latin typeface="Arial" panose="020B0604020202020204" pitchFamily="34" charset="0"/>
                <a:ea typeface="Arial" panose="020B0604020202020204" pitchFamily="34" charset="0"/>
              </a:rPr>
              <a:t>Provide opportunities for pupils to retrieve knowledge they previously learnt</a:t>
            </a:r>
            <a:r>
              <a:rPr lang="en-GB" sz="1400" dirty="0">
                <a:solidFill>
                  <a:srgbClr val="000000"/>
                </a:solidFill>
                <a:effectLst/>
                <a:latin typeface="Arial" panose="020B0604020202020204" pitchFamily="34" charset="0"/>
                <a:ea typeface="Arial" panose="020B0604020202020204" pitchFamily="34" charset="0"/>
              </a:rPr>
              <a:t>.</a:t>
            </a:r>
            <a:r>
              <a:rPr lang="en-GB" sz="1400" baseline="0" dirty="0">
                <a:solidFill>
                  <a:srgbClr val="000000"/>
                </a:solidFill>
                <a:effectLst/>
                <a:latin typeface="Arial" panose="020B0604020202020204" pitchFamily="34" charset="0"/>
                <a:ea typeface="Arial" panose="020B0604020202020204" pitchFamily="34" charset="0"/>
              </a:rPr>
              <a:t> </a:t>
            </a:r>
            <a:r>
              <a:rPr lang="en-GB" sz="14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https://educationendowmentfoundation.org.uk/public/files/Publications/Science/EEF_improving_secondary_science.pdf#page=26</a:t>
            </a:r>
            <a:endParaRPr lang="en-GB" sz="1200" u="sng"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lvl="0" indent="0">
              <a:lnSpc>
                <a:spcPct val="150000"/>
              </a:lnSpc>
              <a:buClr>
                <a:srgbClr val="E59AAA"/>
              </a:buClr>
              <a:buSzPct val="120000"/>
              <a:buFont typeface="ArialMT" charset="0"/>
              <a:buNone/>
            </a:pPr>
            <a:r>
              <a:rPr lang="en-GB" sz="1500" dirty="0">
                <a:solidFill>
                  <a:srgbClr val="4D4F53"/>
                </a:solidFill>
              </a:rPr>
              <a:t>What two things affect current? Potential difference and resistance.</a:t>
            </a:r>
          </a:p>
          <a:p>
            <a:pPr marL="114300" lvl="0" indent="0">
              <a:lnSpc>
                <a:spcPct val="150000"/>
              </a:lnSpc>
              <a:buClr>
                <a:srgbClr val="E59AAA"/>
              </a:buClr>
              <a:buSzPct val="120000"/>
              <a:buFont typeface="ArialMT" charset="0"/>
              <a:buNone/>
            </a:pPr>
            <a:r>
              <a:rPr lang="en-GB" sz="1500" b="0" dirty="0">
                <a:solidFill>
                  <a:srgbClr val="4D4F53"/>
                </a:solidFill>
              </a:rPr>
              <a:t>If PD increases, current increases while if resistance increases current decreases.</a:t>
            </a:r>
          </a:p>
          <a:p>
            <a:pPr marL="114300" lvl="0" indent="0">
              <a:lnSpc>
                <a:spcPct val="150000"/>
              </a:lnSpc>
              <a:buClr>
                <a:srgbClr val="E59AAA"/>
              </a:buClr>
              <a:buSzPct val="120000"/>
              <a:buFont typeface="ArialMT" charset="0"/>
              <a:buNone/>
            </a:pPr>
            <a:endParaRPr lang="en-GB" sz="1500" b="0" dirty="0">
              <a:solidFill>
                <a:srgbClr val="4D4F53"/>
              </a:solidFill>
            </a:endParaRPr>
          </a:p>
          <a:p>
            <a:pPr marL="114300" lvl="0" indent="0">
              <a:lnSpc>
                <a:spcPct val="150000"/>
              </a:lnSpc>
              <a:buClr>
                <a:srgbClr val="E59AAA"/>
              </a:buClr>
              <a:buSzPct val="120000"/>
              <a:buFont typeface="ArialMT" charset="0"/>
              <a:buNone/>
            </a:pPr>
            <a:r>
              <a:rPr lang="en-GB" sz="1500" b="0" dirty="0">
                <a:solidFill>
                  <a:srgbClr val="4D4F53"/>
                </a:solidFill>
              </a:rPr>
              <a:t>(Remind students of the rope loop model:</a:t>
            </a:r>
          </a:p>
          <a:p>
            <a:pPr marL="114300" lvl="0" indent="0">
              <a:lnSpc>
                <a:spcPct val="150000"/>
              </a:lnSpc>
              <a:buClr>
                <a:srgbClr val="E59AAA"/>
              </a:buClr>
              <a:buSzPct val="120000"/>
              <a:buFont typeface="ArialMT" charset="0"/>
              <a:buNone/>
            </a:pPr>
            <a:endParaRPr lang="en-US" sz="1500" b="0" dirty="0">
              <a:solidFill>
                <a:srgbClr val="4D4F53"/>
              </a:solidFill>
            </a:endParaRPr>
          </a:p>
          <a:p>
            <a:pPr marL="114300" lvl="0" indent="0">
              <a:lnSpc>
                <a:spcPct val="150000"/>
              </a:lnSpc>
              <a:buClr>
                <a:srgbClr val="E59AAA"/>
              </a:buClr>
              <a:buSzPct val="120000"/>
              <a:buFont typeface="ArialMT" charset="0"/>
              <a:buNone/>
            </a:pPr>
            <a:r>
              <a:rPr lang="en-US" sz="1500" b="0" dirty="0">
                <a:solidFill>
                  <a:srgbClr val="4D4F53"/>
                </a:solidFill>
              </a:rPr>
              <a:t>If the teacher pushes harder (increase potential difference), this increases the flow of the rope everywhere in the loop (current increases).</a:t>
            </a:r>
          </a:p>
          <a:p>
            <a:pPr marL="114300" lvl="0" indent="0">
              <a:lnSpc>
                <a:spcPct val="150000"/>
              </a:lnSpc>
              <a:buClr>
                <a:srgbClr val="E59AAA"/>
              </a:buClr>
              <a:buSzPct val="120000"/>
              <a:buFont typeface="ArialMT" charset="0"/>
              <a:buNone/>
            </a:pPr>
            <a:endParaRPr lang="en-US" sz="1500" b="0" dirty="0">
              <a:solidFill>
                <a:srgbClr val="4D4F53"/>
              </a:solidFill>
            </a:endParaRPr>
          </a:p>
          <a:p>
            <a:pPr marL="114300" lvl="0" indent="0">
              <a:lnSpc>
                <a:spcPct val="150000"/>
              </a:lnSpc>
              <a:buClr>
                <a:srgbClr val="E59AAA"/>
              </a:buClr>
              <a:buSzPct val="120000"/>
              <a:buFont typeface="ArialMT" charset="0"/>
              <a:buNone/>
            </a:pPr>
            <a:r>
              <a:rPr lang="en-US" sz="1500" b="0" dirty="0">
                <a:solidFill>
                  <a:srgbClr val="4D4F53"/>
                </a:solidFill>
              </a:rPr>
              <a:t>If the bulb hand grips harder (increase resistance), this reduces flow of the rope everywhere in the loop (current decreases).)</a:t>
            </a:r>
          </a:p>
          <a:p>
            <a:pPr marL="114300" lvl="0" indent="0">
              <a:lnSpc>
                <a:spcPct val="150000"/>
              </a:lnSpc>
              <a:buClr>
                <a:srgbClr val="E59AAA"/>
              </a:buClr>
              <a:buSzPct val="120000"/>
              <a:buFont typeface="ArialMT" charset="0"/>
              <a:buNone/>
            </a:pPr>
            <a:endParaRPr lang="en-GB" sz="1500" b="0" dirty="0">
              <a:solidFill>
                <a:srgbClr val="4D4F53"/>
              </a:solidFill>
            </a:endParaRPr>
          </a:p>
          <a:p>
            <a:pPr marL="114300" lvl="0" indent="0">
              <a:lnSpc>
                <a:spcPct val="150000"/>
              </a:lnSpc>
              <a:buClr>
                <a:srgbClr val="E59AAA"/>
              </a:buClr>
              <a:buSzPct val="120000"/>
              <a:buFont typeface="ArialMT" charset="0"/>
              <a:buNone/>
            </a:pPr>
            <a:r>
              <a:rPr lang="en-GB" sz="1500" b="0" dirty="0">
                <a:solidFill>
                  <a:srgbClr val="4D4F53"/>
                </a:solidFill>
              </a:rPr>
              <a:t>In fact, we can put this information in a </a:t>
            </a:r>
            <a:r>
              <a:rPr lang="en-GB" sz="1500" b="1" dirty="0">
                <a:solidFill>
                  <a:srgbClr val="4D4F53"/>
                </a:solidFill>
              </a:rPr>
              <a:t>single equation.</a:t>
            </a:r>
          </a:p>
          <a:p>
            <a:pPr marL="114300" lvl="0" indent="0">
              <a:lnSpc>
                <a:spcPct val="150000"/>
              </a:lnSpc>
              <a:buClr>
                <a:srgbClr val="E59AAA"/>
              </a:buClr>
              <a:buSzPct val="120000"/>
              <a:buFont typeface="ArialMT" charset="0"/>
              <a:buNone/>
            </a:pPr>
            <a:endParaRPr lang="en-GB" sz="1500" b="1" dirty="0">
              <a:solidFill>
                <a:srgbClr val="4D4F53"/>
              </a:solidFill>
            </a:endParaRPr>
          </a:p>
          <a:p>
            <a:pPr marL="114300" lvl="0" indent="0">
              <a:lnSpc>
                <a:spcPct val="150000"/>
              </a:lnSpc>
              <a:buClr>
                <a:srgbClr val="E59AAA"/>
              </a:buClr>
              <a:buSzPct val="120000"/>
              <a:buFont typeface="ArialMT" charset="0"/>
              <a:buNone/>
            </a:pPr>
            <a:r>
              <a:rPr lang="en-GB" sz="1500" b="1" dirty="0">
                <a:solidFill>
                  <a:srgbClr val="4D4F53"/>
                </a:solidFill>
              </a:rPr>
              <a:t>Think-pair-share</a:t>
            </a:r>
            <a:r>
              <a:rPr lang="en-GB" sz="1500" b="0" dirty="0">
                <a:solidFill>
                  <a:srgbClr val="4D4F53"/>
                </a:solidFill>
              </a:rPr>
              <a:t>: how does this equation show us how PD and resistance affect current? Think about what happens if each one changes. You could even use some numbers: suppose the PD is 10 and the resistance is 1. See what happens to the result if PD goes up, or if the resistance goes up.</a:t>
            </a:r>
          </a:p>
          <a:p>
            <a:pPr marL="114300" lvl="0" indent="0">
              <a:lnSpc>
                <a:spcPct val="150000"/>
              </a:lnSpc>
              <a:buClr>
                <a:srgbClr val="E59AAA"/>
              </a:buClr>
              <a:buSzPct val="120000"/>
              <a:buFont typeface="ArialMT" charset="0"/>
              <a:buNone/>
            </a:pPr>
            <a:endParaRPr lang="en-GB" sz="1500" b="0" dirty="0">
              <a:solidFill>
                <a:srgbClr val="4D4F53"/>
              </a:solidFill>
            </a:endParaRPr>
          </a:p>
          <a:p>
            <a:pPr marL="114300" lvl="0" indent="0">
              <a:lnSpc>
                <a:spcPct val="150000"/>
              </a:lnSpc>
              <a:buClr>
                <a:srgbClr val="E59AAA"/>
              </a:buClr>
              <a:buSzPct val="120000"/>
              <a:buFont typeface="ArialMT" charset="0"/>
              <a:buNone/>
            </a:pPr>
            <a:r>
              <a:rPr lang="en-GB" sz="1500" b="0" dirty="0">
                <a:solidFill>
                  <a:srgbClr val="4D4F53"/>
                </a:solidFill>
              </a:rPr>
              <a:t>RESEARCH NOTES:</a:t>
            </a:r>
          </a:p>
          <a:p>
            <a:pPr marL="114300" marR="0" lvl="0" indent="0" algn="l" defTabSz="914400" rtl="0" eaLnBrk="1" fontAlgn="auto" latinLnBrk="0" hangingPunct="1">
              <a:lnSpc>
                <a:spcPct val="150000"/>
              </a:lnSpc>
              <a:spcBef>
                <a:spcPts val="0"/>
              </a:spcBef>
              <a:spcAft>
                <a:spcPts val="0"/>
              </a:spcAft>
              <a:buClr>
                <a:srgbClr val="E59AAA"/>
              </a:buClr>
              <a:buSzPct val="120000"/>
              <a:buFont typeface="ArialMT" charset="0"/>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Few pupils use the Voltage-Resistance-Current (VRI) model of a series circuit.</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https://spark.iop.org/few-pupils-use-voltage-resistance-current-vri-model-series-circuit</a:t>
            </a:r>
            <a:r>
              <a:rPr lang="en-GB" sz="1100" b="0" i="0" u="none" strike="noStrike" cap="none" dirty="0">
                <a:solidFill>
                  <a:srgbClr val="000000"/>
                </a:solidFill>
                <a:effectLst/>
                <a:latin typeface="Arial"/>
                <a:ea typeface="Arial"/>
                <a:cs typeface="Arial"/>
                <a:sym typeface="Arial"/>
              </a:rPr>
              <a:t> </a:t>
            </a:r>
          </a:p>
        </p:txBody>
      </p:sp>
    </p:spTree>
    <p:extLst>
      <p:ext uri="{BB962C8B-B14F-4D97-AF65-F5344CB8AC3E}">
        <p14:creationId xmlns:p14="http://schemas.microsoft.com/office/powerpoint/2010/main" val="2836886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tif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5"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docs.google.com/forms/d/e/1FAIpQLSdMykooQXcJ3Ax6P7RJkyjCky08VZL_gYiC20ONSuNLEzdRKw/viewfor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RESISTANCE</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265911"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Calculating resistance</a:t>
            </a:r>
            <a:endParaRPr lang="es-MX" sz="3000" b="1" dirty="0">
              <a:solidFill>
                <a:schemeClr val="accent1"/>
              </a:solidFill>
              <a:latin typeface="+mn-lt"/>
            </a:endParaRPr>
          </a:p>
        </p:txBody>
      </p:sp>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xmlns="" id="{83FBAAAB-B80A-3A49-86BE-06AD883A8526}"/>
                  </a:ext>
                </a:extLst>
              </p:cNvPr>
              <p:cNvSpPr/>
              <p:nvPr/>
            </p:nvSpPr>
            <p:spPr>
              <a:xfrm>
                <a:off x="683923" y="1108128"/>
                <a:ext cx="7921625" cy="3231654"/>
              </a:xfrm>
              <a:prstGeom prst="rect">
                <a:avLst/>
              </a:prstGeom>
              <a:ln w="38100">
                <a:solidFill>
                  <a:schemeClr val="accent1"/>
                </a:solidFill>
              </a:ln>
            </p:spPr>
            <p:txBody>
              <a:bodyPr wrap="square">
                <a:spAutoFit/>
              </a:bodyPr>
              <a:lstStyle/>
              <a:p>
                <a:pPr marL="114300" lvl="0">
                  <a:lnSpc>
                    <a:spcPct val="150000"/>
                  </a:lnSpc>
                  <a:buClr>
                    <a:srgbClr val="E59AAA"/>
                  </a:buClr>
                  <a:buSzPct val="120000"/>
                </a:pPr>
                <a:r>
                  <a:rPr lang="en" sz="1800" dirty="0">
                    <a:solidFill>
                      <a:srgbClr val="4D4F53"/>
                    </a:solidFill>
                  </a:rPr>
                  <a:t>The </a:t>
                </a:r>
                <a:r>
                  <a:rPr lang="en" sz="1800" b="1" u="sng" dirty="0">
                    <a:solidFill>
                      <a:srgbClr val="4D4F53"/>
                    </a:solidFill>
                  </a:rPr>
                  <a:t>resistance</a:t>
                </a:r>
                <a:r>
                  <a:rPr lang="en" sz="1800" b="1" dirty="0">
                    <a:solidFill>
                      <a:srgbClr val="4D4F53"/>
                    </a:solidFill>
                  </a:rPr>
                  <a:t> </a:t>
                </a:r>
                <a:r>
                  <a:rPr lang="en" sz="1800" dirty="0">
                    <a:solidFill>
                      <a:srgbClr val="4D4F53"/>
                    </a:solidFill>
                  </a:rPr>
                  <a:t>of a component measures how difficult it is to get current to flow through it. It is measured in </a:t>
                </a:r>
                <a:r>
                  <a:rPr lang="en" sz="1800" b="1" u="sng" dirty="0">
                    <a:solidFill>
                      <a:srgbClr val="4D4F53"/>
                    </a:solidFill>
                  </a:rPr>
                  <a:t>ohms (</a:t>
                </a:r>
                <a:r>
                  <a:rPr lang="el-GR" sz="1800" b="1" u="sng" dirty="0">
                    <a:solidFill>
                      <a:srgbClr val="4D4F53"/>
                    </a:solidFill>
                  </a:rPr>
                  <a:t>Ω</a:t>
                </a:r>
                <a:r>
                  <a:rPr lang="en" sz="1800" b="1" u="sng" dirty="0">
                    <a:solidFill>
                      <a:srgbClr val="4D4F53"/>
                    </a:solidFill>
                  </a:rPr>
                  <a:t>)</a:t>
                </a:r>
                <a:endParaRPr lang="en" sz="1800" u="sng" dirty="0">
                  <a:solidFill>
                    <a:srgbClr val="4D4F53"/>
                  </a:solidFill>
                </a:endParaRPr>
              </a:p>
              <a:p>
                <a:pPr marL="114300" lvl="0" algn="ctr">
                  <a:lnSpc>
                    <a:spcPct val="150000"/>
                  </a:lnSpc>
                  <a:buClr>
                    <a:srgbClr val="E59AAA"/>
                  </a:buClr>
                  <a:buSzPct val="120000"/>
                </a:pPr>
                <a:r>
                  <a:rPr lang="en" sz="2800" dirty="0">
                    <a:solidFill>
                      <a:srgbClr val="4D4F53"/>
                    </a:solidFill>
                  </a:rPr>
                  <a:t>Resistance = Potential difference </a:t>
                </a:r>
                <a14:m>
                  <m:oMath xmlns:m="http://schemas.openxmlformats.org/officeDocument/2006/math">
                    <m:r>
                      <a:rPr lang="en" sz="2800" i="1" smtClean="0">
                        <a:solidFill>
                          <a:srgbClr val="4D4F53"/>
                        </a:solidFill>
                        <a:latin typeface="Cambria Math" panose="02040503050406030204" pitchFamily="18" charset="0"/>
                        <a:ea typeface="Cambria Math" panose="02040503050406030204" pitchFamily="18" charset="0"/>
                      </a:rPr>
                      <m:t>÷</m:t>
                    </m:r>
                  </m:oMath>
                </a14:m>
                <a:r>
                  <a:rPr lang="en" sz="2800" dirty="0">
                    <a:solidFill>
                      <a:srgbClr val="4D4F53"/>
                    </a:solidFill>
                  </a:rPr>
                  <a:t> Current</a:t>
                </a:r>
              </a:p>
              <a:p>
                <a:pPr marL="114300" lvl="0">
                  <a:lnSpc>
                    <a:spcPct val="150000"/>
                  </a:lnSpc>
                  <a:buClr>
                    <a:srgbClr val="E59AAA"/>
                  </a:buClr>
                  <a:buSzPct val="120000"/>
                </a:pPr>
                <a:r>
                  <a:rPr lang="en" sz="1800" b="1" dirty="0">
                    <a:solidFill>
                      <a:srgbClr val="4D4F53"/>
                    </a:solidFill>
                  </a:rPr>
                  <a:t>1. 	PD = 1V (low), Current = 10A (high)</a:t>
                </a:r>
              </a:p>
              <a:p>
                <a:pPr marL="114300" lvl="0">
                  <a:lnSpc>
                    <a:spcPct val="150000"/>
                  </a:lnSpc>
                  <a:buClr>
                    <a:srgbClr val="E59AAA"/>
                  </a:buClr>
                  <a:buSzPct val="120000"/>
                </a:pPr>
                <a:r>
                  <a:rPr lang="en" sz="1800" b="1" dirty="0">
                    <a:solidFill>
                      <a:srgbClr val="4D4F53"/>
                    </a:solidFill>
                  </a:rPr>
                  <a:t>	Resistance = ?</a:t>
                </a:r>
              </a:p>
              <a:p>
                <a:pPr marL="114300" lvl="0">
                  <a:lnSpc>
                    <a:spcPct val="150000"/>
                  </a:lnSpc>
                  <a:buClr>
                    <a:srgbClr val="E59AAA"/>
                  </a:buClr>
                  <a:buSzPct val="120000"/>
                </a:pPr>
                <a:r>
                  <a:rPr lang="en" sz="1800" b="1" dirty="0">
                    <a:solidFill>
                      <a:srgbClr val="4D4F53"/>
                    </a:solidFill>
                  </a:rPr>
                  <a:t>2.	PD = 10V (high), Current = 1A (low)</a:t>
                </a:r>
              </a:p>
              <a:p>
                <a:pPr marL="114300" lvl="0">
                  <a:lnSpc>
                    <a:spcPct val="150000"/>
                  </a:lnSpc>
                  <a:buClr>
                    <a:srgbClr val="E59AAA"/>
                  </a:buClr>
                  <a:buSzPct val="120000"/>
                </a:pPr>
                <a:r>
                  <a:rPr lang="en" sz="1800" b="1" dirty="0">
                    <a:solidFill>
                      <a:srgbClr val="4D4F53"/>
                    </a:solidFill>
                  </a:rPr>
                  <a:t>	Resistance = ?</a:t>
                </a:r>
                <a:endParaRPr lang="en" sz="2800" b="1" dirty="0">
                  <a:solidFill>
                    <a:srgbClr val="4D4F53"/>
                  </a:solidFill>
                </a:endParaRPr>
              </a:p>
            </p:txBody>
          </p:sp>
        </mc:Choice>
        <mc:Fallback>
          <p:sp>
            <p:nvSpPr>
              <p:cNvPr id="10" name="Rectangle 9">
                <a:extLst>
                  <a:ext uri="{FF2B5EF4-FFF2-40B4-BE49-F238E27FC236}">
                    <a16:creationId xmlns:a16="http://schemas.microsoft.com/office/drawing/2014/main" xmlns:a14="http://schemas.microsoft.com/office/drawing/2010/main" xmlns="" id="{83FBAAAB-B80A-3A49-86BE-06AD883A8526}"/>
                  </a:ext>
                </a:extLst>
              </p:cNvPr>
              <p:cNvSpPr>
                <a:spLocks noRot="1" noChangeAspect="1" noMove="1" noResize="1" noEditPoints="1" noAdjustHandles="1" noChangeArrowheads="1" noChangeShapeType="1" noTextEdit="1"/>
              </p:cNvSpPr>
              <p:nvPr/>
            </p:nvSpPr>
            <p:spPr>
              <a:xfrm>
                <a:off x="683923" y="1108128"/>
                <a:ext cx="7921625" cy="3231654"/>
              </a:xfrm>
              <a:prstGeom prst="rect">
                <a:avLst/>
              </a:prstGeom>
              <a:blipFill rotWithShape="0">
                <a:blip r:embed="rId3"/>
                <a:stretch>
                  <a:fillRect r="-1072"/>
                </a:stretch>
              </a:blipFill>
              <a:ln w="38100">
                <a:solidFill>
                  <a:schemeClr val="accent1"/>
                </a:solidFill>
              </a:ln>
            </p:spPr>
            <p:txBody>
              <a:bodyPr/>
              <a:lstStyle/>
              <a:p>
                <a:r>
                  <a:rPr lang="en-GB">
                    <a:noFill/>
                  </a:rPr>
                  <a:t> </a:t>
                </a:r>
              </a:p>
            </p:txBody>
          </p:sp>
        </mc:Fallback>
      </mc:AlternateContent>
      <p:sp>
        <p:nvSpPr>
          <p:cNvPr id="4" name="TextBox 3">
            <a:extLst>
              <a:ext uri="{FF2B5EF4-FFF2-40B4-BE49-F238E27FC236}">
                <a16:creationId xmlns:a16="http://schemas.microsoft.com/office/drawing/2014/main" xmlns="" id="{1362BDF4-729B-C04D-BDD1-FC55D8069DF3}"/>
              </a:ext>
            </a:extLst>
          </p:cNvPr>
          <p:cNvSpPr txBox="1"/>
          <p:nvPr/>
        </p:nvSpPr>
        <p:spPr>
          <a:xfrm>
            <a:off x="3330677" y="3068631"/>
            <a:ext cx="1859972" cy="369332"/>
          </a:xfrm>
          <a:prstGeom prst="rect">
            <a:avLst/>
          </a:prstGeom>
          <a:solidFill>
            <a:schemeClr val="bg1"/>
          </a:solidFill>
        </p:spPr>
        <p:txBody>
          <a:bodyPr wrap="square" rtlCol="0">
            <a:spAutoFit/>
          </a:bodyPr>
          <a:lstStyle/>
          <a:p>
            <a:r>
              <a:rPr lang="en-GB" sz="1800" b="1" dirty="0"/>
              <a:t>0.1 </a:t>
            </a:r>
            <a:r>
              <a:rPr lang="el-GR" sz="1800" b="1" dirty="0"/>
              <a:t>Ω</a:t>
            </a:r>
            <a:r>
              <a:rPr lang="en-GB" sz="1800" b="1" dirty="0"/>
              <a:t> (low)</a:t>
            </a:r>
          </a:p>
        </p:txBody>
      </p:sp>
      <p:sp>
        <p:nvSpPr>
          <p:cNvPr id="7" name="TextBox 6">
            <a:extLst>
              <a:ext uri="{FF2B5EF4-FFF2-40B4-BE49-F238E27FC236}">
                <a16:creationId xmlns:a16="http://schemas.microsoft.com/office/drawing/2014/main" xmlns="" id="{A85AED39-BEBD-424D-9940-42753417542B}"/>
              </a:ext>
            </a:extLst>
          </p:cNvPr>
          <p:cNvSpPr txBox="1"/>
          <p:nvPr/>
        </p:nvSpPr>
        <p:spPr>
          <a:xfrm>
            <a:off x="3317978" y="3891821"/>
            <a:ext cx="1859972" cy="369332"/>
          </a:xfrm>
          <a:prstGeom prst="rect">
            <a:avLst/>
          </a:prstGeom>
          <a:solidFill>
            <a:schemeClr val="bg1"/>
          </a:solidFill>
        </p:spPr>
        <p:txBody>
          <a:bodyPr wrap="square" rtlCol="0">
            <a:spAutoFit/>
          </a:bodyPr>
          <a:lstStyle/>
          <a:p>
            <a:r>
              <a:rPr lang="en-GB" sz="1800" b="1" dirty="0"/>
              <a:t>10 </a:t>
            </a:r>
            <a:r>
              <a:rPr lang="el-GR" sz="1800" b="1" dirty="0"/>
              <a:t>Ω</a:t>
            </a:r>
            <a:r>
              <a:rPr lang="en-GB" sz="1800" b="1" dirty="0"/>
              <a:t> (high)</a:t>
            </a:r>
          </a:p>
        </p:txBody>
      </p:sp>
    </p:spTree>
    <p:extLst>
      <p:ext uri="{BB962C8B-B14F-4D97-AF65-F5344CB8AC3E}">
        <p14:creationId xmlns:p14="http://schemas.microsoft.com/office/powerpoint/2010/main" val="6247954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9A986B45-7D6E-A347-A2DC-CD5EF32E9B9A}"/>
              </a:ext>
            </a:extLst>
          </p:cNvPr>
          <p:cNvPicPr>
            <a:picLocks noChangeAspect="1"/>
          </p:cNvPicPr>
          <p:nvPr/>
        </p:nvPicPr>
        <p:blipFill>
          <a:blip r:embed="rId3"/>
          <a:stretch>
            <a:fillRect/>
          </a:stretch>
        </p:blipFill>
        <p:spPr>
          <a:xfrm>
            <a:off x="3725812" y="2230614"/>
            <a:ext cx="1651577" cy="712292"/>
          </a:xfrm>
          <a:prstGeom prst="rect">
            <a:avLst/>
          </a:prstGeom>
        </p:spPr>
      </p:pic>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sp>
        <p:nvSpPr>
          <p:cNvPr id="10" name="Rectangle 9">
            <a:extLst>
              <a:ext uri="{FF2B5EF4-FFF2-40B4-BE49-F238E27FC236}">
                <a16:creationId xmlns:a16="http://schemas.microsoft.com/office/drawing/2014/main" xmlns="" id="{400CE605-98AB-2446-919F-30618C704751}"/>
              </a:ext>
            </a:extLst>
          </p:cNvPr>
          <p:cNvSpPr/>
          <p:nvPr/>
        </p:nvSpPr>
        <p:spPr>
          <a:xfrm>
            <a:off x="505638" y="315139"/>
            <a:ext cx="4477508"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Resistance of materials</a:t>
            </a:r>
            <a:endParaRPr lang="es-MX" sz="3000" b="1" dirty="0">
              <a:solidFill>
                <a:schemeClr val="accent1"/>
              </a:solidFill>
              <a:latin typeface="+mn-lt"/>
            </a:endParaRPr>
          </a:p>
        </p:txBody>
      </p:sp>
      <p:sp>
        <p:nvSpPr>
          <p:cNvPr id="12" name="Rectangle 11">
            <a:extLst>
              <a:ext uri="{FF2B5EF4-FFF2-40B4-BE49-F238E27FC236}">
                <a16:creationId xmlns:a16="http://schemas.microsoft.com/office/drawing/2014/main" xmlns="" id="{1EF7FFA1-EABB-404C-BF73-75D82958CB5A}"/>
              </a:ext>
            </a:extLst>
          </p:cNvPr>
          <p:cNvSpPr/>
          <p:nvPr/>
        </p:nvSpPr>
        <p:spPr>
          <a:xfrm>
            <a:off x="505639" y="931481"/>
            <a:ext cx="8240428" cy="2169825"/>
          </a:xfrm>
          <a:prstGeom prst="rect">
            <a:avLst/>
          </a:prstGeom>
          <a:ln w="38100">
            <a:solidFill>
              <a:schemeClr val="accent1"/>
            </a:solidFill>
          </a:ln>
        </p:spPr>
        <p:txBody>
          <a:bodyPr wrap="square">
            <a:spAutoFit/>
          </a:bodyPr>
          <a:lstStyle/>
          <a:p>
            <a:pPr marL="114300" lvl="0">
              <a:lnSpc>
                <a:spcPct val="150000"/>
              </a:lnSpc>
              <a:buClr>
                <a:srgbClr val="E59AAA"/>
              </a:buClr>
              <a:buSzPct val="120000"/>
            </a:pPr>
            <a:r>
              <a:rPr lang="en-GB" sz="1800" b="1" u="sng" dirty="0">
                <a:solidFill>
                  <a:srgbClr val="4D4F53"/>
                </a:solidFill>
              </a:rPr>
              <a:t>Conductor</a:t>
            </a:r>
            <a:r>
              <a:rPr lang="en-GB" sz="1800" b="1" dirty="0">
                <a:solidFill>
                  <a:srgbClr val="4D4F53"/>
                </a:solidFill>
              </a:rPr>
              <a:t> </a:t>
            </a:r>
            <a:r>
              <a:rPr lang="en-GB" sz="1800" dirty="0">
                <a:solidFill>
                  <a:srgbClr val="4D4F53"/>
                </a:solidFill>
              </a:rPr>
              <a:t>– a material with </a:t>
            </a:r>
            <a:r>
              <a:rPr lang="en-GB" sz="1800" b="1" u="sng" dirty="0">
                <a:solidFill>
                  <a:srgbClr val="4D4F53"/>
                </a:solidFill>
              </a:rPr>
              <a:t>low</a:t>
            </a:r>
            <a:r>
              <a:rPr lang="en-GB" sz="1800" b="1" dirty="0">
                <a:solidFill>
                  <a:srgbClr val="4D4F53"/>
                </a:solidFill>
              </a:rPr>
              <a:t> </a:t>
            </a:r>
            <a:r>
              <a:rPr lang="en-GB" sz="1800" dirty="0">
                <a:solidFill>
                  <a:srgbClr val="4D4F53"/>
                </a:solidFill>
              </a:rPr>
              <a:t>resistance, e.g. </a:t>
            </a:r>
            <a:r>
              <a:rPr lang="en-GB" sz="1800" dirty="0" smtClean="0">
                <a:solidFill>
                  <a:srgbClr val="4D4F53"/>
                </a:solidFill>
              </a:rPr>
              <a:t>metals</a:t>
            </a:r>
            <a:endParaRPr lang="en-GB" sz="1800" b="1" dirty="0" smtClean="0">
              <a:solidFill>
                <a:srgbClr val="4D4F53"/>
              </a:solidFill>
            </a:endParaRPr>
          </a:p>
          <a:p>
            <a:pPr marL="114300" lvl="0">
              <a:lnSpc>
                <a:spcPct val="150000"/>
              </a:lnSpc>
              <a:buClr>
                <a:srgbClr val="E59AAA"/>
              </a:buClr>
              <a:buSzPct val="120000"/>
            </a:pPr>
            <a:r>
              <a:rPr lang="en-GB" sz="1800" b="1" u="sng" dirty="0" smtClean="0">
                <a:solidFill>
                  <a:srgbClr val="4D4F53"/>
                </a:solidFill>
              </a:rPr>
              <a:t>Insulator</a:t>
            </a:r>
            <a:r>
              <a:rPr lang="en-GB" sz="1800" dirty="0" smtClean="0">
                <a:solidFill>
                  <a:srgbClr val="4D4F53"/>
                </a:solidFill>
              </a:rPr>
              <a:t> </a:t>
            </a:r>
            <a:r>
              <a:rPr lang="en-GB" sz="1800" dirty="0">
                <a:solidFill>
                  <a:srgbClr val="4D4F53"/>
                </a:solidFill>
              </a:rPr>
              <a:t>– a material with </a:t>
            </a:r>
            <a:r>
              <a:rPr lang="en-GB" sz="1800" b="1" u="sng" dirty="0">
                <a:solidFill>
                  <a:srgbClr val="4D4F53"/>
                </a:solidFill>
              </a:rPr>
              <a:t>high</a:t>
            </a:r>
            <a:r>
              <a:rPr lang="en-GB" sz="1800" dirty="0">
                <a:solidFill>
                  <a:srgbClr val="4D4F53"/>
                </a:solidFill>
              </a:rPr>
              <a:t> resistance, e.g. </a:t>
            </a:r>
            <a:r>
              <a:rPr lang="en-GB" sz="1800" dirty="0" smtClean="0">
                <a:solidFill>
                  <a:srgbClr val="4D4F53"/>
                </a:solidFill>
              </a:rPr>
              <a:t>plastic</a:t>
            </a:r>
            <a:endParaRPr lang="en-GB" sz="1800" dirty="0">
              <a:solidFill>
                <a:srgbClr val="4D4F53"/>
              </a:solidFill>
            </a:endParaRPr>
          </a:p>
          <a:p>
            <a:pPr marL="114300" lvl="0">
              <a:lnSpc>
                <a:spcPct val="150000"/>
              </a:lnSpc>
              <a:buClr>
                <a:srgbClr val="E59AAA"/>
              </a:buClr>
              <a:buSzPct val="120000"/>
            </a:pPr>
            <a:r>
              <a:rPr lang="en-GB" sz="1800" b="1" u="sng" dirty="0">
                <a:solidFill>
                  <a:srgbClr val="4D4F53"/>
                </a:solidFill>
              </a:rPr>
              <a:t>Resistor</a:t>
            </a:r>
            <a:r>
              <a:rPr lang="en-GB" sz="1800" u="sng" dirty="0">
                <a:solidFill>
                  <a:srgbClr val="4D4F53"/>
                </a:solidFill>
              </a:rPr>
              <a:t> </a:t>
            </a:r>
            <a:r>
              <a:rPr lang="en-GB" sz="1800" dirty="0">
                <a:solidFill>
                  <a:srgbClr val="4D4F53"/>
                </a:solidFill>
              </a:rPr>
              <a:t>– a component with a resistance you can choose, to limit the current</a:t>
            </a:r>
          </a:p>
          <a:p>
            <a:pPr marL="114300" lvl="0">
              <a:lnSpc>
                <a:spcPct val="150000"/>
              </a:lnSpc>
              <a:buClr>
                <a:srgbClr val="E59AAA"/>
              </a:buClr>
              <a:buSzPct val="120000"/>
            </a:pPr>
            <a:endParaRPr lang="en" sz="1800" dirty="0" smtClean="0">
              <a:solidFill>
                <a:srgbClr val="4D4F53"/>
              </a:solidFill>
            </a:endParaRPr>
          </a:p>
          <a:p>
            <a:pPr marL="114300" lvl="0" algn="ctr">
              <a:lnSpc>
                <a:spcPct val="150000"/>
              </a:lnSpc>
              <a:buClr>
                <a:srgbClr val="E59AAA"/>
              </a:buClr>
              <a:buSzPct val="120000"/>
            </a:pPr>
            <a:r>
              <a:rPr lang="en" sz="1800" dirty="0" smtClean="0">
                <a:solidFill>
                  <a:srgbClr val="4D4F53"/>
                </a:solidFill>
              </a:rPr>
              <a:t>Circuit </a:t>
            </a:r>
            <a:r>
              <a:rPr lang="en" sz="1800" dirty="0">
                <a:solidFill>
                  <a:srgbClr val="4D4F53"/>
                </a:solidFill>
              </a:rPr>
              <a:t>symbol for a resistor</a:t>
            </a:r>
          </a:p>
        </p:txBody>
      </p:sp>
      <p:pic>
        <p:nvPicPr>
          <p:cNvPr id="5" name="Picture 4">
            <a:extLst>
              <a:ext uri="{FF2B5EF4-FFF2-40B4-BE49-F238E27FC236}">
                <a16:creationId xmlns:a16="http://schemas.microsoft.com/office/drawing/2014/main" xmlns="" id="{BF925B5A-65DB-E543-8D51-ED41967B86EF}"/>
              </a:ext>
            </a:extLst>
          </p:cNvPr>
          <p:cNvPicPr>
            <a:picLocks noChangeAspect="1"/>
          </p:cNvPicPr>
          <p:nvPr/>
        </p:nvPicPr>
        <p:blipFill>
          <a:blip r:embed="rId4"/>
          <a:stretch>
            <a:fillRect/>
          </a:stretch>
        </p:blipFill>
        <p:spPr>
          <a:xfrm>
            <a:off x="1271732" y="3908522"/>
            <a:ext cx="2042968" cy="974339"/>
          </a:xfrm>
          <a:prstGeom prst="rect">
            <a:avLst/>
          </a:prstGeom>
        </p:spPr>
      </p:pic>
      <p:pic>
        <p:nvPicPr>
          <p:cNvPr id="6" name="Picture 5">
            <a:extLst>
              <a:ext uri="{FF2B5EF4-FFF2-40B4-BE49-F238E27FC236}">
                <a16:creationId xmlns:a16="http://schemas.microsoft.com/office/drawing/2014/main" xmlns="" id="{EAD7D376-41B6-AD40-AE7A-6560B1258DBA}"/>
              </a:ext>
            </a:extLst>
          </p:cNvPr>
          <p:cNvPicPr>
            <a:picLocks noChangeAspect="1"/>
          </p:cNvPicPr>
          <p:nvPr/>
        </p:nvPicPr>
        <p:blipFill>
          <a:blip r:embed="rId5"/>
          <a:stretch>
            <a:fillRect/>
          </a:stretch>
        </p:blipFill>
        <p:spPr>
          <a:xfrm>
            <a:off x="3783449" y="3908522"/>
            <a:ext cx="1256145" cy="1256145"/>
          </a:xfrm>
          <a:prstGeom prst="rect">
            <a:avLst/>
          </a:prstGeom>
        </p:spPr>
      </p:pic>
      <p:pic>
        <p:nvPicPr>
          <p:cNvPr id="13" name="Picture 12">
            <a:extLst>
              <a:ext uri="{FF2B5EF4-FFF2-40B4-BE49-F238E27FC236}">
                <a16:creationId xmlns:a16="http://schemas.microsoft.com/office/drawing/2014/main" xmlns="" id="{62F65D1C-243B-0E43-9347-91AA49C4DAE5}"/>
              </a:ext>
            </a:extLst>
          </p:cNvPr>
          <p:cNvPicPr>
            <a:picLocks noChangeAspect="1"/>
          </p:cNvPicPr>
          <p:nvPr/>
        </p:nvPicPr>
        <p:blipFill rotWithShape="1">
          <a:blip r:embed="rId6"/>
          <a:srcRect t="18792" b="14233"/>
          <a:stretch/>
        </p:blipFill>
        <p:spPr>
          <a:xfrm>
            <a:off x="5870720" y="3993723"/>
            <a:ext cx="1621125" cy="1085742"/>
          </a:xfrm>
          <a:prstGeom prst="rect">
            <a:avLst/>
          </a:prstGeom>
        </p:spPr>
      </p:pic>
    </p:spTree>
    <p:extLst>
      <p:ext uri="{BB962C8B-B14F-4D97-AF65-F5344CB8AC3E}">
        <p14:creationId xmlns:p14="http://schemas.microsoft.com/office/powerpoint/2010/main" val="34348272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sp>
        <p:nvSpPr>
          <p:cNvPr id="10" name="Rectangle 9">
            <a:extLst>
              <a:ext uri="{FF2B5EF4-FFF2-40B4-BE49-F238E27FC236}">
                <a16:creationId xmlns:a16="http://schemas.microsoft.com/office/drawing/2014/main" xmlns="" id="{400CE605-98AB-2446-919F-30618C704751}"/>
              </a:ext>
            </a:extLst>
          </p:cNvPr>
          <p:cNvSpPr/>
          <p:nvPr/>
        </p:nvSpPr>
        <p:spPr>
          <a:xfrm>
            <a:off x="505638" y="315139"/>
            <a:ext cx="2132315"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Quick quiz</a:t>
            </a:r>
            <a:endParaRPr lang="es-MX" sz="3000" b="1" dirty="0">
              <a:solidFill>
                <a:schemeClr val="accent1"/>
              </a:solidFill>
              <a:latin typeface="+mn-lt"/>
            </a:endParaRPr>
          </a:p>
        </p:txBody>
      </p:sp>
      <p:sp>
        <p:nvSpPr>
          <p:cNvPr id="2" name="TextBox 1">
            <a:extLst>
              <a:ext uri="{FF2B5EF4-FFF2-40B4-BE49-F238E27FC236}">
                <a16:creationId xmlns:a16="http://schemas.microsoft.com/office/drawing/2014/main" xmlns="" id="{82EB4D59-E840-D44D-8EF1-9B4388D23D2F}"/>
              </a:ext>
            </a:extLst>
          </p:cNvPr>
          <p:cNvSpPr txBox="1"/>
          <p:nvPr/>
        </p:nvSpPr>
        <p:spPr>
          <a:xfrm>
            <a:off x="1485900" y="1266449"/>
            <a:ext cx="6535882" cy="2246769"/>
          </a:xfrm>
          <a:prstGeom prst="rect">
            <a:avLst/>
          </a:prstGeom>
          <a:noFill/>
        </p:spPr>
        <p:txBody>
          <a:bodyPr wrap="square" rtlCol="0">
            <a:spAutoFit/>
          </a:bodyPr>
          <a:lstStyle/>
          <a:p>
            <a:pPr marL="457200" indent="-457200">
              <a:buClr>
                <a:schemeClr val="accent1"/>
              </a:buClr>
              <a:buFont typeface="+mj-lt"/>
              <a:buAutoNum type="arabicPeriod"/>
            </a:pPr>
            <a:r>
              <a:rPr lang="en-GB" sz="2000" dirty="0"/>
              <a:t>What is the difference between a conductor and an insulator?</a:t>
            </a:r>
          </a:p>
          <a:p>
            <a:pPr marL="457200" indent="-457200">
              <a:buClr>
                <a:schemeClr val="accent1"/>
              </a:buClr>
              <a:buFont typeface="+mj-lt"/>
              <a:buAutoNum type="arabicPeriod"/>
            </a:pPr>
            <a:endParaRPr lang="en-GB" sz="2000" dirty="0"/>
          </a:p>
          <a:p>
            <a:pPr marL="457200" indent="-457200">
              <a:buClr>
                <a:schemeClr val="accent1"/>
              </a:buClr>
              <a:buFont typeface="+mj-lt"/>
              <a:buAutoNum type="arabicPeriod"/>
            </a:pPr>
            <a:r>
              <a:rPr lang="en-GB" sz="2000" dirty="0"/>
              <a:t>What equation allows us to work out resistance?</a:t>
            </a:r>
          </a:p>
          <a:p>
            <a:pPr marL="457200" indent="-457200">
              <a:buFont typeface="+mj-lt"/>
              <a:buAutoNum type="arabicPeriod"/>
            </a:pPr>
            <a:endParaRPr lang="en-GB" sz="2000" dirty="0"/>
          </a:p>
          <a:p>
            <a:pPr marL="457200" indent="-457200">
              <a:buClr>
                <a:schemeClr val="accent1"/>
              </a:buClr>
              <a:buFont typeface="+mj-lt"/>
              <a:buAutoNum type="arabicPeriod"/>
            </a:pPr>
            <a:r>
              <a:rPr lang="en-GB" sz="2000" dirty="0"/>
              <a:t>A lamp has a potential difference of 6V across it and a current of 3A through it – what is its resistance?</a:t>
            </a:r>
          </a:p>
        </p:txBody>
      </p:sp>
    </p:spTree>
    <p:extLst>
      <p:ext uri="{BB962C8B-B14F-4D97-AF65-F5344CB8AC3E}">
        <p14:creationId xmlns:p14="http://schemas.microsoft.com/office/powerpoint/2010/main" val="4668755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3"/>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8" y="1977609"/>
            <a:ext cx="2476969" cy="707886"/>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Calculate resistance</a:t>
            </a:r>
            <a:endParaRPr lang="en-GB" sz="2000" dirty="0">
              <a:solidFill>
                <a:schemeClr val="tx2"/>
              </a:solidFill>
              <a:latin typeface="+mn-lt"/>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2000" dirty="0">
                <a:solidFill>
                  <a:schemeClr val="bg1">
                    <a:lumMod val="50000"/>
                  </a:schemeClr>
                </a:solidFill>
                <a:latin typeface="+mn-lt"/>
                <a:cs typeface="Palanquin" panose="020B0004020203020204" pitchFamily="34" charset="77"/>
                <a:sym typeface="Merriweather"/>
              </a:rPr>
              <a:t>Know what resistance is</a:t>
            </a:r>
          </a:p>
        </p:txBody>
      </p:sp>
    </p:spTree>
    <p:extLst>
      <p:ext uri="{BB962C8B-B14F-4D97-AF65-F5344CB8AC3E}">
        <p14:creationId xmlns:p14="http://schemas.microsoft.com/office/powerpoint/2010/main" val="3753922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265911"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Calculating resistance</a:t>
            </a:r>
            <a:endParaRPr lang="es-MX" sz="3000" b="1" dirty="0">
              <a:solidFill>
                <a:srgbClr val="E59AAA"/>
              </a:solidFill>
              <a:latin typeface="+mn-lt"/>
            </a:endParaRPr>
          </a:p>
        </p:txBody>
      </p:sp>
      <p:sp>
        <p:nvSpPr>
          <p:cNvPr id="10" name="Rectangle 9">
            <a:extLst>
              <a:ext uri="{FF2B5EF4-FFF2-40B4-BE49-F238E27FC236}">
                <a16:creationId xmlns:a16="http://schemas.microsoft.com/office/drawing/2014/main" xmlns="" id="{83FBAAAB-B80A-3A49-86BE-06AD883A8526}"/>
              </a:ext>
            </a:extLst>
          </p:cNvPr>
          <p:cNvSpPr/>
          <p:nvPr/>
        </p:nvSpPr>
        <p:spPr>
          <a:xfrm>
            <a:off x="694315" y="1679628"/>
            <a:ext cx="7919748" cy="1881925"/>
          </a:xfrm>
          <a:prstGeom prst="rect">
            <a:avLst/>
          </a:prstGeom>
        </p:spPr>
        <p:txBody>
          <a:bodyPr wrap="square">
            <a:spAutoFit/>
          </a:bodyPr>
          <a:lstStyle/>
          <a:p>
            <a:pPr marL="457200" lvl="0" indent="-342900">
              <a:lnSpc>
                <a:spcPct val="150000"/>
              </a:lnSpc>
              <a:buClr>
                <a:srgbClr val="E59AAA"/>
              </a:buClr>
              <a:buSzPct val="120000"/>
              <a:buFont typeface="ArialMT" charset="0"/>
              <a:buChar char="·"/>
            </a:pPr>
            <a:r>
              <a:rPr lang="en" sz="2000" dirty="0">
                <a:solidFill>
                  <a:srgbClr val="4D4F53"/>
                </a:solidFill>
              </a:rPr>
              <a:t>You will design and carry out an experiment to calculate the resistance of a series of objects.</a:t>
            </a:r>
          </a:p>
          <a:p>
            <a:pPr marL="457200" lvl="0" indent="-342900">
              <a:lnSpc>
                <a:spcPct val="150000"/>
              </a:lnSpc>
              <a:buClr>
                <a:srgbClr val="E59AAA"/>
              </a:buClr>
              <a:buSzPct val="120000"/>
              <a:buFont typeface="ArialMT" charset="0"/>
              <a:buChar char="·"/>
            </a:pPr>
            <a:endParaRPr lang="en" sz="2000" dirty="0">
              <a:solidFill>
                <a:srgbClr val="4D4F53"/>
              </a:solidFill>
            </a:endParaRPr>
          </a:p>
          <a:p>
            <a:pPr marL="457200" lvl="0" indent="-342900">
              <a:lnSpc>
                <a:spcPct val="150000"/>
              </a:lnSpc>
              <a:buClr>
                <a:srgbClr val="E59AAA"/>
              </a:buClr>
              <a:buSzPct val="120000"/>
              <a:buFont typeface="ArialMT" charset="0"/>
              <a:buChar char="·"/>
            </a:pPr>
            <a:r>
              <a:rPr lang="en" sz="2000" dirty="0">
                <a:solidFill>
                  <a:srgbClr val="4D4F53"/>
                </a:solidFill>
              </a:rPr>
              <a:t>Read the worksheet carefully and follow the instructions.</a:t>
            </a:r>
          </a:p>
        </p:txBody>
      </p:sp>
    </p:spTree>
    <p:extLst>
      <p:ext uri="{BB962C8B-B14F-4D97-AF65-F5344CB8AC3E}">
        <p14:creationId xmlns:p14="http://schemas.microsoft.com/office/powerpoint/2010/main" val="16663521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3"/>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173028881"/>
              </p:ext>
            </p:extLst>
          </p:nvPr>
        </p:nvGraphicFramePr>
        <p:xfrm>
          <a:off x="3365500" y="392961"/>
          <a:ext cx="1027112" cy="335280"/>
        </p:xfrm>
        <a:graphic>
          <a:graphicData uri="http://schemas.openxmlformats.org/drawingml/2006/table">
            <a:tbl>
              <a:tblPr firstRow="1" bandRow="1">
                <a:tableStyleId>{9B3C75C9-2E1C-4F95-B1AA-29FD2649E573}</a:tableStyleId>
              </a:tblPr>
              <a:tblGrid>
                <a:gridCol w="1027112">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30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5" name="Rectangle 4">
            <a:extLst>
              <a:ext uri="{FF2B5EF4-FFF2-40B4-BE49-F238E27FC236}">
                <a16:creationId xmlns:a16="http://schemas.microsoft.com/office/drawing/2014/main" xmlns="" id="{7D9EEBF9-979A-4044-8F81-D6560FA37346}"/>
              </a:ext>
            </a:extLst>
          </p:cNvPr>
          <p:cNvSpPr/>
          <p:nvPr/>
        </p:nvSpPr>
        <p:spPr>
          <a:xfrm>
            <a:off x="763195" y="1058598"/>
            <a:ext cx="2997697" cy="1631216"/>
          </a:xfrm>
          <a:prstGeom prst="rect">
            <a:avLst/>
          </a:prstGeom>
        </p:spPr>
        <p:txBody>
          <a:bodyPr wrap="square">
            <a:spAutoFit/>
          </a:bodyPr>
          <a:lstStyle/>
          <a:p>
            <a:r>
              <a:rPr lang="en-GB" sz="2000" b="1" dirty="0">
                <a:solidFill>
                  <a:schemeClr val="accent2"/>
                </a:solidFill>
                <a:cs typeface="Palanquin" panose="020B0004020203020204" pitchFamily="34" charset="77"/>
              </a:rPr>
              <a:t>Read the worksheet carefully and follow the instructions.</a:t>
            </a:r>
          </a:p>
          <a:p>
            <a:endParaRPr lang="en-GB" sz="2000" b="1" dirty="0">
              <a:solidFill>
                <a:schemeClr val="accent2"/>
              </a:solidFill>
              <a:cs typeface="Palanquin" panose="020B0004020203020204" pitchFamily="34" charset="77"/>
            </a:endParaRPr>
          </a:p>
          <a:p>
            <a:endParaRPr lang="en-GB" sz="2000" b="1" dirty="0">
              <a:solidFill>
                <a:schemeClr val="accent2"/>
              </a:solidFill>
              <a:cs typeface="Palanquin" panose="020B0004020203020204" pitchFamily="34" charset="77"/>
            </a:endParaRPr>
          </a:p>
        </p:txBody>
      </p:sp>
      <p:sp>
        <p:nvSpPr>
          <p:cNvPr id="7" name="Rectangle 6">
            <a:extLst>
              <a:ext uri="{FF2B5EF4-FFF2-40B4-BE49-F238E27FC236}">
                <a16:creationId xmlns:a16="http://schemas.microsoft.com/office/drawing/2014/main" xmlns="" id="{55187F0B-6EDF-4947-B584-81CA562F2594}"/>
              </a:ext>
            </a:extLst>
          </p:cNvPr>
          <p:cNvSpPr/>
          <p:nvPr/>
        </p:nvSpPr>
        <p:spPr>
          <a:xfrm>
            <a:off x="767428" y="2046575"/>
            <a:ext cx="3864561" cy="1323439"/>
          </a:xfrm>
          <a:prstGeom prst="rect">
            <a:avLst/>
          </a:prstGeom>
        </p:spPr>
        <p:txBody>
          <a:bodyPr wrap="square">
            <a:spAutoFit/>
          </a:bodyPr>
          <a:lstStyle/>
          <a:p>
            <a:pPr>
              <a:spcBef>
                <a:spcPts val="600"/>
              </a:spcBef>
            </a:pPr>
            <a:r>
              <a:rPr lang="en-US" sz="2000" dirty="0">
                <a:solidFill>
                  <a:srgbClr val="4D4F53"/>
                </a:solidFill>
              </a:rPr>
              <a:t>If you are unsure about something, check your book, then ask someone in your group, then ask your teacher.</a:t>
            </a:r>
          </a:p>
        </p:txBody>
      </p:sp>
      <p:pic>
        <p:nvPicPr>
          <p:cNvPr id="2" name="Picture 1"/>
          <p:cNvPicPr>
            <a:picLocks noChangeAspect="1"/>
          </p:cNvPicPr>
          <p:nvPr/>
        </p:nvPicPr>
        <p:blipFill>
          <a:blip r:embed="rId3"/>
          <a:stretch>
            <a:fillRect/>
          </a:stretch>
        </p:blipFill>
        <p:spPr>
          <a:xfrm rot="763936">
            <a:off x="5125283" y="502902"/>
            <a:ext cx="2829947" cy="398638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2017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F4D5BD9-1763-774F-8193-01E1B1C3A022}"/>
              </a:ext>
            </a:extLst>
          </p:cNvPr>
          <p:cNvPicPr>
            <a:picLocks noChangeAspect="1"/>
          </p:cNvPicPr>
          <p:nvPr/>
        </p:nvPicPr>
        <p:blipFill>
          <a:blip r:embed="rId3"/>
          <a:stretch>
            <a:fillRect/>
          </a:stretch>
        </p:blipFill>
        <p:spPr>
          <a:xfrm>
            <a:off x="2392846" y="673090"/>
            <a:ext cx="4653998" cy="3658081"/>
          </a:xfrm>
          <a:prstGeom prst="rect">
            <a:avLst/>
          </a:prstGeom>
        </p:spPr>
      </p:pic>
      <p:sp>
        <p:nvSpPr>
          <p:cNvPr id="9" name="Rectangle 8"/>
          <p:cNvSpPr/>
          <p:nvPr/>
        </p:nvSpPr>
        <p:spPr>
          <a:xfrm>
            <a:off x="505638" y="315139"/>
            <a:ext cx="2258952"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Need help?</a:t>
            </a:r>
            <a:endParaRPr lang="es-MX" sz="3000" b="1" dirty="0">
              <a:solidFill>
                <a:srgbClr val="E59AAA"/>
              </a:solidFill>
              <a:latin typeface="+mn-lt"/>
            </a:endParaRPr>
          </a:p>
        </p:txBody>
      </p:sp>
      <p:sp>
        <p:nvSpPr>
          <p:cNvPr id="4" name="Rectangle 3">
            <a:extLst>
              <a:ext uri="{FF2B5EF4-FFF2-40B4-BE49-F238E27FC236}">
                <a16:creationId xmlns:a16="http://schemas.microsoft.com/office/drawing/2014/main" xmlns="" id="{75B746D0-7A69-F54C-BC09-7AB8AB725602}"/>
              </a:ext>
            </a:extLst>
          </p:cNvPr>
          <p:cNvSpPr/>
          <p:nvPr/>
        </p:nvSpPr>
        <p:spPr>
          <a:xfrm>
            <a:off x="2764590" y="1162089"/>
            <a:ext cx="385042" cy="523220"/>
          </a:xfrm>
          <a:prstGeom prst="rect">
            <a:avLst/>
          </a:prstGeom>
        </p:spPr>
        <p:txBody>
          <a:bodyPr wrap="none">
            <a:spAutoFit/>
          </a:bodyPr>
          <a:lstStyle/>
          <a:p>
            <a:r>
              <a:rPr lang="en-US" sz="2800" b="1" dirty="0">
                <a:solidFill>
                  <a:srgbClr val="E59AAA"/>
                </a:solidFill>
                <a:ea typeface="Futura Medium" charset="0"/>
                <a:cs typeface="Futura Medium" charset="0"/>
              </a:rPr>
              <a:t>1</a:t>
            </a:r>
            <a:endParaRPr lang="en-GB" sz="2800" dirty="0"/>
          </a:p>
        </p:txBody>
      </p:sp>
      <p:pic>
        <p:nvPicPr>
          <p:cNvPr id="6" name="Picture 5">
            <a:extLst>
              <a:ext uri="{FF2B5EF4-FFF2-40B4-BE49-F238E27FC236}">
                <a16:creationId xmlns:a16="http://schemas.microsoft.com/office/drawing/2014/main" xmlns="" id="{92E473EC-A069-EB44-8F5E-EB6E101E65A9}"/>
              </a:ext>
            </a:extLst>
          </p:cNvPr>
          <p:cNvPicPr>
            <a:picLocks noChangeAspect="1"/>
          </p:cNvPicPr>
          <p:nvPr/>
        </p:nvPicPr>
        <p:blipFill>
          <a:blip r:embed="rId4"/>
          <a:stretch>
            <a:fillRect/>
          </a:stretch>
        </p:blipFill>
        <p:spPr>
          <a:xfrm>
            <a:off x="2635127" y="673090"/>
            <a:ext cx="4718603" cy="4427331"/>
          </a:xfrm>
          <a:prstGeom prst="rect">
            <a:avLst/>
          </a:prstGeom>
        </p:spPr>
      </p:pic>
      <p:sp>
        <p:nvSpPr>
          <p:cNvPr id="11" name="Rectangle 10">
            <a:extLst>
              <a:ext uri="{FF2B5EF4-FFF2-40B4-BE49-F238E27FC236}">
                <a16:creationId xmlns:a16="http://schemas.microsoft.com/office/drawing/2014/main" xmlns="" id="{890CD249-E675-3544-9508-C8E57267A4AD}"/>
              </a:ext>
            </a:extLst>
          </p:cNvPr>
          <p:cNvSpPr/>
          <p:nvPr/>
        </p:nvSpPr>
        <p:spPr>
          <a:xfrm>
            <a:off x="2916990" y="1314489"/>
            <a:ext cx="385042" cy="523220"/>
          </a:xfrm>
          <a:prstGeom prst="rect">
            <a:avLst/>
          </a:prstGeom>
        </p:spPr>
        <p:txBody>
          <a:bodyPr wrap="none">
            <a:spAutoFit/>
          </a:bodyPr>
          <a:lstStyle/>
          <a:p>
            <a:r>
              <a:rPr lang="en-US" sz="2800" b="1" dirty="0">
                <a:solidFill>
                  <a:srgbClr val="E59AAA"/>
                </a:solidFill>
                <a:ea typeface="Futura Medium" charset="0"/>
                <a:cs typeface="Futura Medium" charset="0"/>
              </a:rPr>
              <a:t>2</a:t>
            </a:r>
            <a:endParaRPr lang="en-GB" sz="2800" dirty="0"/>
          </a:p>
        </p:txBody>
      </p:sp>
    </p:spTree>
    <p:extLst>
      <p:ext uri="{BB962C8B-B14F-4D97-AF65-F5344CB8AC3E}">
        <p14:creationId xmlns:p14="http://schemas.microsoft.com/office/powerpoint/2010/main" val="27751347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Know what resistance is</a:t>
            </a:r>
          </a:p>
        </p:txBody>
      </p:sp>
      <p:sp>
        <p:nvSpPr>
          <p:cNvPr id="5" name="Google Shape;70;p14"/>
          <p:cNvSpPr txBox="1">
            <a:spLocks/>
          </p:cNvSpPr>
          <p:nvPr/>
        </p:nvSpPr>
        <p:spPr>
          <a:xfrm>
            <a:off x="611188" y="423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2476969" cy="707886"/>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Calculate resistance</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 name="Rectangle 15"/>
          <p:cNvSpPr/>
          <p:nvPr/>
        </p:nvSpPr>
        <p:spPr>
          <a:xfrm>
            <a:off x="4597400" y="658573"/>
            <a:ext cx="4279900" cy="1754326"/>
          </a:xfrm>
          <a:prstGeom prst="rect">
            <a:avLst/>
          </a:prstGeom>
        </p:spPr>
        <p:txBody>
          <a:bodyPr wrap="square">
            <a:spAutoFit/>
          </a:bodyPr>
          <a:lstStyle/>
          <a:p>
            <a:pPr>
              <a:buClr>
                <a:srgbClr val="0098DB"/>
              </a:buClr>
              <a:buSzPct val="120000"/>
            </a:pPr>
            <a:r>
              <a:rPr lang="en-GB" sz="1800" dirty="0">
                <a:solidFill>
                  <a:srgbClr val="4D4F53"/>
                </a:solidFill>
                <a:latin typeface="+mn-lt"/>
              </a:rPr>
              <a:t>A group of students are trying to find the resistance of a pencil.</a:t>
            </a:r>
          </a:p>
          <a:p>
            <a:pPr>
              <a:buClr>
                <a:srgbClr val="0098DB"/>
              </a:buClr>
              <a:buSzPct val="120000"/>
            </a:pPr>
            <a:endParaRPr lang="en-GB" sz="1800" dirty="0">
              <a:solidFill>
                <a:srgbClr val="4D4F53"/>
              </a:solidFill>
              <a:latin typeface="+mn-lt"/>
              <a:cs typeface="Palanquin" panose="020B0004020203020204" pitchFamily="34" charset="77"/>
            </a:endParaRPr>
          </a:p>
          <a:p>
            <a:pPr>
              <a:buClr>
                <a:srgbClr val="0098DB"/>
              </a:buClr>
              <a:buSzPct val="120000"/>
            </a:pPr>
            <a:r>
              <a:rPr lang="en-GB" sz="1800" dirty="0">
                <a:solidFill>
                  <a:srgbClr val="4D4F53"/>
                </a:solidFill>
                <a:latin typeface="+mn-lt"/>
                <a:cs typeface="Palanquin" panose="020B0004020203020204" pitchFamily="34" charset="77"/>
              </a:rPr>
              <a:t>They have connected up the circuit shown, but the results they get don’t make sense.</a:t>
            </a:r>
            <a:endParaRPr lang="en-GB" sz="1800" dirty="0">
              <a:solidFill>
                <a:srgbClr val="4D4F53"/>
              </a:solidFill>
              <a:cs typeface="Palanquin" panose="020B0004020203020204" pitchFamily="34" charset="77"/>
            </a:endParaRPr>
          </a:p>
        </p:txBody>
      </p:sp>
      <p:sp>
        <p:nvSpPr>
          <p:cNvPr id="2" name="Rectangle 1">
            <a:extLst>
              <a:ext uri="{FF2B5EF4-FFF2-40B4-BE49-F238E27FC236}">
                <a16:creationId xmlns:a16="http://schemas.microsoft.com/office/drawing/2014/main" xmlns="" id="{5508AA43-442C-405C-99B4-AC591C15BD4D}"/>
              </a:ext>
            </a:extLst>
          </p:cNvPr>
          <p:cNvSpPr/>
          <p:nvPr/>
        </p:nvSpPr>
        <p:spPr>
          <a:xfrm>
            <a:off x="4597400" y="2581445"/>
            <a:ext cx="3632199" cy="646331"/>
          </a:xfrm>
          <a:prstGeom prst="rect">
            <a:avLst/>
          </a:prstGeom>
        </p:spPr>
        <p:txBody>
          <a:bodyPr wrap="square">
            <a:spAutoFit/>
          </a:bodyPr>
          <a:lstStyle/>
          <a:p>
            <a:r>
              <a:rPr lang="en-GB" sz="1800" b="1" dirty="0">
                <a:solidFill>
                  <a:srgbClr val="0098DB"/>
                </a:solidFill>
                <a:cs typeface="Palanquin" panose="020B0004020203020204" pitchFamily="34" charset="77"/>
              </a:rPr>
              <a:t>What have they done wrong? What should they have done?</a:t>
            </a:r>
            <a:endParaRPr lang="en-US" sz="1600" dirty="0">
              <a:latin typeface="Arial" panose="020B0604020202020204" pitchFamily="34" charset="0"/>
            </a:endParaRPr>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11187" y="-4235"/>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663903967"/>
              </p:ext>
            </p:extLst>
          </p:nvPr>
        </p:nvGraphicFramePr>
        <p:xfrm>
          <a:off x="3560809" y="253594"/>
          <a:ext cx="828000" cy="33528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5</a:t>
                      </a:r>
                      <a:r>
                        <a:rPr lang="en-GB" sz="1600" b="1" spc="-80" dirty="0" smtClean="0">
                          <a:solidFill>
                            <a:srgbClr val="DBE2EA"/>
                          </a:solidFill>
                          <a:latin typeface="+mn-lt"/>
                          <a:ea typeface="Palanquin" charset="0"/>
                          <a:cs typeface="Palanquin" charset="0"/>
                          <a:sym typeface="Merriweather"/>
                        </a:rPr>
                        <a:t>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4" name="Picture 3">
            <a:extLst>
              <a:ext uri="{FF2B5EF4-FFF2-40B4-BE49-F238E27FC236}">
                <a16:creationId xmlns:a16="http://schemas.microsoft.com/office/drawing/2014/main" xmlns="" id="{4CECD933-8228-A740-BADB-14A53215291C}"/>
              </a:ext>
            </a:extLst>
          </p:cNvPr>
          <p:cNvPicPr>
            <a:picLocks noChangeAspect="1"/>
          </p:cNvPicPr>
          <p:nvPr/>
        </p:nvPicPr>
        <p:blipFill>
          <a:blip r:embed="rId3"/>
          <a:stretch>
            <a:fillRect/>
          </a:stretch>
        </p:blipFill>
        <p:spPr>
          <a:xfrm>
            <a:off x="150542" y="754994"/>
            <a:ext cx="4327736" cy="4218450"/>
          </a:xfrm>
          <a:prstGeom prst="rect">
            <a:avLst/>
          </a:prstGeom>
        </p:spPr>
      </p:pic>
      <p:sp>
        <p:nvSpPr>
          <p:cNvPr id="5" name="TextBox 4">
            <a:extLst>
              <a:ext uri="{FF2B5EF4-FFF2-40B4-BE49-F238E27FC236}">
                <a16:creationId xmlns:a16="http://schemas.microsoft.com/office/drawing/2014/main" xmlns="" id="{456738D0-1A59-504A-8DAF-1B777948905C}"/>
              </a:ext>
            </a:extLst>
          </p:cNvPr>
          <p:cNvSpPr txBox="1"/>
          <p:nvPr/>
        </p:nvSpPr>
        <p:spPr>
          <a:xfrm>
            <a:off x="4538133" y="3506643"/>
            <a:ext cx="4474634" cy="923330"/>
          </a:xfrm>
          <a:prstGeom prst="rect">
            <a:avLst/>
          </a:prstGeom>
          <a:noFill/>
        </p:spPr>
        <p:txBody>
          <a:bodyPr wrap="square" rtlCol="0">
            <a:spAutoFit/>
          </a:bodyPr>
          <a:lstStyle/>
          <a:p>
            <a:r>
              <a:rPr lang="en-GB" sz="1800" dirty="0">
                <a:solidFill>
                  <a:srgbClr val="FF0000"/>
                </a:solidFill>
              </a:rPr>
              <a:t>The voltmeter has been connected wrong.</a:t>
            </a:r>
          </a:p>
          <a:p>
            <a:r>
              <a:rPr lang="en-GB" sz="1800" dirty="0">
                <a:solidFill>
                  <a:srgbClr val="FF0000"/>
                </a:solidFill>
              </a:rPr>
              <a:t>It should not be in the circuit, it should be connected </a:t>
            </a:r>
            <a:r>
              <a:rPr lang="en-GB" sz="1800" b="1" dirty="0">
                <a:solidFill>
                  <a:srgbClr val="FF0000"/>
                </a:solidFill>
              </a:rPr>
              <a:t>across the pencil</a:t>
            </a:r>
            <a:r>
              <a:rPr lang="en-GB" sz="1800" dirty="0">
                <a:solidFill>
                  <a:srgbClr val="FF0000"/>
                </a:solidFill>
              </a:rPr>
              <a:t>.</a:t>
            </a:r>
          </a:p>
        </p:txBody>
      </p:sp>
    </p:spTree>
    <p:extLst>
      <p:ext uri="{BB962C8B-B14F-4D97-AF65-F5344CB8AC3E}">
        <p14:creationId xmlns:p14="http://schemas.microsoft.com/office/powerpoint/2010/main" val="412447647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4160344548"/>
              </p:ext>
            </p:extLst>
          </p:nvPr>
        </p:nvGraphicFramePr>
        <p:xfrm>
          <a:off x="1057749" y="873631"/>
          <a:ext cx="7028501" cy="3206496"/>
        </p:xfrm>
        <a:graphic>
          <a:graphicData uri="http://schemas.openxmlformats.org/drawingml/2006/table">
            <a:tbl>
              <a:tblPr firstRow="1" bandRow="1">
                <a:tableStyleId>{9B3C75C9-2E1C-4F95-B1AA-29FD2649E573}</a:tableStyleId>
              </a:tblPr>
              <a:tblGrid>
                <a:gridCol w="7028501">
                  <a:extLst>
                    <a:ext uri="{9D8B030D-6E8A-4147-A177-3AD203B41FA5}">
                      <a16:colId xmlns:a16="http://schemas.microsoft.com/office/drawing/2014/main" xmlns="" val="2414770356"/>
                    </a:ext>
                  </a:extLst>
                </a:gridCol>
              </a:tblGrid>
              <a:tr h="387663">
                <a:tc>
                  <a:txBody>
                    <a:bodyPr/>
                    <a:lstStyle/>
                    <a:p>
                      <a:pPr marL="0" indent="0">
                        <a:buFont typeface="Arial" panose="020B0604020202020204" pitchFamily="34" charset="0"/>
                        <a:buNone/>
                      </a:pPr>
                      <a:r>
                        <a:rPr lang="en-US" sz="1500" b="1" dirty="0">
                          <a:solidFill>
                            <a:srgbClr val="4D4F53"/>
                          </a:solidFill>
                        </a:rPr>
                        <a:t>For teachers </a:t>
                      </a:r>
                      <a:r>
                        <a:rPr lang="en-US" sz="1200" b="0" i="0" u="none" strike="noStrike" cap="none" dirty="0">
                          <a:solidFill>
                            <a:srgbClr val="000000"/>
                          </a:solidFill>
                          <a:effectLst/>
                          <a:latin typeface="Arial"/>
                          <a:ea typeface="Arial"/>
                          <a:cs typeface="Arial"/>
                          <a:sym typeface="Arial"/>
                        </a:rPr>
                        <a:t>(please view this slide in SLIDE SHOW mode to make the links clickable)</a:t>
                      </a:r>
                      <a:endParaRPr lang="en-US" sz="1200" b="1"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352481">
                <a:tc>
                  <a:txBody>
                    <a:bodyPr/>
                    <a:lstStyle/>
                    <a:p>
                      <a:endParaRPr lang="en-GB" sz="1500" b="0" i="0" u="none" strike="noStrike" cap="none" dirty="0">
                        <a:solidFill>
                          <a:srgbClr val="4D4F53"/>
                        </a:solidFill>
                        <a:effectLst/>
                        <a:latin typeface="Arial"/>
                        <a:ea typeface="Arial"/>
                        <a:cs typeface="Arial"/>
                        <a:sym typeface="Arial"/>
                      </a:endParaRPr>
                    </a:p>
                    <a:p>
                      <a:pPr marL="0" indent="0">
                        <a:buNone/>
                      </a:pPr>
                      <a:r>
                        <a:rPr lang="en-GB" sz="1500" b="1" i="0" u="none" strike="noStrike" cap="none" dirty="0">
                          <a:solidFill>
                            <a:srgbClr val="4D4F53"/>
                          </a:solidFill>
                          <a:effectLst/>
                          <a:latin typeface="Arial"/>
                          <a:ea typeface="Arial"/>
                          <a:cs typeface="Arial"/>
                          <a:sym typeface="Arial"/>
                        </a:rPr>
                        <a:t>1.</a:t>
                      </a:r>
                      <a:r>
                        <a:rPr lang="en-GB" sz="1500" b="0" i="0" u="none" strike="noStrike" cap="none" dirty="0">
                          <a:solidFill>
                            <a:srgbClr val="4D4F53"/>
                          </a:solidFill>
                          <a:effectLst/>
                          <a:latin typeface="Arial"/>
                          <a:ea typeface="Arial"/>
                          <a:cs typeface="Arial"/>
                          <a:sym typeface="Arial"/>
                        </a:rPr>
                        <a:t> Please </a:t>
                      </a:r>
                      <a:r>
                        <a:rPr lang="en-GB" sz="1500" b="0" i="0" u="sng" strike="noStrike" cap="none" dirty="0">
                          <a:solidFill>
                            <a:schemeClr val="bg2"/>
                          </a:solidFill>
                          <a:effectLst/>
                          <a:latin typeface="Arial"/>
                          <a:ea typeface="Arial"/>
                          <a:cs typeface="Arial"/>
                          <a:sym typeface="Arial"/>
                          <a:hlinkClick r:id="rId3">
                            <a:extLst>
                              <a:ext uri="{A12FA001-AC4F-418D-AE19-62706E023703}">
                                <ahyp:hlinkClr xmlns:ahyp="http://schemas.microsoft.com/office/drawing/2018/hyperlinkcolor" xmlns="" val="tx"/>
                              </a:ext>
                            </a:extLst>
                          </a:hlinkClick>
                        </a:rPr>
                        <a:t>click here to read p25</a:t>
                      </a:r>
                      <a:r>
                        <a:rPr lang="en-GB" sz="1500" b="0" i="0" u="none" strike="noStrike" cap="none" dirty="0">
                          <a:solidFill>
                            <a:srgbClr val="4D4F53"/>
                          </a:solidFill>
                          <a:effectLst/>
                          <a:latin typeface="Arial"/>
                          <a:ea typeface="Arial"/>
                          <a:cs typeface="Arial"/>
                          <a:sym typeface="Arial"/>
                        </a:rPr>
                        <a:t> from the </a:t>
                      </a:r>
                      <a:r>
                        <a:rPr lang="en-GB" sz="1500" b="0" i="0" u="none" strike="noStrike" cap="none" dirty="0">
                          <a:solidFill>
                            <a:srgbClr val="92D050"/>
                          </a:solidFill>
                          <a:effectLst/>
                          <a:latin typeface="Arial"/>
                          <a:ea typeface="Arial"/>
                          <a:cs typeface="Arial"/>
                          <a:sym typeface="Arial"/>
                        </a:rPr>
                        <a:t>4. Memory</a:t>
                      </a:r>
                      <a:r>
                        <a:rPr lang="en-GB" sz="1500" b="0" i="0" u="none" strike="noStrike" cap="none" dirty="0">
                          <a:solidFill>
                            <a:srgbClr val="4D4F53"/>
                          </a:solidFill>
                          <a:effectLst/>
                          <a:latin typeface="Arial"/>
                          <a:ea typeface="Arial"/>
                          <a:cs typeface="Arial"/>
                          <a:sym typeface="Arial"/>
                        </a:rPr>
                        <a:t> section of the EEF Improving Secondary Science Guidance Report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500" b="1" i="0" u="none" strike="noStrike" cap="none" dirty="0">
                        <a:solidFill>
                          <a:srgbClr val="4D4F53"/>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500" b="1" i="0" u="none" strike="noStrike" cap="none" dirty="0">
                          <a:solidFill>
                            <a:srgbClr val="4D4F53"/>
                          </a:solidFill>
                          <a:effectLst/>
                          <a:latin typeface="Arial"/>
                          <a:ea typeface="Arial"/>
                          <a:cs typeface="Arial"/>
                          <a:sym typeface="Arial"/>
                        </a:rPr>
                        <a:t>2. </a:t>
                      </a:r>
                      <a:r>
                        <a:rPr lang="en-GB" sz="1500" b="0" i="0" u="none" strike="noStrike" cap="none" dirty="0">
                          <a:solidFill>
                            <a:srgbClr val="4D4F53"/>
                          </a:solidFill>
                          <a:effectLst/>
                          <a:latin typeface="Arial"/>
                          <a:ea typeface="Arial"/>
                          <a:cs typeface="Arial"/>
                          <a:sym typeface="Arial"/>
                        </a:rPr>
                        <a:t>Please follow this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400" b="0" i="0" u="none" strike="noStrike" cap="none" dirty="0">
                          <a:solidFill>
                            <a:srgbClr val="000000"/>
                          </a:solidFill>
                          <a:effectLst/>
                          <a:latin typeface="Arial"/>
                          <a:ea typeface="Arial"/>
                          <a:cs typeface="Arial"/>
                          <a:sym typeface="Arial"/>
                        </a:rPr>
                        <a:t> </a:t>
                      </a:r>
                      <a:r>
                        <a:rPr lang="en-GB" sz="1500" b="0" i="0" u="none" strike="noStrike" cap="none" dirty="0">
                          <a:solidFill>
                            <a:srgbClr val="4D4F53"/>
                          </a:solidFill>
                          <a:effectLst/>
                          <a:latin typeface="Arial"/>
                          <a:ea typeface="Arial"/>
                          <a:cs typeface="Arial"/>
                          <a:sym typeface="Arial"/>
                        </a:rPr>
                        <a:t>to answer the questions below.</a:t>
                      </a:r>
                    </a:p>
                    <a:p>
                      <a:r>
                        <a:rPr lang="en-GB" sz="1500" b="1" i="0" u="none" strike="noStrike" cap="none" dirty="0">
                          <a:solidFill>
                            <a:srgbClr val="4D4F53"/>
                          </a:solidFill>
                          <a:effectLst/>
                          <a:latin typeface="Arial"/>
                          <a:ea typeface="Arial"/>
                          <a:cs typeface="Arial"/>
                          <a:sym typeface="Arial"/>
                        </a:rPr>
                        <a:t>   a. </a:t>
                      </a:r>
                      <a:r>
                        <a:rPr lang="en-GB" sz="1500" b="0" i="0" u="none" strike="noStrike" cap="none" dirty="0">
                          <a:solidFill>
                            <a:srgbClr val="4D4F53"/>
                          </a:solidFill>
                          <a:effectLst/>
                          <a:latin typeface="Arial"/>
                          <a:ea typeface="Arial"/>
                          <a:cs typeface="Arial"/>
                          <a:sym typeface="Arial"/>
                        </a:rPr>
                        <a:t>(Multiple choice) How often would you say you consciously think about cognitive load when planning your lessons? </a:t>
                      </a:r>
                    </a:p>
                    <a:p>
                      <a:r>
                        <a:rPr lang="en-GB" sz="1500" b="1" i="0" u="none" strike="noStrike" cap="none" dirty="0">
                          <a:solidFill>
                            <a:srgbClr val="4D4F53"/>
                          </a:solidFill>
                          <a:effectLst/>
                          <a:latin typeface="Arial"/>
                          <a:ea typeface="Arial"/>
                          <a:cs typeface="Arial"/>
                          <a:sym typeface="Arial"/>
                        </a:rPr>
                        <a:t>   b. </a:t>
                      </a:r>
                      <a:r>
                        <a:rPr lang="en-GB" sz="1500" b="0" i="0" u="none" strike="noStrike" cap="none" dirty="0">
                          <a:solidFill>
                            <a:srgbClr val="4D4F53"/>
                          </a:solidFill>
                          <a:effectLst/>
                          <a:latin typeface="Arial"/>
                          <a:ea typeface="Arial"/>
                          <a:cs typeface="Arial"/>
                          <a:sym typeface="Arial"/>
                        </a:rPr>
                        <a:t>(Optional) Please share any specific examples/ideas that you have for minimising cognitive load in a physics lesson</a:t>
                      </a:r>
                      <a:r>
                        <a:rPr lang="en-GB" sz="1200" b="0" i="0" u="none" strike="noStrike" cap="none" dirty="0">
                          <a:solidFill>
                            <a:srgbClr val="4D4F53"/>
                          </a:solidFill>
                          <a:effectLst/>
                          <a:latin typeface="Arial"/>
                          <a:ea typeface="Arial"/>
                          <a:cs typeface="Arial"/>
                          <a:sym typeface="Arial"/>
                        </a:rPr>
                        <a:t> (NB these ideas do not have to be for Yr7/8 electric circuits)</a:t>
                      </a:r>
                      <a:r>
                        <a:rPr lang="en-GB" sz="1500" b="0" i="0" u="none" strike="noStrike" cap="none" dirty="0">
                          <a:solidFill>
                            <a:srgbClr val="4D4F53"/>
                          </a:solidFill>
                          <a:effectLst/>
                          <a:latin typeface="Arial"/>
                          <a:ea typeface="Arial"/>
                          <a:cs typeface="Arial"/>
                          <a:sym typeface="Arial"/>
                        </a:rPr>
                        <a:t>.</a:t>
                      </a:r>
                    </a:p>
                    <a:p>
                      <a:pPr marL="0" indent="0">
                        <a:lnSpc>
                          <a:spcPct val="115000"/>
                        </a:lnSpc>
                        <a:buNone/>
                      </a:pPr>
                      <a:endParaRPr lang="en-GB" sz="1600" b="1" dirty="0">
                        <a:latin typeface="Calibri" panose="020F0502020204030204" pitchFamily="34" charset="0"/>
                        <a:ea typeface="Times New Roman" panose="02020603050405020304" pitchFamily="18"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1431295127"/>
              </p:ext>
            </p:extLst>
          </p:nvPr>
        </p:nvGraphicFramePr>
        <p:xfrm>
          <a:off x="980799" y="844952"/>
          <a:ext cx="7182402" cy="3899186"/>
        </p:xfrm>
        <a:graphic>
          <a:graphicData uri="http://schemas.openxmlformats.org/drawingml/2006/table">
            <a:tbl>
              <a:tblPr firstRow="1" bandRow="1">
                <a:tableStyleId>{9B3C75C9-2E1C-4F95-B1AA-29FD2649E573}</a:tableStyleId>
              </a:tblPr>
              <a:tblGrid>
                <a:gridCol w="2394134">
                  <a:extLst>
                    <a:ext uri="{9D8B030D-6E8A-4147-A177-3AD203B41FA5}">
                      <a16:colId xmlns:a16="http://schemas.microsoft.com/office/drawing/2014/main" xmlns="" val="2414770356"/>
                    </a:ext>
                  </a:extLst>
                </a:gridCol>
                <a:gridCol w="2394134">
                  <a:extLst>
                    <a:ext uri="{9D8B030D-6E8A-4147-A177-3AD203B41FA5}">
                      <a16:colId xmlns:a16="http://schemas.microsoft.com/office/drawing/2014/main" xmlns="" val="3826872571"/>
                    </a:ext>
                  </a:extLst>
                </a:gridCol>
                <a:gridCol w="2394134">
                  <a:extLst>
                    <a:ext uri="{9D8B030D-6E8A-4147-A177-3AD203B41FA5}">
                      <a16:colId xmlns:a16="http://schemas.microsoft.com/office/drawing/2014/main" xmlns="" val="3713875131"/>
                    </a:ext>
                  </a:extLst>
                </a:gridCol>
              </a:tblGrid>
              <a:tr h="618373">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3280813">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This presentation</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b="0" i="0" u="none" strike="noStrike" cap="none" dirty="0">
                          <a:solidFill>
                            <a:srgbClr val="4D4F53"/>
                          </a:solidFill>
                          <a:effectLst/>
                          <a:latin typeface="Arial"/>
                          <a:ea typeface="Arial"/>
                          <a:cs typeface="Arial"/>
                          <a:sym typeface="Arial"/>
                        </a:rPr>
                        <a:t>PRACTICAL TASK: Each group to receive 1 cell, 5 wires, 1 ammeter, 1 voltmeter and a range of objects to calculate the resistance of (bulb, unmarked resistor, metal key, pencil lead [mechanical pencil refill]). </a:t>
                      </a:r>
                      <a:endParaRPr lang="en-GB" sz="1500" dirty="0">
                        <a:solidFill>
                          <a:srgbClr val="4D4F53"/>
                        </a:solidFill>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Worksheets</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Pencil case and contents</a:t>
                      </a:r>
                    </a:p>
                    <a:p>
                      <a:pPr marL="0" indent="0">
                        <a:buFont typeface="Arial" panose="020B0604020202020204" pitchFamily="34" charset="0"/>
                        <a:buNone/>
                      </a:pPr>
                      <a:endParaRPr lang="en-GB" sz="1500" dirty="0">
                        <a:solidFill>
                          <a:srgbClr val="4D4F53"/>
                        </a:solidFill>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lvl="1" indent="-285750" fontAlgn="base">
                        <a:buFont typeface="Arial" panose="020B0604020202020204" pitchFamily="34" charset="0"/>
                        <a:buChar char="•"/>
                      </a:pPr>
                      <a:r>
                        <a:rPr lang="en-US" sz="1500" b="0" i="0" u="none" strike="noStrike" cap="none" dirty="0">
                          <a:solidFill>
                            <a:srgbClr val="4D4F53"/>
                          </a:solidFill>
                          <a:latin typeface="Arial"/>
                          <a:ea typeface="Arial"/>
                          <a:cs typeface="Arial"/>
                          <a:sym typeface="Arial"/>
                        </a:rPr>
                        <a:t>Additional information is provided in the notes for some slides and in the Lesson Plan.</a:t>
                      </a:r>
                    </a:p>
                    <a:p>
                      <a:pPr marL="285750" marR="0" lvl="1" indent="-285750" algn="l" defTabSz="914400" rtl="0" eaLnBrk="1" fontAlgn="base"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500" b="0" i="0" u="none" strike="noStrike" cap="none" dirty="0">
                          <a:solidFill>
                            <a:srgbClr val="4D4F53"/>
                          </a:solidFill>
                          <a:effectLst/>
                          <a:latin typeface="Arial"/>
                          <a:ea typeface="Arial"/>
                          <a:cs typeface="Arial"/>
                          <a:sym typeface="Arial"/>
                        </a:rPr>
                        <a:t>Ideally students will work in pairs, but groups could be up to 4 students.</a:t>
                      </a:r>
                      <a:endParaRPr lang="en-US" sz="1500" dirty="0">
                        <a:solidFill>
                          <a:srgbClr val="4D4F53"/>
                        </a:solidFill>
                      </a:endParaRPr>
                    </a:p>
                    <a:p>
                      <a:pPr marL="285750" lvl="1" indent="-285750" fontAlgn="base">
                        <a:buFont typeface="Arial" panose="020B0604020202020204" pitchFamily="34" charset="0"/>
                        <a:buChar char="•"/>
                      </a:pPr>
                      <a:endParaRPr lang="en-US" sz="1500" b="0" i="0" u="none" strike="noStrike" cap="none" dirty="0">
                        <a:solidFill>
                          <a:srgbClr val="4D4F53"/>
                        </a:solidFill>
                        <a:latin typeface="Arial"/>
                        <a:ea typeface="Arial"/>
                        <a:cs typeface="Arial"/>
                        <a:sym typeface="Arial"/>
                      </a:endParaRPr>
                    </a:p>
                    <a:p>
                      <a:pPr marL="285750" indent="-285750">
                        <a:buFont typeface="Arial" panose="020B0604020202020204" pitchFamily="34" charset="0"/>
                        <a:buChar char="•"/>
                      </a:pPr>
                      <a:endParaRPr lang="en-GB" sz="1500" dirty="0">
                        <a:solidFill>
                          <a:srgbClr val="4D4F53"/>
                        </a:solidFill>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495372391"/>
              </p:ext>
            </p:extLst>
          </p:nvPr>
        </p:nvGraphicFramePr>
        <p:xfrm>
          <a:off x="298484" y="962162"/>
          <a:ext cx="8474455" cy="4009376"/>
        </p:xfrm>
        <a:graphic>
          <a:graphicData uri="http://schemas.openxmlformats.org/drawingml/2006/table">
            <a:tbl>
              <a:tblPr>
                <a:noFill/>
                <a:tableStyleId>{9B3C75C9-2E1C-4F95-B1AA-29FD2649E573}</a:tableStyleId>
              </a:tblPr>
              <a:tblGrid>
                <a:gridCol w="781978">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414515">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521571">
                <a:tc>
                  <a:txBody>
                    <a:bodyPr/>
                    <a:lstStyle/>
                    <a:p>
                      <a:pPr marL="0" lvl="0" indent="0" algn="l" rtl="0">
                        <a:lnSpc>
                          <a:spcPct val="100000"/>
                        </a:lnSpc>
                        <a:spcBef>
                          <a:spcPts val="0"/>
                        </a:spcBef>
                        <a:spcAft>
                          <a:spcPts val="0"/>
                        </a:spcAft>
                        <a:buNone/>
                      </a:pPr>
                      <a:r>
                        <a:rPr lang="en-GB" sz="1200" b="0" spc="0" baseline="0" dirty="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Interleaved questions</a:t>
                      </a:r>
                      <a:endParaRPr sz="1200" b="0" i="0" dirty="0">
                        <a:solidFill>
                          <a:srgbClr val="4D4F53"/>
                        </a:solidFill>
                        <a:latin typeface="+mn-lt"/>
                        <a:ea typeface="Palanquin" charset="0"/>
                        <a:cs typeface="Palanquin Light" panose="020B0004020203020204" pitchFamily="34" charset="77"/>
                        <a:sym typeface="Merriweather"/>
                      </a:endParaRP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5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What is resistance?</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Explain how to calculate resistance</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What is a resistor?</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Conductors &amp; insulators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err="1">
                          <a:solidFill>
                            <a:srgbClr val="4D4F53"/>
                          </a:solidFill>
                          <a:latin typeface="+mn-lt"/>
                          <a:ea typeface="Palanquin" charset="0"/>
                          <a:cs typeface="Palanquin Light" panose="020B0004020203020204" pitchFamily="34" charset="77"/>
                          <a:sym typeface="Merriweather"/>
                        </a:rPr>
                        <a:t>AfL</a:t>
                      </a:r>
                      <a:r>
                        <a:rPr lang="en-GB" sz="1200" b="0" i="0" spc="-50" baseline="0" dirty="0">
                          <a:solidFill>
                            <a:srgbClr val="4D4F53"/>
                          </a:solidFill>
                          <a:latin typeface="+mn-lt"/>
                          <a:ea typeface="Palanquin" charset="0"/>
                          <a:cs typeface="Palanquin Light" panose="020B0004020203020204" pitchFamily="34" charset="77"/>
                          <a:sym typeface="Merriweather"/>
                        </a:rPr>
                        <a:t>: quick quiz</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1322385">
                <a:tc>
                  <a:txBody>
                    <a:bodyPr/>
                    <a:lstStyle/>
                    <a:p>
                      <a:pPr marL="0" lvl="0" indent="0" algn="l" rtl="0">
                        <a:lnSpc>
                          <a:spcPct val="100000"/>
                        </a:lnSpc>
                        <a:spcBef>
                          <a:spcPts val="0"/>
                        </a:spcBef>
                        <a:spcAft>
                          <a:spcPts val="0"/>
                        </a:spcAft>
                        <a:buNone/>
                      </a:pPr>
                      <a:r>
                        <a:rPr lang="de-DE" sz="1200" b="0" spc="0" baseline="0" dirty="0">
                          <a:solidFill>
                            <a:srgbClr val="4D4F53"/>
                          </a:solidFill>
                          <a:latin typeface="+mn-lt"/>
                          <a:ea typeface="Palanquin" charset="0"/>
                          <a:cs typeface="Palanquin" charset="0"/>
                          <a:sym typeface="Merriweather"/>
                        </a:rPr>
                        <a:t>35 </a:t>
                      </a:r>
                      <a:r>
                        <a:rPr lang="de-DE" sz="1200" b="0" spc="0" baseline="0" dirty="0" err="1">
                          <a:solidFill>
                            <a:srgbClr val="4D4F53"/>
                          </a:solidFill>
                          <a:latin typeface="+mn-lt"/>
                          <a:ea typeface="Palanquin" charset="0"/>
                          <a:cs typeface="Palanquin" charset="0"/>
                          <a:sym typeface="Merriweather"/>
                        </a:rPr>
                        <a:t>mins</a:t>
                      </a:r>
                      <a:endParaRPr lang="de-DE" sz="1200" b="0" spc="0" baseline="0" dirty="0">
                        <a:solidFill>
                          <a:srgbClr val="4D4F53"/>
                        </a:solidFill>
                        <a:latin typeface="+mn-lt"/>
                        <a:ea typeface="Palanquin" charset="0"/>
                        <a:cs typeface="Palanquin" charset="0"/>
                        <a:sym typeface="Merriweather"/>
                      </a:endParaRP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a:t>
                      </a:r>
                      <a:r>
                        <a:rPr lang="en-US" sz="1200" b="0" spc="100" baseline="0" dirty="0">
                          <a:solidFill>
                            <a:srgbClr val="4D4F53"/>
                          </a:solidFill>
                          <a:latin typeface="+mn-lt"/>
                          <a:ea typeface="Palanquin" charset="0"/>
                          <a:cs typeface="Palanquin" charset="0"/>
                          <a:sym typeface="Merriweather"/>
                        </a:rPr>
                        <a:t>Calculating</a:t>
                      </a:r>
                      <a:r>
                        <a:rPr lang="en-US" sz="1200" spc="100" baseline="0" dirty="0">
                          <a:solidFill>
                            <a:srgbClr val="4D4F53"/>
                          </a:solidFill>
                          <a:latin typeface="+mn-lt"/>
                        </a:rPr>
                        <a:t> resistance</a:t>
                      </a:r>
                      <a:endParaRPr lang="en-GB" sz="1200" b="0" spc="100" baseline="0" dirty="0">
                        <a:solidFill>
                          <a:srgbClr val="4D4F53"/>
                        </a:solidFill>
                        <a:latin typeface="+mn-lt"/>
                        <a:ea typeface="Palanquin" charset="0"/>
                        <a:cs typeface="Palanquin" charset="0"/>
                        <a:sym typeface="Merriweather"/>
                      </a:endParaRP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TASK: students plan and carry out an experiment to calculate and compare the resistance of a variety of objects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independently answer questions related to the experiment in their books while teacher circulates and supports.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868269">
                <a:tc>
                  <a:txBody>
                    <a:bodyPr/>
                    <a:lstStyle/>
                    <a:p>
                      <a:pPr marL="0" lvl="0" indent="0" algn="l" rtl="0">
                        <a:lnSpc>
                          <a:spcPct val="100000"/>
                        </a:lnSpc>
                        <a:spcBef>
                          <a:spcPts val="0"/>
                        </a:spcBef>
                        <a:spcAft>
                          <a:spcPts val="0"/>
                        </a:spcAft>
                        <a:buNone/>
                      </a:pPr>
                      <a:r>
                        <a:rPr lang="de-DE" sz="1200" b="0" spc="0" baseline="0" dirty="0">
                          <a:solidFill>
                            <a:srgbClr val="4D4F53"/>
                          </a:solidFill>
                          <a:latin typeface="+mn-lt"/>
                          <a:ea typeface="Palanquin" charset="0"/>
                          <a:cs typeface="Palanquin" charset="0"/>
                          <a:sym typeface="Merriweather"/>
                        </a:rPr>
                        <a:t>5 </a:t>
                      </a:r>
                      <a:r>
                        <a:rPr lang="de-DE" sz="1200" b="0" spc="0" baseline="0" dirty="0" err="1">
                          <a:solidFill>
                            <a:srgbClr val="4D4F53"/>
                          </a:solidFill>
                          <a:latin typeface="+mn-lt"/>
                          <a:ea typeface="Palanquin" charset="0"/>
                          <a:cs typeface="Palanquin" charset="0"/>
                          <a:sym typeface="Merriweather"/>
                        </a:rPr>
                        <a:t>mins</a:t>
                      </a:r>
                      <a:endParaRPr lang="de-DE" sz="1200" b="0" spc="0" baseline="0" dirty="0">
                        <a:solidFill>
                          <a:srgbClr val="4D4F53"/>
                        </a:solidFill>
                        <a:latin typeface="+mn-lt"/>
                        <a:ea typeface="Palanquin" charset="0"/>
                        <a:cs typeface="Palanquin" charset="0"/>
                        <a:sym typeface="Merriweather"/>
                      </a:endParaRP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Troubleshooting a circuit activity.</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RESISTANCE</a:t>
            </a:r>
            <a:endParaRPr lang="en-US" sz="2000" b="1" spc="300" dirty="0">
              <a:solidFill>
                <a:schemeClr val="tx2"/>
              </a:solidFill>
              <a:latin typeface="+mn-lt"/>
              <a:ea typeface="Futura Medium" charset="0"/>
              <a:cs typeface="Futura Medium" charset="0"/>
            </a:endParaRPr>
          </a:p>
        </p:txBody>
      </p:sp>
      <p:sp>
        <p:nvSpPr>
          <p:cNvPr id="2" name="TextBox 1">
            <a:extLst>
              <a:ext uri="{FF2B5EF4-FFF2-40B4-BE49-F238E27FC236}">
                <a16:creationId xmlns:a16="http://schemas.microsoft.com/office/drawing/2014/main" xmlns="" id="{A5BD491B-A606-411F-AB32-E42FAF94BC27}"/>
              </a:ext>
            </a:extLst>
          </p:cNvPr>
          <p:cNvSpPr txBox="1"/>
          <p:nvPr/>
        </p:nvSpPr>
        <p:spPr>
          <a:xfrm>
            <a:off x="1355" y="4677320"/>
            <a:ext cx="5878745" cy="461665"/>
          </a:xfrm>
          <a:prstGeom prst="rect">
            <a:avLst/>
          </a:prstGeom>
          <a:noFill/>
        </p:spPr>
        <p:txBody>
          <a:bodyPr wrap="square" rtlCol="0">
            <a:spAutoFit/>
          </a:bodyPr>
          <a:lstStyle/>
          <a:p>
            <a:fld id="{60389885-80EC-4F2D-BD68-CFCEFA1D89F8}"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2"/>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4162502783"/>
              </p:ext>
            </p:extLst>
          </p:nvPr>
        </p:nvGraphicFramePr>
        <p:xfrm>
          <a:off x="3467100" y="252315"/>
          <a:ext cx="914071" cy="335280"/>
        </p:xfrm>
        <a:graphic>
          <a:graphicData uri="http://schemas.openxmlformats.org/drawingml/2006/table">
            <a:tbl>
              <a:tblPr firstRow="1" bandRow="1">
                <a:tableStyleId>{9B3C75C9-2E1C-4F95-B1AA-29FD2649E573}</a:tableStyleId>
              </a:tblPr>
              <a:tblGrid>
                <a:gridCol w="914071">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6" name="TextBox 5">
            <a:extLst>
              <a:ext uri="{FF2B5EF4-FFF2-40B4-BE49-F238E27FC236}">
                <a16:creationId xmlns:a16="http://schemas.microsoft.com/office/drawing/2014/main" xmlns="" id="{7E3499A4-1AF1-8A49-8FFD-DAFDFCE72956}"/>
              </a:ext>
            </a:extLst>
          </p:cNvPr>
          <p:cNvSpPr txBox="1"/>
          <p:nvPr/>
        </p:nvSpPr>
        <p:spPr>
          <a:xfrm>
            <a:off x="544612" y="651720"/>
            <a:ext cx="7912000" cy="646331"/>
          </a:xfrm>
          <a:prstGeom prst="rect">
            <a:avLst/>
          </a:prstGeom>
          <a:noFill/>
        </p:spPr>
        <p:txBody>
          <a:bodyPr wrap="square" numCol="1" rtlCol="0">
            <a:spAutoFit/>
          </a:bodyPr>
          <a:lstStyle/>
          <a:p>
            <a:r>
              <a:rPr lang="en-US" sz="1800" b="1" dirty="0">
                <a:solidFill>
                  <a:srgbClr val="0098DB"/>
                </a:solidFill>
              </a:rPr>
              <a:t>Answer these questions in your book.</a:t>
            </a:r>
          </a:p>
          <a:p>
            <a:r>
              <a:rPr lang="en-US" sz="1800" b="1" dirty="0">
                <a:solidFill>
                  <a:srgbClr val="0098DB"/>
                </a:solidFill>
              </a:rPr>
              <a:t>You do not need to write the question down.</a:t>
            </a:r>
          </a:p>
        </p:txBody>
      </p:sp>
      <p:sp>
        <p:nvSpPr>
          <p:cNvPr id="8" name="Rectangle 7">
            <a:extLst>
              <a:ext uri="{FF2B5EF4-FFF2-40B4-BE49-F238E27FC236}">
                <a16:creationId xmlns:a16="http://schemas.microsoft.com/office/drawing/2014/main" xmlns="" id="{1BCA613B-8295-C444-94BB-FE608267557F}"/>
              </a:ext>
            </a:extLst>
          </p:cNvPr>
          <p:cNvSpPr/>
          <p:nvPr/>
        </p:nvSpPr>
        <p:spPr>
          <a:xfrm>
            <a:off x="382340" y="1347612"/>
            <a:ext cx="6386208" cy="3323987"/>
          </a:xfrm>
          <a:prstGeom prst="rect">
            <a:avLst/>
          </a:prstGeom>
        </p:spPr>
        <p:txBody>
          <a:bodyPr wrap="square">
            <a:spAutoFit/>
          </a:bodyPr>
          <a:lstStyle/>
          <a:p>
            <a:pPr marL="457200" indent="-457200">
              <a:spcBef>
                <a:spcPts val="600"/>
              </a:spcBef>
              <a:buFont typeface="+mj-lt"/>
              <a:buAutoNum type="arabicPeriod"/>
            </a:pPr>
            <a:r>
              <a:rPr lang="en-US" sz="1800" dirty="0">
                <a:solidFill>
                  <a:schemeClr val="tx1"/>
                </a:solidFill>
                <a:latin typeface="+mn-lt"/>
              </a:rPr>
              <a:t>What units are potential difference and current measured in?</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Draw the symbol of a bulb.</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Many students believe that current comes out of a battery. Explain what current is, and why this is statement is wrong.</a:t>
            </a:r>
          </a:p>
          <a:p>
            <a:pPr marL="457200" indent="-457200">
              <a:spcBef>
                <a:spcPts val="600"/>
              </a:spcBef>
              <a:buFont typeface="+mj-lt"/>
              <a:buAutoNum type="arabicPeriod"/>
            </a:pPr>
            <a:endParaRPr lang="en-US" sz="1800" dirty="0">
              <a:solidFill>
                <a:schemeClr val="tx1"/>
              </a:solidFill>
              <a:latin typeface="+mn-lt"/>
            </a:endParaRPr>
          </a:p>
          <a:p>
            <a:pPr marL="342900" lvl="1" indent="-342900">
              <a:spcBef>
                <a:spcPts val="600"/>
              </a:spcBef>
              <a:buAutoNum type="arabicPeriod" startAt="4"/>
            </a:pPr>
            <a:endParaRPr lang="en-US" sz="1800" dirty="0">
              <a:solidFill>
                <a:schemeClr val="tx1"/>
              </a:solidFill>
              <a:latin typeface="+mn-lt"/>
            </a:endParaRPr>
          </a:p>
        </p:txBody>
      </p:sp>
      <p:sp>
        <p:nvSpPr>
          <p:cNvPr id="2" name="Rectangle 1">
            <a:extLst>
              <a:ext uri="{FF2B5EF4-FFF2-40B4-BE49-F238E27FC236}">
                <a16:creationId xmlns:a16="http://schemas.microsoft.com/office/drawing/2014/main" xmlns="" id="{98733A4D-9907-9941-813E-08BF2620BD83}"/>
              </a:ext>
            </a:extLst>
          </p:cNvPr>
          <p:cNvSpPr/>
          <p:nvPr/>
        </p:nvSpPr>
        <p:spPr>
          <a:xfrm>
            <a:off x="833262" y="1862867"/>
            <a:ext cx="2839239" cy="369332"/>
          </a:xfrm>
          <a:prstGeom prst="rect">
            <a:avLst/>
          </a:prstGeom>
        </p:spPr>
        <p:txBody>
          <a:bodyPr wrap="none">
            <a:spAutoFit/>
          </a:bodyPr>
          <a:lstStyle/>
          <a:p>
            <a:r>
              <a:rPr lang="en-US" sz="1800" dirty="0">
                <a:solidFill>
                  <a:srgbClr val="FF0000"/>
                </a:solidFill>
              </a:rPr>
              <a:t>Potential difference - volts</a:t>
            </a:r>
            <a:endParaRPr lang="en-GB" sz="1800" dirty="0">
              <a:solidFill>
                <a:srgbClr val="FF0000"/>
              </a:solidFill>
            </a:endParaRPr>
          </a:p>
        </p:txBody>
      </p:sp>
      <p:sp>
        <p:nvSpPr>
          <p:cNvPr id="10" name="Rectangle 9">
            <a:extLst>
              <a:ext uri="{FF2B5EF4-FFF2-40B4-BE49-F238E27FC236}">
                <a16:creationId xmlns:a16="http://schemas.microsoft.com/office/drawing/2014/main" xmlns="" id="{74BE1428-5311-FB4E-A7E6-691069075D69}"/>
              </a:ext>
            </a:extLst>
          </p:cNvPr>
          <p:cNvSpPr/>
          <p:nvPr/>
        </p:nvSpPr>
        <p:spPr>
          <a:xfrm>
            <a:off x="3973386" y="1867099"/>
            <a:ext cx="2056973" cy="369332"/>
          </a:xfrm>
          <a:prstGeom prst="rect">
            <a:avLst/>
          </a:prstGeom>
        </p:spPr>
        <p:txBody>
          <a:bodyPr wrap="none">
            <a:spAutoFit/>
          </a:bodyPr>
          <a:lstStyle/>
          <a:p>
            <a:r>
              <a:rPr lang="en-US" sz="1800" dirty="0">
                <a:solidFill>
                  <a:srgbClr val="FF0000"/>
                </a:solidFill>
              </a:rPr>
              <a:t>Current - amperes</a:t>
            </a:r>
            <a:endParaRPr lang="en-GB" sz="1800" dirty="0">
              <a:solidFill>
                <a:srgbClr val="FF0000"/>
              </a:solidFill>
            </a:endParaRPr>
          </a:p>
        </p:txBody>
      </p:sp>
      <p:pic>
        <p:nvPicPr>
          <p:cNvPr id="4" name="Picture 3">
            <a:extLst>
              <a:ext uri="{FF2B5EF4-FFF2-40B4-BE49-F238E27FC236}">
                <a16:creationId xmlns:a16="http://schemas.microsoft.com/office/drawing/2014/main" xmlns="" id="{ABE7B92C-B4B1-1A43-BB28-E4E862F37AFF}"/>
              </a:ext>
            </a:extLst>
          </p:cNvPr>
          <p:cNvPicPr>
            <a:picLocks noChangeAspect="1"/>
          </p:cNvPicPr>
          <p:nvPr/>
        </p:nvPicPr>
        <p:blipFill>
          <a:blip r:embed="rId3"/>
          <a:stretch>
            <a:fillRect/>
          </a:stretch>
        </p:blipFill>
        <p:spPr>
          <a:xfrm>
            <a:off x="3683403" y="2312626"/>
            <a:ext cx="571500" cy="546100"/>
          </a:xfrm>
          <a:prstGeom prst="rect">
            <a:avLst/>
          </a:prstGeom>
        </p:spPr>
      </p:pic>
      <p:sp>
        <p:nvSpPr>
          <p:cNvPr id="13" name="Rectangle 12">
            <a:extLst>
              <a:ext uri="{FF2B5EF4-FFF2-40B4-BE49-F238E27FC236}">
                <a16:creationId xmlns:a16="http://schemas.microsoft.com/office/drawing/2014/main" xmlns="" id="{A9EF8898-2763-0542-9B3C-772AE3A2771C}"/>
              </a:ext>
            </a:extLst>
          </p:cNvPr>
          <p:cNvSpPr/>
          <p:nvPr/>
        </p:nvSpPr>
        <p:spPr>
          <a:xfrm>
            <a:off x="833505" y="3816615"/>
            <a:ext cx="3942105" cy="369332"/>
          </a:xfrm>
          <a:prstGeom prst="rect">
            <a:avLst/>
          </a:prstGeom>
        </p:spPr>
        <p:txBody>
          <a:bodyPr wrap="none">
            <a:spAutoFit/>
          </a:bodyPr>
          <a:lstStyle/>
          <a:p>
            <a:r>
              <a:rPr lang="en-US" sz="1800" dirty="0">
                <a:solidFill>
                  <a:srgbClr val="FF0000"/>
                </a:solidFill>
              </a:rPr>
              <a:t>Current is a flow of charge/electrons.</a:t>
            </a:r>
            <a:endParaRPr lang="en-GB" sz="1800" dirty="0">
              <a:solidFill>
                <a:srgbClr val="FF0000"/>
              </a:solidFill>
            </a:endParaRPr>
          </a:p>
        </p:txBody>
      </p:sp>
      <p:sp>
        <p:nvSpPr>
          <p:cNvPr id="15" name="Rectangle 14">
            <a:extLst>
              <a:ext uri="{FF2B5EF4-FFF2-40B4-BE49-F238E27FC236}">
                <a16:creationId xmlns:a16="http://schemas.microsoft.com/office/drawing/2014/main" xmlns="" id="{3412B332-628A-A34E-A649-B5ED13586194}"/>
              </a:ext>
            </a:extLst>
          </p:cNvPr>
          <p:cNvSpPr/>
          <p:nvPr/>
        </p:nvSpPr>
        <p:spPr>
          <a:xfrm>
            <a:off x="824680" y="4063357"/>
            <a:ext cx="7186583" cy="369332"/>
          </a:xfrm>
          <a:prstGeom prst="rect">
            <a:avLst/>
          </a:prstGeom>
        </p:spPr>
        <p:txBody>
          <a:bodyPr wrap="none">
            <a:spAutoFit/>
          </a:bodyPr>
          <a:lstStyle/>
          <a:p>
            <a:r>
              <a:rPr lang="en-US" sz="1800" dirty="0">
                <a:solidFill>
                  <a:srgbClr val="FF0000"/>
                </a:solidFill>
              </a:rPr>
              <a:t>Electrons already exist in the wires – they are not stored in a battery.</a:t>
            </a:r>
            <a:endParaRPr lang="en-GB" sz="1800" dirty="0">
              <a:solidFill>
                <a:srgbClr val="FF0000"/>
              </a:solidFill>
            </a:endParaRPr>
          </a:p>
        </p:txBody>
      </p:sp>
      <p:sp>
        <p:nvSpPr>
          <p:cNvPr id="16" name="Rectangle 15">
            <a:extLst>
              <a:ext uri="{FF2B5EF4-FFF2-40B4-BE49-F238E27FC236}">
                <a16:creationId xmlns:a16="http://schemas.microsoft.com/office/drawing/2014/main" xmlns="" id="{0A8244AD-C262-3246-87A8-9442BE4AD605}"/>
              </a:ext>
            </a:extLst>
          </p:cNvPr>
          <p:cNvSpPr/>
          <p:nvPr/>
        </p:nvSpPr>
        <p:spPr>
          <a:xfrm>
            <a:off x="816573" y="4306724"/>
            <a:ext cx="2877711" cy="369332"/>
          </a:xfrm>
          <a:prstGeom prst="rect">
            <a:avLst/>
          </a:prstGeom>
        </p:spPr>
        <p:txBody>
          <a:bodyPr wrap="none">
            <a:spAutoFit/>
          </a:bodyPr>
          <a:lstStyle/>
          <a:p>
            <a:r>
              <a:rPr lang="en-US" sz="1800" dirty="0">
                <a:solidFill>
                  <a:srgbClr val="FF0000"/>
                </a:solidFill>
              </a:rPr>
              <a:t>The battery stores energy.</a:t>
            </a:r>
            <a:endParaRPr lang="en-GB" sz="1800" dirty="0">
              <a:solidFill>
                <a:srgbClr val="FF0000"/>
              </a:solidFill>
            </a:endParaRPr>
          </a:p>
        </p:txBody>
      </p:sp>
      <p:sp>
        <p:nvSpPr>
          <p:cNvPr id="17" name="Rectangle 16">
            <a:extLst>
              <a:ext uri="{FF2B5EF4-FFF2-40B4-BE49-F238E27FC236}">
                <a16:creationId xmlns:a16="http://schemas.microsoft.com/office/drawing/2014/main" xmlns="" id="{E952E6C2-DC89-BC40-AAFA-F4C956A32CE1}"/>
              </a:ext>
            </a:extLst>
          </p:cNvPr>
          <p:cNvSpPr/>
          <p:nvPr/>
        </p:nvSpPr>
        <p:spPr>
          <a:xfrm>
            <a:off x="803874" y="4549234"/>
            <a:ext cx="4147289" cy="369332"/>
          </a:xfrm>
          <a:prstGeom prst="rect">
            <a:avLst/>
          </a:prstGeom>
        </p:spPr>
        <p:txBody>
          <a:bodyPr wrap="none">
            <a:spAutoFit/>
          </a:bodyPr>
          <a:lstStyle/>
          <a:p>
            <a:r>
              <a:rPr lang="en-US" sz="1800" dirty="0">
                <a:solidFill>
                  <a:srgbClr val="FF0000"/>
                </a:solidFill>
              </a:rPr>
              <a:t>This energy causes the current to flow.</a:t>
            </a:r>
            <a:endParaRPr lang="en-GB" sz="1800" dirty="0">
              <a:solidFill>
                <a:srgbClr val="FF0000"/>
              </a:solidFill>
            </a:endParaRPr>
          </a:p>
        </p:txBody>
      </p:sp>
    </p:spTree>
    <p:extLst>
      <p:ext uri="{BB962C8B-B14F-4D97-AF65-F5344CB8AC3E}">
        <p14:creationId xmlns:p14="http://schemas.microsoft.com/office/powerpoint/2010/main" val="17788777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Know what resistance is</a:t>
            </a:r>
          </a:p>
        </p:txBody>
      </p:sp>
      <p:sp>
        <p:nvSpPr>
          <p:cNvPr id="5" name="Google Shape;70;p14"/>
          <p:cNvSpPr txBox="1">
            <a:spLocks/>
          </p:cNvSpPr>
          <p:nvPr/>
        </p:nvSpPr>
        <p:spPr>
          <a:xfrm>
            <a:off x="611188" y="-2"/>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2476969" cy="707886"/>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Calculate resistance</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4"/>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7" name="Rectangle 6"/>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Know what resistance is</a:t>
            </a: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8" y="1977609"/>
            <a:ext cx="2476969" cy="707886"/>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sym typeface="Merriweather"/>
              </a:rPr>
              <a:t>Calculate</a:t>
            </a:r>
            <a:r>
              <a:rPr lang="en-US" sz="2000" dirty="0">
                <a:solidFill>
                  <a:schemeClr val="bg1">
                    <a:lumMod val="50000"/>
                  </a:schemeClr>
                </a:solidFill>
                <a:latin typeface="+mn-lt"/>
                <a:cs typeface="Palanquin" panose="020B0004020203020204" pitchFamily="34" charset="77"/>
                <a:sym typeface="Merriweather"/>
              </a:rPr>
              <a:t> resistance</a:t>
            </a:r>
            <a:endParaRPr lang="en-GB"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99785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1CC5E00-6793-FE4C-95FD-BB7EB4BC8720}"/>
              </a:ext>
            </a:extLst>
          </p:cNvPr>
          <p:cNvSpPr/>
          <p:nvPr/>
        </p:nvSpPr>
        <p:spPr>
          <a:xfrm>
            <a:off x="2511782" y="534854"/>
            <a:ext cx="3571812" cy="958596"/>
          </a:xfrm>
          <a:prstGeom prst="rect">
            <a:avLst/>
          </a:prstGeom>
        </p:spPr>
        <p:txBody>
          <a:bodyPr wrap="none">
            <a:spAutoFit/>
          </a:bodyPr>
          <a:lstStyle/>
          <a:p>
            <a:pPr marL="114300" lvl="0" algn="ctr">
              <a:lnSpc>
                <a:spcPct val="150000"/>
              </a:lnSpc>
              <a:buClr>
                <a:srgbClr val="E59AAA"/>
              </a:buClr>
              <a:buSzPct val="120000"/>
            </a:pPr>
            <a:r>
              <a:rPr lang="en" sz="2000" dirty="0">
                <a:solidFill>
                  <a:srgbClr val="4D4F53"/>
                </a:solidFill>
              </a:rPr>
              <a:t>What 2 things affect current?</a:t>
            </a:r>
          </a:p>
          <a:p>
            <a:pPr marL="114300" lvl="0" algn="ctr">
              <a:lnSpc>
                <a:spcPct val="150000"/>
              </a:lnSpc>
              <a:buClr>
                <a:srgbClr val="E59AAA"/>
              </a:buClr>
              <a:buSzPct val="120000"/>
            </a:pPr>
            <a:r>
              <a:rPr lang="en" sz="2000" dirty="0">
                <a:solidFill>
                  <a:srgbClr val="4D4F53"/>
                </a:solidFill>
              </a:rPr>
              <a:t>How do they affect it?</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xmlns="" id="{86B13F1E-2269-5C46-9B91-2EEE9FA9DD8B}"/>
                  </a:ext>
                </a:extLst>
              </p:cNvPr>
              <p:cNvSpPr/>
              <p:nvPr/>
            </p:nvSpPr>
            <p:spPr>
              <a:xfrm>
                <a:off x="954663" y="2140134"/>
                <a:ext cx="7234674" cy="658770"/>
              </a:xfrm>
              <a:prstGeom prst="rect">
                <a:avLst/>
              </a:prstGeom>
            </p:spPr>
            <p:txBody>
              <a:bodyPr wrap="none">
                <a:spAutoFit/>
              </a:bodyPr>
              <a:lstStyle/>
              <a:p>
                <a:pPr marL="114300" lvl="0" algn="ctr">
                  <a:lnSpc>
                    <a:spcPct val="150000"/>
                  </a:lnSpc>
                  <a:buClr>
                    <a:srgbClr val="E59AAA"/>
                  </a:buClr>
                  <a:buSzPct val="120000"/>
                </a:pPr>
                <a:r>
                  <a:rPr lang="en" sz="2800" dirty="0">
                    <a:solidFill>
                      <a:schemeClr val="accent1"/>
                    </a:solidFill>
                  </a:rPr>
                  <a:t>Current = Potential difference </a:t>
                </a:r>
                <a14:m>
                  <m:oMath xmlns:m="http://schemas.openxmlformats.org/officeDocument/2006/math">
                    <m:r>
                      <a:rPr lang="en" sz="2800" i="1">
                        <a:solidFill>
                          <a:schemeClr val="accent1"/>
                        </a:solidFill>
                        <a:latin typeface="Cambria Math" panose="02040503050406030204" pitchFamily="18" charset="0"/>
                        <a:ea typeface="Cambria Math" panose="02040503050406030204" pitchFamily="18" charset="0"/>
                      </a:rPr>
                      <m:t>÷</m:t>
                    </m:r>
                  </m:oMath>
                </a14:m>
                <a:r>
                  <a:rPr lang="en" sz="2800" dirty="0">
                    <a:solidFill>
                      <a:schemeClr val="accent1"/>
                    </a:solidFill>
                  </a:rPr>
                  <a:t> Resistance</a:t>
                </a:r>
              </a:p>
            </p:txBody>
          </p:sp>
        </mc:Choice>
        <mc:Fallback xmlns="">
          <p:sp>
            <p:nvSpPr>
              <p:cNvPr id="3" name="Rectangle 2">
                <a:extLst>
                  <a:ext uri="{FF2B5EF4-FFF2-40B4-BE49-F238E27FC236}">
                    <a16:creationId xmlns:a16="http://schemas.microsoft.com/office/drawing/2014/main" id="{86B13F1E-2269-5C46-9B91-2EEE9FA9DD8B}"/>
                  </a:ext>
                </a:extLst>
              </p:cNvPr>
              <p:cNvSpPr>
                <a:spLocks noRot="1" noChangeAspect="1" noMove="1" noResize="1" noEditPoints="1" noAdjustHandles="1" noChangeArrowheads="1" noChangeShapeType="1" noTextEdit="1"/>
              </p:cNvSpPr>
              <p:nvPr/>
            </p:nvSpPr>
            <p:spPr>
              <a:xfrm>
                <a:off x="954663" y="2140134"/>
                <a:ext cx="7234674" cy="658770"/>
              </a:xfrm>
              <a:prstGeom prst="rect">
                <a:avLst/>
              </a:prstGeom>
              <a:blipFill>
                <a:blip r:embed="rId3"/>
                <a:stretch>
                  <a:fillRect r="-1226" b="-25000"/>
                </a:stretch>
              </a:blipFill>
            </p:spPr>
            <p:txBody>
              <a:bodyPr/>
              <a:lstStyle/>
              <a:p>
                <a:r>
                  <a:rPr lang="en-GB">
                    <a:noFill/>
                  </a:rPr>
                  <a:t> </a:t>
                </a:r>
              </a:p>
            </p:txBody>
          </p:sp>
        </mc:Fallback>
      </mc:AlternateContent>
    </p:spTree>
    <p:extLst>
      <p:ext uri="{BB962C8B-B14F-4D97-AF65-F5344CB8AC3E}">
        <p14:creationId xmlns:p14="http://schemas.microsoft.com/office/powerpoint/2010/main" val="39647926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22936</TotalTime>
  <Words>2306</Words>
  <Application>Microsoft Office PowerPoint</Application>
  <PresentationFormat>On-screen Show (16:9)</PresentationFormat>
  <Paragraphs>230</Paragraphs>
  <Slides>18</Slides>
  <Notes>18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18</vt:i4>
      </vt:variant>
    </vt:vector>
  </HeadingPairs>
  <TitlesOfParts>
    <vt:vector size="31" baseType="lpstr">
      <vt:lpstr>.AppleSystemUIFont</vt:lpstr>
      <vt:lpstr>.HiraKakuInterface-W3</vt:lpstr>
      <vt:lpstr>Arial</vt:lpstr>
      <vt:lpstr>ArialMT</vt:lpstr>
      <vt:lpstr>Calibri</vt:lpstr>
      <vt:lpstr>Cambria Math</vt:lpstr>
      <vt:lpstr>Futura Medium</vt:lpstr>
      <vt:lpstr>Merriweather</vt:lpstr>
      <vt:lpstr>Palanquin</vt:lpstr>
      <vt:lpstr>Palanquin Light</vt:lpstr>
      <vt:lpstr>Roboto</vt:lpstr>
      <vt:lpstr>Times New Roman</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356</cp:revision>
  <cp:lastPrinted>2019-07-18T15:57:08Z</cp:lastPrinted>
  <dcterms:modified xsi:type="dcterms:W3CDTF">2021-01-02T23:19:51Z</dcterms:modified>
</cp:coreProperties>
</file>