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8"/>
  </p:notesMasterIdLst>
  <p:sldIdLst>
    <p:sldId id="313" r:id="rId2"/>
    <p:sldId id="332" r:id="rId3"/>
    <p:sldId id="282" r:id="rId4"/>
    <p:sldId id="286" r:id="rId5"/>
    <p:sldId id="284" r:id="rId6"/>
    <p:sldId id="289" r:id="rId7"/>
    <p:sldId id="287" r:id="rId8"/>
    <p:sldId id="290" r:id="rId9"/>
    <p:sldId id="320" r:id="rId10"/>
    <p:sldId id="322" r:id="rId11"/>
    <p:sldId id="321" r:id="rId12"/>
    <p:sldId id="323" r:id="rId13"/>
    <p:sldId id="324" r:id="rId14"/>
    <p:sldId id="325" r:id="rId15"/>
    <p:sldId id="311" r:id="rId16"/>
    <p:sldId id="333" r:id="rId17"/>
    <p:sldId id="334" r:id="rId18"/>
    <p:sldId id="335" r:id="rId19"/>
    <p:sldId id="336" r:id="rId20"/>
    <p:sldId id="337" r:id="rId21"/>
    <p:sldId id="293" r:id="rId22"/>
    <p:sldId id="331" r:id="rId23"/>
    <p:sldId id="316" r:id="rId24"/>
    <p:sldId id="318" r:id="rId25"/>
    <p:sldId id="315" r:id="rId26"/>
    <p:sldId id="300" r:id="rId2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484" userDrawn="1">
          <p15:clr>
            <a:srgbClr val="A4A3A4"/>
          </p15:clr>
        </p15:guide>
        <p15:guide id="2" pos="2880">
          <p15:clr>
            <a:srgbClr val="A4A3A4"/>
          </p15:clr>
        </p15:guide>
        <p15:guide id="3" orient="horz" pos="2573" userDrawn="1">
          <p15:clr>
            <a:srgbClr val="A4A3A4"/>
          </p15:clr>
        </p15:guide>
        <p15:guide id="5" pos="385" userDrawn="1">
          <p15:clr>
            <a:srgbClr val="A4A3A4"/>
          </p15:clr>
        </p15:guide>
        <p15:guide id="6" pos="5375" userDrawn="1">
          <p15:clr>
            <a:srgbClr val="A4A3A4"/>
          </p15:clr>
        </p15:guide>
        <p15:guide id="7" pos="2767" userDrawn="1">
          <p15:clr>
            <a:srgbClr val="A4A3A4"/>
          </p15:clr>
        </p15:guide>
        <p15:guide id="8" pos="2993" userDrawn="1">
          <p15:clr>
            <a:srgbClr val="A4A3A4"/>
          </p15:clr>
        </p15:guide>
        <p15:guide id="9" orient="horz" pos="940" userDrawn="1">
          <p15:clr>
            <a:srgbClr val="A4A3A4"/>
          </p15:clr>
        </p15:guide>
        <p15:guide id="10" orient="horz" pos="1620" userDrawn="1">
          <p15:clr>
            <a:srgbClr val="A4A3A4"/>
          </p15:clr>
        </p15:guide>
        <p15:guide id="11" pos="1565" userDrawn="1">
          <p15:clr>
            <a:srgbClr val="A4A3A4"/>
          </p15:clr>
        </p15:guide>
        <p15:guide id="12" pos="1451" userDrawn="1">
          <p15:clr>
            <a:srgbClr val="A4A3A4"/>
          </p15:clr>
        </p15:guide>
        <p15:guide id="13" pos="1678" userDrawn="1">
          <p15:clr>
            <a:srgbClr val="A4A3A4"/>
          </p15:clr>
        </p15:guide>
        <p15:guide id="14" pos="4195" userDrawn="1">
          <p15:clr>
            <a:srgbClr val="A4A3A4"/>
          </p15:clr>
        </p15:guide>
        <p15:guide id="15" pos="4082" userDrawn="1">
          <p15:clr>
            <a:srgbClr val="A4A3A4"/>
          </p15:clr>
        </p15:guide>
        <p15:guide id="16" pos="4309" userDrawn="1">
          <p15:clr>
            <a:srgbClr val="A4A3A4"/>
          </p15:clr>
        </p15:guide>
        <p15:guide id="17" orient="horz" pos="2867" userDrawn="1">
          <p15:clr>
            <a:srgbClr val="A4A3A4"/>
          </p15:clr>
        </p15:guide>
        <p15:guide id="18" orient="horz" pos="373" userDrawn="1">
          <p15:clr>
            <a:srgbClr val="A4A3A4"/>
          </p15:clr>
        </p15:guide>
        <p15:guide id="19" orient="horz" pos="1756" userDrawn="1">
          <p15:clr>
            <a:srgbClr val="A4A3A4"/>
          </p15:clr>
        </p15:guide>
        <p15:guide id="20" orient="horz" pos="2300" userDrawn="1">
          <p15:clr>
            <a:srgbClr val="A4A3A4"/>
          </p15:clr>
        </p15:guide>
        <p15:guide id="21" orient="horz" pos="66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iel Bothen" initials="AB" lastIdx="1" clrIdx="0"/>
  <p:cmAuthor id="2" name="Frances Richardson" initials="FR" lastIdx="1" clrIdx="1"/>
  <p:cmAuthor id="3" name="Raj Chande" initials="RC" lastIdx="9" clrIdx="2">
    <p:extLst>
      <p:ext uri="{19B8F6BF-5375-455C-9EA6-DF929625EA0E}">
        <p15:presenceInfo xmlns:p15="http://schemas.microsoft.com/office/powerpoint/2012/main" userId="e448240fd1f88733" providerId="Windows Live"/>
      </p:ext>
    </p:extLst>
  </p:cmAuthor>
  <p:cmAuthor id="4" name="Antonio Silva" initials="AS" lastIdx="2" clrIdx="3">
    <p:extLst>
      <p:ext uri="{19B8F6BF-5375-455C-9EA6-DF929625EA0E}">
        <p15:presenceInfo xmlns:p15="http://schemas.microsoft.com/office/powerpoint/2012/main" userId="S::antonia.silva@behaviouralinsights.onmicrosoft.com::7c5d6ac2-9b38-4f3f-ae75-500ff12f6e97" providerId="AD"/>
      </p:ext>
    </p:extLst>
  </p:cmAuthor>
  <p:cmAuthor id="5" name="Amber Evans" initials="AE" lastIdx="15" clrIdx="4">
    <p:extLst>
      <p:ext uri="{19B8F6BF-5375-455C-9EA6-DF929625EA0E}">
        <p15:presenceInfo xmlns:p15="http://schemas.microsoft.com/office/powerpoint/2012/main" userId="S::Amber.Evans@office.bi.team::a725b9e7-42a8-47fe-82b6-491cf78084b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9AAA"/>
    <a:srgbClr val="4D4F53"/>
    <a:srgbClr val="DBE2EA"/>
    <a:srgbClr val="0098DB"/>
    <a:srgbClr val="FFA02F"/>
    <a:srgbClr val="72CE9B"/>
    <a:srgbClr val="FADB63"/>
    <a:srgbClr val="A0CFEB"/>
    <a:srgbClr val="3139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B3C75C9-2E1C-4F95-B1AA-29FD2649E573}">
  <a:tblStyle styleId="{9B3C75C9-2E1C-4F95-B1AA-29FD2649E57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843" autoAdjust="0"/>
    <p:restoredTop sz="47554" autoAdjust="0"/>
  </p:normalViewPr>
  <p:slideViewPr>
    <p:cSldViewPr snapToGrid="0">
      <p:cViewPr varScale="1">
        <p:scale>
          <a:sx n="85" d="100"/>
          <a:sy n="85" d="100"/>
        </p:scale>
        <p:origin x="1980" y="56"/>
      </p:cViewPr>
      <p:guideLst>
        <p:guide orient="horz" pos="1484"/>
        <p:guide pos="2880"/>
        <p:guide orient="horz" pos="2573"/>
        <p:guide pos="385"/>
        <p:guide pos="5375"/>
        <p:guide pos="2767"/>
        <p:guide pos="2993"/>
        <p:guide orient="horz" pos="940"/>
        <p:guide orient="horz" pos="1620"/>
        <p:guide pos="1565"/>
        <p:guide pos="1451"/>
        <p:guide pos="1678"/>
        <p:guide pos="4195"/>
        <p:guide pos="4082"/>
        <p:guide pos="4309"/>
        <p:guide orient="horz" pos="2867"/>
        <p:guide orient="horz" pos="373"/>
        <p:guide orient="horz" pos="1756"/>
        <p:guide orient="horz" pos="2300"/>
        <p:guide orient="horz" pos="667"/>
      </p:guideLst>
    </p:cSldViewPr>
  </p:slideViewPr>
  <p:outlineViewPr>
    <p:cViewPr>
      <p:scale>
        <a:sx n="33" d="100"/>
        <a:sy n="33" d="100"/>
      </p:scale>
      <p:origin x="0" y="0"/>
    </p:cViewPr>
    <p:sldLst>
      <p:sld r:id="rId1" collapse="1"/>
    </p:sldLst>
  </p:outlin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2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84482777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bestevidencescienceteaching.org/"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bestevidencescienceteaching.org/"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spark.iop.org/few-pupils-can-clearly-distinguish-ideas-electric-current-and-potential-difference" TargetMode="External"/><Relationship Id="rId2" Type="http://schemas.openxmlformats.org/officeDocument/2006/relationships/slide" Target="../slides/slide22.xml"/><Relationship Id="rId1" Type="http://schemas.openxmlformats.org/officeDocument/2006/relationships/notesMaster" Target="../notesMasters/notesMaster1.xml"/><Relationship Id="rId5" Type="http://schemas.openxmlformats.org/officeDocument/2006/relationships/hyperlink" Target="https://educationendowmentfoundation.org.uk/public/files/Publications/Science/EEF_improving_secondary_science.pdf#page=16" TargetMode="External"/><Relationship Id="rId4" Type="http://schemas.openxmlformats.org/officeDocument/2006/relationships/hyperlink" Target="https://educationendowmentfoundation.org.uk/public/files/Publications/Science/EEF_improving_secondary_science.pdf#page=13" TargetMode="Externa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bestevidencescienceteaching.org/"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bestevidencescienceteaching.org/" TargetMode="External"/><Relationship Id="rId2" Type="http://schemas.openxmlformats.org/officeDocument/2006/relationships/slide" Target="../slides/slide26.xml"/><Relationship Id="rId1" Type="http://schemas.openxmlformats.org/officeDocument/2006/relationships/notesMaster" Target="../notesMasters/notesMaster1.xml"/><Relationship Id="rId6" Type="http://schemas.openxmlformats.org/officeDocument/2006/relationships/hyperlink" Target="https://educationendowmentfoundation.org.uk/public/files/Publications/Science/EEF_improving_secondary_science.pdf#page=13" TargetMode="External"/><Relationship Id="rId5" Type="http://schemas.openxmlformats.org/officeDocument/2006/relationships/hyperlink" Target="https://educationendowmentfoundation.org.uk/public/files/Publications/Science/EEF_improving_secondary_science.pdf#page=27" TargetMode="External"/><Relationship Id="rId4" Type="http://schemas.openxmlformats.org/officeDocument/2006/relationships/hyperlink" Target="https://educationendowmentfoundation.org.uk/public/files/Publications/Science/EEF_improving_secondary_science.pdf#page=38"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26"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8" Type="http://schemas.openxmlformats.org/officeDocument/2006/relationships/hyperlink" Target="https://spark.iop.org/many-pupils-see-circuit-behaviour-sequence-causes-and-effects-rather-seeing-whole-circuit" TargetMode="External"/><Relationship Id="rId3" Type="http://schemas.openxmlformats.org/officeDocument/2006/relationships/hyperlink" Target="https://educationendowmentfoundation.org.uk/public/files/Publications/Science/EEF_improving_secondary_science.pdf#page=12" TargetMode="External"/><Relationship Id="rId7" Type="http://schemas.openxmlformats.org/officeDocument/2006/relationships/hyperlink" Target="https://spark.iop.org/few-pupils-use-voltage-resistance-current-vri-model-series-circuit"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s://spark.iop.org/many-pupils-think-battery-supplies-same-current-regardless-circuit-which-it-used" TargetMode="External"/><Relationship Id="rId5" Type="http://schemas.openxmlformats.org/officeDocument/2006/relationships/hyperlink" Target="https://educationendowmentfoundation.org.uk/public/files/Publications/Science/EEF_improving_secondary_science.pdf#page=25" TargetMode="External"/><Relationship Id="rId4" Type="http://schemas.openxmlformats.org/officeDocument/2006/relationships/hyperlink" Target="https://educationendowmentfoundation.org.uk/public/files/Publications/Science/EEF_improving_secondary_science.pdf#page=19"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0" lvl="0" indent="0" algn="l" rtl="0">
              <a:spcBef>
                <a:spcPts val="0"/>
              </a:spcBef>
              <a:spcAft>
                <a:spcPts val="0"/>
              </a:spcAft>
              <a:buSzPct val="120000"/>
              <a:buFont typeface=".AppleSystemUIFont" charset="-120"/>
              <a:buNone/>
            </a:pPr>
            <a:endParaRPr lang="en-US" sz="11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25505066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GB" sz="1500" b="0" i="0" u="none" strike="noStrike" cap="none" noProof="0" dirty="0">
                <a:solidFill>
                  <a:schemeClr val="dk1"/>
                </a:solidFill>
                <a:effectLst/>
                <a:latin typeface="Arial"/>
                <a:ea typeface="Arial"/>
                <a:cs typeface="Arial"/>
                <a:sym typeface="Arial"/>
              </a:rPr>
              <a:t>The current in a circuit is </a:t>
            </a:r>
            <a:r>
              <a:rPr lang="en-GB" sz="1500" b="1" i="0" u="none" strike="noStrike" cap="none" noProof="0" dirty="0">
                <a:solidFill>
                  <a:schemeClr val="dk1"/>
                </a:solidFill>
                <a:effectLst/>
                <a:latin typeface="Arial"/>
                <a:ea typeface="Arial"/>
                <a:cs typeface="Arial"/>
                <a:sym typeface="Arial"/>
              </a:rPr>
              <a:t>determined </a:t>
            </a:r>
            <a:r>
              <a:rPr lang="en-GB" sz="1500" b="0" i="0" u="none" strike="noStrike" cap="none" noProof="0" dirty="0">
                <a:solidFill>
                  <a:schemeClr val="dk1"/>
                </a:solidFill>
                <a:effectLst/>
                <a:latin typeface="Arial"/>
                <a:ea typeface="Arial"/>
                <a:cs typeface="Arial"/>
                <a:sym typeface="Arial"/>
              </a:rPr>
              <a:t>by a balance between the push of the battery, and the resistance of the rest of the components – just as with the rope loop the speed of the rope is set by balancing between the teacher’s push and the students’ grip.</a:t>
            </a:r>
          </a:p>
          <a:p>
            <a:pPr marL="0" lvl="0" indent="0" algn="l" rtl="0">
              <a:lnSpc>
                <a:spcPct val="115000"/>
              </a:lnSpc>
              <a:spcBef>
                <a:spcPts val="1000"/>
              </a:spcBef>
              <a:spcAft>
                <a:spcPts val="1000"/>
              </a:spcAft>
              <a:buClr>
                <a:schemeClr val="dk1"/>
              </a:buClr>
              <a:buSzPts val="1100"/>
              <a:buFont typeface="Arial"/>
              <a:buNone/>
            </a:pPr>
            <a:endParaRPr lang="en-GB" sz="1500" b="0" i="0" u="none" strike="noStrike" cap="none" noProof="0" dirty="0">
              <a:solidFill>
                <a:schemeClr val="dk1"/>
              </a:solidFill>
              <a:effectLst/>
              <a:latin typeface="Arial"/>
              <a:ea typeface="Arial"/>
              <a:cs typeface="Arial"/>
              <a:sym typeface="Arial"/>
            </a:endParaRPr>
          </a:p>
          <a:p>
            <a:pPr marL="0" lvl="0" indent="0" algn="l" rtl="0">
              <a:lnSpc>
                <a:spcPct val="115000"/>
              </a:lnSpc>
              <a:spcBef>
                <a:spcPts val="1000"/>
              </a:spcBef>
              <a:spcAft>
                <a:spcPts val="1000"/>
              </a:spcAft>
              <a:buClr>
                <a:schemeClr val="dk1"/>
              </a:buClr>
              <a:buSzPts val="1100"/>
              <a:buFont typeface="Arial"/>
              <a:buNone/>
            </a:pPr>
            <a:r>
              <a:rPr lang="en-GB" sz="1100" b="0" i="0" u="none" strike="noStrike" cap="none" dirty="0">
                <a:solidFill>
                  <a:srgbClr val="000000"/>
                </a:solidFill>
                <a:effectLst/>
                <a:latin typeface="Arial"/>
                <a:ea typeface="Arial"/>
                <a:cs typeface="Arial"/>
                <a:sym typeface="Arial"/>
              </a:rPr>
              <a:t>In a circuit, the </a:t>
            </a:r>
            <a:r>
              <a:rPr lang="en-GB" sz="1100" b="1" i="0" u="none" strike="noStrike" cap="none" dirty="0">
                <a:solidFill>
                  <a:srgbClr val="000000"/>
                </a:solidFill>
                <a:effectLst/>
                <a:latin typeface="Arial"/>
                <a:ea typeface="Arial"/>
                <a:cs typeface="Arial"/>
                <a:sym typeface="Arial"/>
              </a:rPr>
              <a:t>push</a:t>
            </a:r>
            <a:r>
              <a:rPr lang="en-GB" sz="1100" b="0" i="0" u="none" strike="noStrike" cap="none" dirty="0">
                <a:solidFill>
                  <a:srgbClr val="000000"/>
                </a:solidFill>
                <a:effectLst/>
                <a:latin typeface="Arial"/>
                <a:ea typeface="Arial"/>
                <a:cs typeface="Arial"/>
                <a:sym typeface="Arial"/>
              </a:rPr>
              <a:t> is called the </a:t>
            </a:r>
            <a:r>
              <a:rPr lang="en-GB" sz="1100" b="1" i="0" u="none" strike="noStrike" cap="none" dirty="0">
                <a:solidFill>
                  <a:srgbClr val="000000"/>
                </a:solidFill>
                <a:effectLst/>
                <a:latin typeface="Arial"/>
                <a:ea typeface="Arial"/>
                <a:cs typeface="Arial"/>
                <a:sym typeface="Arial"/>
              </a:rPr>
              <a:t>potential difference of the source. </a:t>
            </a:r>
            <a:r>
              <a:rPr lang="en-GB" sz="1100" b="0" i="0" u="none" strike="noStrike" cap="none" dirty="0">
                <a:solidFill>
                  <a:srgbClr val="000000"/>
                </a:solidFill>
                <a:effectLst/>
                <a:latin typeface="Arial"/>
                <a:ea typeface="Arial"/>
                <a:cs typeface="Arial"/>
                <a:sym typeface="Arial"/>
              </a:rPr>
              <a:t>It is measured in volts.</a:t>
            </a:r>
          </a:p>
          <a:p>
            <a:pPr marL="0" lvl="0" indent="0" algn="l" rtl="0">
              <a:lnSpc>
                <a:spcPct val="115000"/>
              </a:lnSpc>
              <a:spcBef>
                <a:spcPts val="1000"/>
              </a:spcBef>
              <a:spcAft>
                <a:spcPts val="1000"/>
              </a:spcAft>
              <a:buClr>
                <a:schemeClr val="dk1"/>
              </a:buClr>
              <a:buSzPts val="1100"/>
              <a:buFont typeface="Arial"/>
              <a:buNone/>
            </a:pPr>
            <a:r>
              <a:rPr lang="en-GB" sz="1100" b="0" i="0" u="none" strike="noStrike" cap="none" dirty="0">
                <a:solidFill>
                  <a:srgbClr val="000000"/>
                </a:solidFill>
                <a:effectLst/>
                <a:latin typeface="Arial"/>
                <a:ea typeface="Arial"/>
                <a:cs typeface="Arial"/>
                <a:sym typeface="Arial"/>
              </a:rPr>
              <a:t>The opposition is called </a:t>
            </a:r>
            <a:r>
              <a:rPr lang="en-GB" sz="1100" b="1" i="0" u="none" strike="noStrike" cap="none" dirty="0">
                <a:solidFill>
                  <a:srgbClr val="000000"/>
                </a:solidFill>
                <a:effectLst/>
                <a:latin typeface="Arial"/>
                <a:ea typeface="Arial"/>
                <a:cs typeface="Arial"/>
                <a:sym typeface="Arial"/>
              </a:rPr>
              <a:t>the resistance</a:t>
            </a:r>
            <a:r>
              <a:rPr lang="en-GB" sz="1100" b="0" i="0" u="none" strike="noStrike" cap="none" dirty="0">
                <a:solidFill>
                  <a:srgbClr val="000000"/>
                </a:solidFill>
                <a:effectLst/>
                <a:latin typeface="Arial"/>
                <a:ea typeface="Arial"/>
                <a:cs typeface="Arial"/>
                <a:sym typeface="Arial"/>
              </a:rPr>
              <a:t>. It is measured in ohms.</a:t>
            </a:r>
          </a:p>
        </p:txBody>
      </p:sp>
    </p:spTree>
    <p:extLst>
      <p:ext uri="{BB962C8B-B14F-4D97-AF65-F5344CB8AC3E}">
        <p14:creationId xmlns:p14="http://schemas.microsoft.com/office/powerpoint/2010/main" val="23617416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GB" sz="1500" b="0" noProof="0" dirty="0">
                <a:solidFill>
                  <a:schemeClr val="dk1"/>
                </a:solidFill>
              </a:rPr>
              <a:t>Students should copy this into their books and fill it in as you explain it (included on worksheet if time is short)</a:t>
            </a:r>
          </a:p>
          <a:p>
            <a:pPr marL="0" lvl="0" indent="0" algn="l" rtl="0">
              <a:lnSpc>
                <a:spcPct val="115000"/>
              </a:lnSpc>
              <a:spcBef>
                <a:spcPts val="1000"/>
              </a:spcBef>
              <a:spcAft>
                <a:spcPts val="1000"/>
              </a:spcAft>
              <a:buClr>
                <a:schemeClr val="dk1"/>
              </a:buClr>
              <a:buSzPts val="1100"/>
              <a:buFont typeface="Arial"/>
              <a:buNone/>
            </a:pPr>
            <a:endParaRPr lang="en-GB" sz="1500" b="0" noProof="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500" b="0" noProof="0" dirty="0">
                <a:solidFill>
                  <a:schemeClr val="dk1"/>
                </a:solidFill>
              </a:rPr>
              <a:t>How could we tell, in a real circuit, that the current was changing? We would see the </a:t>
            </a:r>
            <a:r>
              <a:rPr lang="en-GB" sz="1500" b="1" noProof="0" dirty="0">
                <a:solidFill>
                  <a:schemeClr val="dk1"/>
                </a:solidFill>
              </a:rPr>
              <a:t>brightness of the bulb </a:t>
            </a:r>
            <a:r>
              <a:rPr lang="en-GB" sz="1500" b="0" noProof="0" dirty="0">
                <a:solidFill>
                  <a:schemeClr val="dk1"/>
                </a:solidFill>
              </a:rPr>
              <a:t>change.</a:t>
            </a:r>
          </a:p>
          <a:p>
            <a:pPr marL="0" lvl="0" indent="0" algn="l" rtl="0">
              <a:lnSpc>
                <a:spcPct val="115000"/>
              </a:lnSpc>
              <a:spcBef>
                <a:spcPts val="1000"/>
              </a:spcBef>
              <a:spcAft>
                <a:spcPts val="1000"/>
              </a:spcAft>
              <a:buClr>
                <a:schemeClr val="dk1"/>
              </a:buClr>
              <a:buSzPts val="1100"/>
              <a:buFont typeface="Arial"/>
              <a:buNone/>
            </a:pPr>
            <a:endParaRPr lang="en-GB" sz="1500" b="0" noProof="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500" b="1" noProof="0" dirty="0">
                <a:solidFill>
                  <a:schemeClr val="dk1"/>
                </a:solidFill>
              </a:rPr>
              <a:t>If the current through a bulb increases, the bulb gets brighter</a:t>
            </a:r>
          </a:p>
          <a:p>
            <a:pPr marL="0" lvl="0" indent="0" algn="l" rtl="0">
              <a:lnSpc>
                <a:spcPct val="115000"/>
              </a:lnSpc>
              <a:spcBef>
                <a:spcPts val="1000"/>
              </a:spcBef>
              <a:spcAft>
                <a:spcPts val="1000"/>
              </a:spcAft>
              <a:buClr>
                <a:schemeClr val="dk1"/>
              </a:buClr>
              <a:buSzPts val="1100"/>
              <a:buFont typeface="Arial"/>
              <a:buNone/>
            </a:pPr>
            <a:r>
              <a:rPr lang="en-GB" sz="1500" b="1" noProof="0" dirty="0">
                <a:solidFill>
                  <a:schemeClr val="dk1"/>
                </a:solidFill>
              </a:rPr>
              <a:t>If the current through a bulb decreases, the bulb gets dimmer</a:t>
            </a:r>
          </a:p>
        </p:txBody>
      </p:sp>
    </p:spTree>
    <p:extLst>
      <p:ext uri="{BB962C8B-B14F-4D97-AF65-F5344CB8AC3E}">
        <p14:creationId xmlns:p14="http://schemas.microsoft.com/office/powerpoint/2010/main" val="19823628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GB" sz="1500" b="0" noProof="0" dirty="0">
                <a:solidFill>
                  <a:schemeClr val="dk1"/>
                </a:solidFill>
              </a:rPr>
              <a:t>Students have 15s thinking time, then hands-up to vote (Hands up for A, hands up for B, hands up if they will be the same).</a:t>
            </a:r>
          </a:p>
          <a:p>
            <a:pPr marL="0" lvl="0" indent="0" algn="l" rtl="0">
              <a:lnSpc>
                <a:spcPct val="115000"/>
              </a:lnSpc>
              <a:spcBef>
                <a:spcPts val="1000"/>
              </a:spcBef>
              <a:spcAft>
                <a:spcPts val="1000"/>
              </a:spcAft>
              <a:buClr>
                <a:schemeClr val="dk1"/>
              </a:buClr>
              <a:buSzPts val="1100"/>
              <a:buFont typeface="Arial"/>
              <a:buNone/>
            </a:pPr>
            <a:endParaRPr lang="en-GB" sz="1500" b="0" noProof="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500" b="0" noProof="0" dirty="0">
                <a:solidFill>
                  <a:schemeClr val="dk1"/>
                </a:solidFill>
              </a:rPr>
              <a:t>Then, cold-call one student to explain the correct answer:</a:t>
            </a:r>
          </a:p>
          <a:p>
            <a:pPr marL="0" lvl="0" indent="0" algn="l" rtl="0">
              <a:lnSpc>
                <a:spcPct val="115000"/>
              </a:lnSpc>
              <a:spcBef>
                <a:spcPts val="1000"/>
              </a:spcBef>
              <a:spcAft>
                <a:spcPts val="1000"/>
              </a:spcAft>
              <a:buClr>
                <a:schemeClr val="dk1"/>
              </a:buClr>
              <a:buSzPts val="1100"/>
              <a:buFont typeface="Arial"/>
              <a:buNone/>
            </a:pPr>
            <a:endParaRPr lang="en-GB" sz="1500" b="0" noProof="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500" b="0" noProof="0" dirty="0">
                <a:solidFill>
                  <a:schemeClr val="dk1"/>
                </a:solidFill>
              </a:rPr>
              <a:t>A, because the potential difference is higher (as we have two batteries instead of one), but the same resistance (there is only one bulb). This means the current is higher.</a:t>
            </a:r>
          </a:p>
          <a:p>
            <a:pPr marL="0" lvl="0" indent="0" algn="l" rtl="0">
              <a:lnSpc>
                <a:spcPct val="115000"/>
              </a:lnSpc>
              <a:spcBef>
                <a:spcPts val="1000"/>
              </a:spcBef>
              <a:spcAft>
                <a:spcPts val="1000"/>
              </a:spcAft>
              <a:buClr>
                <a:schemeClr val="dk1"/>
              </a:buClr>
              <a:buSzPts val="1100"/>
              <a:buFont typeface="Arial"/>
              <a:buNone/>
            </a:pPr>
            <a:endParaRPr lang="en-GB" sz="1500" b="0" noProof="0" dirty="0">
              <a:solidFill>
                <a:schemeClr val="dk1"/>
              </a:solidFill>
            </a:endParaRP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GB" sz="1600" b="1" noProof="0" dirty="0"/>
              <a:t>Adapted from </a:t>
            </a:r>
            <a:r>
              <a:rPr lang="en-GB" sz="1100" b="0" i="0" u="sng" strike="noStrike" cap="none" dirty="0">
                <a:solidFill>
                  <a:srgbClr val="000000"/>
                </a:solidFill>
                <a:effectLst/>
                <a:latin typeface="Arial"/>
                <a:ea typeface="Arial"/>
                <a:cs typeface="Arial"/>
                <a:sym typeface="Arial"/>
                <a:hlinkClick r:id="rId3"/>
              </a:rPr>
              <a:t>www.BestEvidenceScienceTeaching.org</a:t>
            </a:r>
            <a:r>
              <a:rPr lang="en-GB" sz="1600" b="1" noProof="0" dirty="0"/>
              <a:t> </a:t>
            </a:r>
            <a:r>
              <a:rPr lang="en-GB" sz="1600" b="1" i="0" u="none" strike="noStrike" cap="none" noProof="0" dirty="0">
                <a:solidFill>
                  <a:srgbClr val="000000"/>
                </a:solidFill>
                <a:effectLst/>
                <a:latin typeface="Arial"/>
                <a:ea typeface="Arial"/>
                <a:cs typeface="Arial"/>
                <a:sym typeface="Arial"/>
              </a:rPr>
              <a:t>Best Evidence Science Teaching project resources</a:t>
            </a:r>
            <a:endParaRPr lang="en-GB" sz="1600" b="1" noProof="0" dirty="0"/>
          </a:p>
          <a:p>
            <a:pPr marL="0" lvl="0" indent="0" algn="l" rtl="0">
              <a:lnSpc>
                <a:spcPct val="115000"/>
              </a:lnSpc>
              <a:spcBef>
                <a:spcPts val="1000"/>
              </a:spcBef>
              <a:spcAft>
                <a:spcPts val="1000"/>
              </a:spcAft>
              <a:buClr>
                <a:schemeClr val="dk1"/>
              </a:buClr>
              <a:buSzPts val="1100"/>
              <a:buFont typeface="Arial"/>
              <a:buNone/>
            </a:pPr>
            <a:endParaRPr lang="en-GB" sz="1500" b="0" noProof="0" dirty="0">
              <a:solidFill>
                <a:schemeClr val="dk1"/>
              </a:solidFill>
            </a:endParaRPr>
          </a:p>
        </p:txBody>
      </p:sp>
    </p:spTree>
    <p:extLst>
      <p:ext uri="{BB962C8B-B14F-4D97-AF65-F5344CB8AC3E}">
        <p14:creationId xmlns:p14="http://schemas.microsoft.com/office/powerpoint/2010/main" val="38076405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GB" sz="1500" b="0" noProof="0" dirty="0">
                <a:solidFill>
                  <a:schemeClr val="dk1"/>
                </a:solidFill>
              </a:rPr>
              <a:t>Students have 15s thinking time, then hands-up to vote (Hands up for A, hands up for B, hands up if they will be the same).</a:t>
            </a:r>
          </a:p>
          <a:p>
            <a:pPr marL="0" lvl="0" indent="0" algn="l" rtl="0">
              <a:lnSpc>
                <a:spcPct val="115000"/>
              </a:lnSpc>
              <a:spcBef>
                <a:spcPts val="1000"/>
              </a:spcBef>
              <a:spcAft>
                <a:spcPts val="1000"/>
              </a:spcAft>
              <a:buClr>
                <a:schemeClr val="dk1"/>
              </a:buClr>
              <a:buSzPts val="1100"/>
              <a:buFont typeface="Arial"/>
              <a:buNone/>
            </a:pPr>
            <a:endParaRPr lang="en-GB" sz="1500" b="0" noProof="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500" b="0" noProof="0" dirty="0">
                <a:solidFill>
                  <a:schemeClr val="dk1"/>
                </a:solidFill>
              </a:rPr>
              <a:t>Then, cold-call one student to explain the correct answer:</a:t>
            </a:r>
          </a:p>
          <a:p>
            <a:pPr marL="0" lvl="0" indent="0" algn="l" rtl="0">
              <a:lnSpc>
                <a:spcPct val="115000"/>
              </a:lnSpc>
              <a:spcBef>
                <a:spcPts val="1000"/>
              </a:spcBef>
              <a:spcAft>
                <a:spcPts val="1000"/>
              </a:spcAft>
              <a:buClr>
                <a:schemeClr val="dk1"/>
              </a:buClr>
              <a:buSzPts val="1100"/>
              <a:buFont typeface="Arial"/>
              <a:buNone/>
            </a:pPr>
            <a:endParaRPr lang="en-GB" sz="1500" b="0" noProof="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500" b="0" noProof="0" dirty="0">
                <a:solidFill>
                  <a:schemeClr val="dk1"/>
                </a:solidFill>
              </a:rPr>
              <a:t>A, because in B the batteries are connected negative-to-negative. This means they are pushing in opposite directions, and the current will cancel out. This means the current is higher in A.</a:t>
            </a:r>
          </a:p>
        </p:txBody>
      </p:sp>
    </p:spTree>
    <p:extLst>
      <p:ext uri="{BB962C8B-B14F-4D97-AF65-F5344CB8AC3E}">
        <p14:creationId xmlns:p14="http://schemas.microsoft.com/office/powerpoint/2010/main" val="33567837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GB" sz="1500" b="0" noProof="0" dirty="0">
                <a:solidFill>
                  <a:schemeClr val="dk1"/>
                </a:solidFill>
              </a:rPr>
              <a:t>Students have 15s thinking time, then hands-up to vote (Hands up for A, hands up for B, hands up if they will be the same).</a:t>
            </a:r>
          </a:p>
          <a:p>
            <a:pPr marL="0" lvl="0" indent="0" algn="l" rtl="0">
              <a:lnSpc>
                <a:spcPct val="115000"/>
              </a:lnSpc>
              <a:spcBef>
                <a:spcPts val="1000"/>
              </a:spcBef>
              <a:spcAft>
                <a:spcPts val="1000"/>
              </a:spcAft>
              <a:buClr>
                <a:schemeClr val="dk1"/>
              </a:buClr>
              <a:buSzPts val="1100"/>
              <a:buFont typeface="Arial"/>
              <a:buNone/>
            </a:pPr>
            <a:endParaRPr lang="en-GB" sz="1500" b="0" noProof="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500" b="0" noProof="0" dirty="0">
                <a:solidFill>
                  <a:schemeClr val="dk1"/>
                </a:solidFill>
              </a:rPr>
              <a:t>Then, cold-call one student to explain the correct answer:</a:t>
            </a:r>
          </a:p>
          <a:p>
            <a:pPr marL="0" lvl="0" indent="0" algn="l" rtl="0">
              <a:lnSpc>
                <a:spcPct val="115000"/>
              </a:lnSpc>
              <a:spcBef>
                <a:spcPts val="1000"/>
              </a:spcBef>
              <a:spcAft>
                <a:spcPts val="1000"/>
              </a:spcAft>
              <a:buClr>
                <a:schemeClr val="dk1"/>
              </a:buClr>
              <a:buSzPts val="1100"/>
              <a:buFont typeface="Arial"/>
              <a:buNone/>
            </a:pPr>
            <a:endParaRPr lang="en-GB" sz="1500" b="0" noProof="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500" b="0" noProof="0" dirty="0">
                <a:solidFill>
                  <a:schemeClr val="dk1"/>
                </a:solidFill>
              </a:rPr>
              <a:t>They will be the same, because even though A has twice as much potential difference from having 2 batteries, it also has twice as much resistance as a result of having 2 bulbs. Therefore all bulbs will have exactly the same brightness.</a:t>
            </a:r>
          </a:p>
        </p:txBody>
      </p:sp>
    </p:spTree>
    <p:extLst>
      <p:ext uri="{BB962C8B-B14F-4D97-AF65-F5344CB8AC3E}">
        <p14:creationId xmlns:p14="http://schemas.microsoft.com/office/powerpoint/2010/main" val="1623095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600"/>
              </a:spcBef>
              <a:spcAft>
                <a:spcPts val="0"/>
              </a:spcAft>
              <a:buNone/>
            </a:pPr>
            <a:r>
              <a:rPr lang="en-GB" sz="1400" i="1" dirty="0"/>
              <a:t>“Over to you”</a:t>
            </a:r>
          </a:p>
          <a:p>
            <a:pPr marL="0" lvl="0" indent="0" algn="l" rtl="0">
              <a:lnSpc>
                <a:spcPct val="115000"/>
              </a:lnSpc>
              <a:spcBef>
                <a:spcPts val="600"/>
              </a:spcBef>
              <a:spcAft>
                <a:spcPts val="0"/>
              </a:spcAft>
              <a:buNone/>
            </a:pPr>
            <a:endParaRPr lang="en-GB" sz="1400" i="1" dirty="0"/>
          </a:p>
          <a:p>
            <a:pPr marL="0" marR="0" lvl="0" indent="0" algn="l" defTabSz="914400" rtl="0" eaLnBrk="1" fontAlgn="auto" latinLnBrk="0" hangingPunct="1">
              <a:lnSpc>
                <a:spcPct val="115000"/>
              </a:lnSpc>
              <a:spcBef>
                <a:spcPts val="600"/>
              </a:spcBef>
              <a:spcAft>
                <a:spcPts val="0"/>
              </a:spcAft>
              <a:buClr>
                <a:srgbClr val="000000"/>
              </a:buClr>
              <a:buSzPts val="1100"/>
              <a:buFont typeface="Arial"/>
              <a:buNone/>
              <a:tabLst/>
              <a:defRPr/>
            </a:pPr>
            <a:r>
              <a:rPr lang="en-GB" sz="1400" b="1" noProof="0" dirty="0"/>
              <a:t>Adapted from </a:t>
            </a:r>
            <a:r>
              <a:rPr lang="en-GB" sz="1100" b="0" i="0" u="sng" strike="noStrike" cap="none" dirty="0">
                <a:solidFill>
                  <a:srgbClr val="000000"/>
                </a:solidFill>
                <a:effectLst/>
                <a:latin typeface="Arial"/>
                <a:ea typeface="Arial"/>
                <a:cs typeface="Arial"/>
                <a:sym typeface="Arial"/>
                <a:hlinkClick r:id="rId3"/>
              </a:rPr>
              <a:t>www.BestEvidenceScienceTeaching.org</a:t>
            </a:r>
            <a:r>
              <a:rPr lang="en-GB" sz="1400" b="1" noProof="0" dirty="0"/>
              <a:t> </a:t>
            </a:r>
            <a:r>
              <a:rPr lang="en-GB" sz="1400" b="1" i="0" u="none" strike="noStrike" cap="none" noProof="0" dirty="0">
                <a:solidFill>
                  <a:srgbClr val="000000"/>
                </a:solidFill>
                <a:effectLst/>
                <a:latin typeface="Arial"/>
                <a:ea typeface="Arial"/>
                <a:cs typeface="Arial"/>
                <a:sym typeface="Arial"/>
              </a:rPr>
              <a:t>Best Evidence Science Teaching project resources</a:t>
            </a:r>
            <a:endParaRPr lang="en-GB" sz="1400" b="1" noProof="0" dirty="0"/>
          </a:p>
          <a:p>
            <a:pPr marL="0" lvl="0" indent="0" algn="l" rtl="0">
              <a:lnSpc>
                <a:spcPct val="115000"/>
              </a:lnSpc>
              <a:spcBef>
                <a:spcPts val="600"/>
              </a:spcBef>
              <a:spcAft>
                <a:spcPts val="0"/>
              </a:spcAft>
              <a:buNone/>
            </a:pPr>
            <a:endParaRPr lang="en-GB" sz="1400" i="1" dirty="0"/>
          </a:p>
        </p:txBody>
      </p:sp>
    </p:spTree>
    <p:extLst>
      <p:ext uri="{BB962C8B-B14F-4D97-AF65-F5344CB8AC3E}">
        <p14:creationId xmlns:p14="http://schemas.microsoft.com/office/powerpoint/2010/main" val="13846061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600"/>
              </a:spcBef>
              <a:spcAft>
                <a:spcPts val="0"/>
              </a:spcAft>
              <a:buNone/>
            </a:pPr>
            <a:r>
              <a:rPr lang="en-GB" sz="1800" b="1" i="0" dirty="0" smtClean="0"/>
              <a:t>Misconceptions</a:t>
            </a:r>
          </a:p>
          <a:p>
            <a:r>
              <a:rPr lang="en-GB" sz="1400" b="0" i="0" u="none" strike="noStrike" cap="none" dirty="0" smtClean="0">
                <a:solidFill>
                  <a:srgbClr val="000000"/>
                </a:solidFill>
                <a:effectLst/>
                <a:latin typeface="Arial"/>
                <a:ea typeface="Arial"/>
                <a:cs typeface="Arial"/>
                <a:sym typeface="Arial"/>
              </a:rPr>
              <a:t>The choice of ‘it is not harder or easier to push current’ as the reason for any prediction suggests the students are thinking of current as determined solely by resistance.  (In response to adding one battery it is technically correct, but not the best answer.)</a:t>
            </a:r>
            <a:endParaRPr lang="it-IT" sz="1400" b="0" i="0" u="none" strike="noStrike" cap="none" dirty="0" smtClean="0">
              <a:solidFill>
                <a:srgbClr val="000000"/>
              </a:solidFill>
              <a:effectLst/>
              <a:latin typeface="Arial"/>
              <a:ea typeface="Arial"/>
              <a:cs typeface="Arial"/>
              <a:sym typeface="Arial"/>
            </a:endParaRPr>
          </a:p>
          <a:p>
            <a:r>
              <a:rPr lang="en-GB" sz="1400" b="0" i="0" u="none" strike="noStrike" cap="none" dirty="0" smtClean="0">
                <a:solidFill>
                  <a:srgbClr val="000000"/>
                </a:solidFill>
                <a:effectLst/>
                <a:latin typeface="Arial"/>
                <a:ea typeface="Arial"/>
                <a:cs typeface="Arial"/>
                <a:sym typeface="Arial"/>
              </a:rPr>
              <a:t>The choice of ‘the batteries push less hard’ to explain dimmer bulbs suggests the battery is able to respond to the situation.</a:t>
            </a:r>
          </a:p>
          <a:p>
            <a:r>
              <a:rPr lang="en-GB" sz="1400" b="0" i="0" u="none" strike="noStrike" cap="none" dirty="0" smtClean="0">
                <a:solidFill>
                  <a:srgbClr val="000000"/>
                </a:solidFill>
                <a:effectLst/>
                <a:latin typeface="Arial"/>
                <a:ea typeface="Arial"/>
                <a:cs typeface="Arial"/>
                <a:sym typeface="Arial"/>
              </a:rPr>
              <a:t>Selection of “Resistance increases </a:t>
            </a:r>
            <a:r>
              <a:rPr lang="en-GB" sz="1400" b="0" i="0" u="none" strike="noStrike" cap="none" dirty="0" smtClean="0">
                <a:solidFill>
                  <a:srgbClr val="000000"/>
                </a:solidFill>
                <a:effectLst/>
                <a:latin typeface="Arial"/>
                <a:ea typeface="Arial"/>
                <a:cs typeface="Arial"/>
                <a:sym typeface="Wingdings" pitchFamily="2" charset="2"/>
              </a:rPr>
              <a:t> current increases</a:t>
            </a:r>
            <a:r>
              <a:rPr lang="en-GB" sz="1400" b="0" i="0" u="none" strike="noStrike" cap="none" dirty="0" smtClean="0">
                <a:solidFill>
                  <a:srgbClr val="000000"/>
                </a:solidFill>
                <a:effectLst/>
                <a:latin typeface="Arial"/>
                <a:ea typeface="Arial"/>
                <a:cs typeface="Arial"/>
                <a:sym typeface="Arial"/>
              </a:rPr>
              <a:t>” and the converse in any case indicate a lack of understanding of the inverse relationship between resistance and current</a:t>
            </a:r>
            <a:endParaRPr lang="it-IT" sz="1400" b="0" i="0" u="none" strike="noStrike" cap="none" dirty="0" smtClean="0">
              <a:solidFill>
                <a:srgbClr val="000000"/>
              </a:solidFill>
              <a:effectLst/>
              <a:latin typeface="Arial"/>
              <a:ea typeface="Arial"/>
              <a:cs typeface="Arial"/>
              <a:sym typeface="Arial"/>
            </a:endParaRPr>
          </a:p>
          <a:p>
            <a:r>
              <a:rPr lang="en-GB" sz="1400" b="0" i="0" u="none" strike="noStrike" cap="none" dirty="0" smtClean="0">
                <a:solidFill>
                  <a:srgbClr val="000000"/>
                </a:solidFill>
                <a:effectLst/>
                <a:latin typeface="Arial"/>
                <a:ea typeface="Arial"/>
                <a:cs typeface="Arial"/>
                <a:sym typeface="Arial"/>
              </a:rPr>
              <a:t>If students have misunderstandings about using the ideas of ‘electrical push’ and ‘resistance’ to explain why adding components to a series circuit reduces the current, it is useful to go back to the rope loop model to challenge thinking and to tease out the correct scientific explanations.</a:t>
            </a:r>
          </a:p>
          <a:p>
            <a:endParaRPr lang="en-GB" sz="1800" b="0" i="0" dirty="0" smtClean="0"/>
          </a:p>
          <a:p>
            <a:pPr marL="158750" indent="0">
              <a:buNone/>
            </a:pPr>
            <a:r>
              <a:rPr lang="en-GB" sz="1400" b="0" i="0" u="none" strike="noStrike" cap="none" dirty="0" smtClean="0">
                <a:solidFill>
                  <a:srgbClr val="000000"/>
                </a:solidFill>
                <a:effectLst/>
                <a:latin typeface="Arial"/>
                <a:ea typeface="Arial"/>
                <a:cs typeface="Arial"/>
                <a:sym typeface="Arial"/>
              </a:rPr>
              <a:t>Careful teacher questioning and discussion should quickly lead to an understanding that:</a:t>
            </a:r>
            <a:endParaRPr lang="it-IT" sz="1400" b="0" i="0" u="none" strike="noStrike" cap="none" dirty="0" smtClean="0">
              <a:solidFill>
                <a:srgbClr val="000000"/>
              </a:solidFill>
              <a:effectLst/>
              <a:latin typeface="Arial"/>
              <a:ea typeface="Arial"/>
              <a:cs typeface="Arial"/>
              <a:sym typeface="Arial"/>
            </a:endParaRPr>
          </a:p>
          <a:p>
            <a:pPr lvl="0"/>
            <a:r>
              <a:rPr lang="en-GB" sz="1400" b="0" i="0" u="none" strike="noStrike" cap="none" dirty="0" smtClean="0">
                <a:solidFill>
                  <a:srgbClr val="000000"/>
                </a:solidFill>
                <a:effectLst/>
                <a:latin typeface="Arial"/>
                <a:ea typeface="Arial"/>
                <a:cs typeface="Arial"/>
                <a:sym typeface="Arial"/>
              </a:rPr>
              <a:t>Adding another battery increases the push, so the rope moves faster, there is more friction at the ‘bulb’ and it is brighter.</a:t>
            </a:r>
            <a:endParaRPr lang="it-IT" sz="1400" b="0" i="0" u="none" strike="noStrike" cap="none" dirty="0" smtClean="0">
              <a:solidFill>
                <a:srgbClr val="000000"/>
              </a:solidFill>
              <a:effectLst/>
              <a:latin typeface="Arial"/>
              <a:ea typeface="Arial"/>
              <a:cs typeface="Arial"/>
              <a:sym typeface="Arial"/>
            </a:endParaRPr>
          </a:p>
          <a:p>
            <a:pPr lvl="0"/>
            <a:r>
              <a:rPr lang="en-GB" sz="1400" b="0" i="0" u="none" strike="noStrike" cap="none" dirty="0" smtClean="0">
                <a:solidFill>
                  <a:srgbClr val="000000"/>
                </a:solidFill>
                <a:effectLst/>
                <a:latin typeface="Arial"/>
                <a:ea typeface="Arial"/>
                <a:cs typeface="Arial"/>
                <a:sym typeface="Arial"/>
              </a:rPr>
              <a:t>Adding a bulb anywhere in the loop makes it harder for the battery to push – resistance is increased.</a:t>
            </a:r>
            <a:endParaRPr lang="it-IT" sz="1400" b="0" i="0" u="none" strike="noStrike" cap="none" dirty="0" smtClean="0">
              <a:solidFill>
                <a:srgbClr val="000000"/>
              </a:solidFill>
              <a:effectLst/>
              <a:latin typeface="Arial"/>
              <a:ea typeface="Arial"/>
              <a:cs typeface="Arial"/>
              <a:sym typeface="Arial"/>
            </a:endParaRPr>
          </a:p>
          <a:p>
            <a:pPr lvl="0"/>
            <a:r>
              <a:rPr lang="en-GB" sz="1400" b="0" i="0" u="none" strike="noStrike" cap="none" dirty="0" smtClean="0">
                <a:solidFill>
                  <a:srgbClr val="000000"/>
                </a:solidFill>
                <a:effectLst/>
                <a:latin typeface="Arial"/>
                <a:ea typeface="Arial"/>
                <a:cs typeface="Arial"/>
                <a:sym typeface="Arial"/>
              </a:rPr>
              <a:t>Adding a battery now will push the current harder – and the current can be increased back to what it was before.</a:t>
            </a:r>
            <a:endParaRPr lang="it-IT" sz="1400" b="0" i="0" u="none" strike="noStrike" cap="none" dirty="0" smtClean="0">
              <a:solidFill>
                <a:srgbClr val="000000"/>
              </a:solidFill>
              <a:effectLst/>
              <a:latin typeface="Arial"/>
              <a:ea typeface="Arial"/>
              <a:cs typeface="Arial"/>
              <a:sym typeface="Arial"/>
            </a:endParaRPr>
          </a:p>
          <a:p>
            <a:pPr lvl="0"/>
            <a:r>
              <a:rPr lang="en-GB" sz="1400" b="0" i="0" u="none" strike="noStrike" cap="none" dirty="0" smtClean="0">
                <a:solidFill>
                  <a:srgbClr val="000000"/>
                </a:solidFill>
                <a:effectLst/>
                <a:latin typeface="Arial"/>
                <a:ea typeface="Arial"/>
                <a:cs typeface="Arial"/>
                <a:sym typeface="Arial"/>
              </a:rPr>
              <a:t>Adding a greater number of bulbs slows the current more, but pushing harder with more batteries can get it back to what is was at first.</a:t>
            </a:r>
            <a:endParaRPr lang="it-IT" sz="1400" b="0" i="0" u="none" strike="noStrike" cap="none" dirty="0" smtClean="0">
              <a:solidFill>
                <a:srgbClr val="000000"/>
              </a:solidFill>
              <a:effectLst/>
              <a:latin typeface="Arial"/>
              <a:ea typeface="Arial"/>
              <a:cs typeface="Arial"/>
              <a:sym typeface="Arial"/>
            </a:endParaRPr>
          </a:p>
          <a:p>
            <a:pPr marL="0" lvl="0" indent="0" algn="l" rtl="0">
              <a:lnSpc>
                <a:spcPct val="115000"/>
              </a:lnSpc>
              <a:spcBef>
                <a:spcPts val="600"/>
              </a:spcBef>
              <a:spcAft>
                <a:spcPts val="0"/>
              </a:spcAft>
              <a:buNone/>
            </a:pPr>
            <a:endParaRPr lang="en-GB" sz="1400" i="1" dirty="0"/>
          </a:p>
        </p:txBody>
      </p:sp>
    </p:spTree>
    <p:extLst>
      <p:ext uri="{BB962C8B-B14F-4D97-AF65-F5344CB8AC3E}">
        <p14:creationId xmlns:p14="http://schemas.microsoft.com/office/powerpoint/2010/main" val="30362271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600"/>
              </a:spcBef>
              <a:spcAft>
                <a:spcPts val="0"/>
              </a:spcAft>
              <a:buNone/>
            </a:pPr>
            <a:r>
              <a:rPr lang="en-GB" sz="1800" b="1" i="0" dirty="0" smtClean="0"/>
              <a:t>Misconceptions</a:t>
            </a:r>
          </a:p>
          <a:p>
            <a:r>
              <a:rPr lang="en-GB" sz="1400" b="0" i="0" u="none" strike="noStrike" cap="none" dirty="0" smtClean="0">
                <a:solidFill>
                  <a:srgbClr val="000000"/>
                </a:solidFill>
                <a:effectLst/>
                <a:latin typeface="Arial"/>
                <a:ea typeface="Arial"/>
                <a:cs typeface="Arial"/>
                <a:sym typeface="Arial"/>
              </a:rPr>
              <a:t>The choice of ‘it is not harder or easier to push current’ as the reason for any prediction suggests the students are thinking of current as determined solely by resistance.  (In response to adding one battery it is technically correct, but not the best answer.)</a:t>
            </a:r>
            <a:endParaRPr lang="it-IT" sz="1400" b="0" i="0" u="none" strike="noStrike" cap="none" dirty="0" smtClean="0">
              <a:solidFill>
                <a:srgbClr val="000000"/>
              </a:solidFill>
              <a:effectLst/>
              <a:latin typeface="Arial"/>
              <a:ea typeface="Arial"/>
              <a:cs typeface="Arial"/>
              <a:sym typeface="Arial"/>
            </a:endParaRPr>
          </a:p>
          <a:p>
            <a:r>
              <a:rPr lang="en-GB" sz="1400" b="0" i="0" u="none" strike="noStrike" cap="none" dirty="0" smtClean="0">
                <a:solidFill>
                  <a:srgbClr val="000000"/>
                </a:solidFill>
                <a:effectLst/>
                <a:latin typeface="Arial"/>
                <a:ea typeface="Arial"/>
                <a:cs typeface="Arial"/>
                <a:sym typeface="Arial"/>
              </a:rPr>
              <a:t>The choice of ‘the batteries push less hard’ to explain dimmer bulbs suggests the battery is able to respond to the situation.</a:t>
            </a:r>
          </a:p>
          <a:p>
            <a:r>
              <a:rPr lang="en-GB" sz="1400" b="0" i="0" u="none" strike="noStrike" cap="none" dirty="0" smtClean="0">
                <a:solidFill>
                  <a:srgbClr val="000000"/>
                </a:solidFill>
                <a:effectLst/>
                <a:latin typeface="Arial"/>
                <a:ea typeface="Arial"/>
                <a:cs typeface="Arial"/>
                <a:sym typeface="Arial"/>
              </a:rPr>
              <a:t>Selection of “Resistance increases </a:t>
            </a:r>
            <a:r>
              <a:rPr lang="en-GB" sz="1400" b="0" i="0" u="none" strike="noStrike" cap="none" dirty="0" smtClean="0">
                <a:solidFill>
                  <a:srgbClr val="000000"/>
                </a:solidFill>
                <a:effectLst/>
                <a:latin typeface="Arial"/>
                <a:ea typeface="Arial"/>
                <a:cs typeface="Arial"/>
                <a:sym typeface="Wingdings" pitchFamily="2" charset="2"/>
              </a:rPr>
              <a:t> current increases</a:t>
            </a:r>
            <a:r>
              <a:rPr lang="en-GB" sz="1400" b="0" i="0" u="none" strike="noStrike" cap="none" dirty="0" smtClean="0">
                <a:solidFill>
                  <a:srgbClr val="000000"/>
                </a:solidFill>
                <a:effectLst/>
                <a:latin typeface="Arial"/>
                <a:ea typeface="Arial"/>
                <a:cs typeface="Arial"/>
                <a:sym typeface="Arial"/>
              </a:rPr>
              <a:t>” and the converse in any case indicate a lack of understanding of the inverse relationship between resistance and current</a:t>
            </a:r>
            <a:endParaRPr lang="it-IT" sz="1400" b="0" i="0" u="none" strike="noStrike" cap="none" dirty="0" smtClean="0">
              <a:solidFill>
                <a:srgbClr val="000000"/>
              </a:solidFill>
              <a:effectLst/>
              <a:latin typeface="Arial"/>
              <a:ea typeface="Arial"/>
              <a:cs typeface="Arial"/>
              <a:sym typeface="Arial"/>
            </a:endParaRPr>
          </a:p>
          <a:p>
            <a:r>
              <a:rPr lang="en-GB" sz="1400" b="0" i="0" u="none" strike="noStrike" cap="none" dirty="0" smtClean="0">
                <a:solidFill>
                  <a:srgbClr val="000000"/>
                </a:solidFill>
                <a:effectLst/>
                <a:latin typeface="Arial"/>
                <a:ea typeface="Arial"/>
                <a:cs typeface="Arial"/>
                <a:sym typeface="Arial"/>
              </a:rPr>
              <a:t>If students have misunderstandings about using the ideas of ‘electrical push’ and ‘resistance’ to explain why adding components to a series circuit reduces the current, it is useful to go back to the rope loop model to challenge thinking and to tease out the correct scientific explanations.</a:t>
            </a:r>
          </a:p>
          <a:p>
            <a:endParaRPr lang="en-GB" sz="1800" b="0" i="0" dirty="0" smtClean="0"/>
          </a:p>
          <a:p>
            <a:pPr marL="158750" indent="0">
              <a:buNone/>
            </a:pPr>
            <a:r>
              <a:rPr lang="en-GB" sz="1400" b="0" i="0" u="none" strike="noStrike" cap="none" dirty="0" smtClean="0">
                <a:solidFill>
                  <a:srgbClr val="000000"/>
                </a:solidFill>
                <a:effectLst/>
                <a:latin typeface="Arial"/>
                <a:ea typeface="Arial"/>
                <a:cs typeface="Arial"/>
                <a:sym typeface="Arial"/>
              </a:rPr>
              <a:t>Careful teacher questioning and discussion should quickly lead to an understanding that:</a:t>
            </a:r>
            <a:endParaRPr lang="it-IT" sz="1400" b="0" i="0" u="none" strike="noStrike" cap="none" dirty="0" smtClean="0">
              <a:solidFill>
                <a:srgbClr val="000000"/>
              </a:solidFill>
              <a:effectLst/>
              <a:latin typeface="Arial"/>
              <a:ea typeface="Arial"/>
              <a:cs typeface="Arial"/>
              <a:sym typeface="Arial"/>
            </a:endParaRPr>
          </a:p>
          <a:p>
            <a:pPr lvl="0"/>
            <a:r>
              <a:rPr lang="en-GB" sz="1400" b="0" i="0" u="none" strike="noStrike" cap="none" dirty="0" smtClean="0">
                <a:solidFill>
                  <a:srgbClr val="000000"/>
                </a:solidFill>
                <a:effectLst/>
                <a:latin typeface="Arial"/>
                <a:ea typeface="Arial"/>
                <a:cs typeface="Arial"/>
                <a:sym typeface="Arial"/>
              </a:rPr>
              <a:t>Adding another battery increases the push, so the rope moves faster, there is more friction at the ‘bulb’ and it is brighter.</a:t>
            </a:r>
            <a:endParaRPr lang="it-IT" sz="1400" b="0" i="0" u="none" strike="noStrike" cap="none" dirty="0" smtClean="0">
              <a:solidFill>
                <a:srgbClr val="000000"/>
              </a:solidFill>
              <a:effectLst/>
              <a:latin typeface="Arial"/>
              <a:ea typeface="Arial"/>
              <a:cs typeface="Arial"/>
              <a:sym typeface="Arial"/>
            </a:endParaRPr>
          </a:p>
          <a:p>
            <a:pPr lvl="0"/>
            <a:r>
              <a:rPr lang="en-GB" sz="1400" b="0" i="0" u="none" strike="noStrike" cap="none" dirty="0" smtClean="0">
                <a:solidFill>
                  <a:srgbClr val="000000"/>
                </a:solidFill>
                <a:effectLst/>
                <a:latin typeface="Arial"/>
                <a:ea typeface="Arial"/>
                <a:cs typeface="Arial"/>
                <a:sym typeface="Arial"/>
              </a:rPr>
              <a:t>Adding a bulb anywhere in the loop makes it harder for the battery to push – resistance is increased.</a:t>
            </a:r>
            <a:endParaRPr lang="it-IT" sz="1400" b="0" i="0" u="none" strike="noStrike" cap="none" dirty="0" smtClean="0">
              <a:solidFill>
                <a:srgbClr val="000000"/>
              </a:solidFill>
              <a:effectLst/>
              <a:latin typeface="Arial"/>
              <a:ea typeface="Arial"/>
              <a:cs typeface="Arial"/>
              <a:sym typeface="Arial"/>
            </a:endParaRPr>
          </a:p>
          <a:p>
            <a:pPr lvl="0"/>
            <a:r>
              <a:rPr lang="en-GB" sz="1400" b="0" i="0" u="none" strike="noStrike" cap="none" dirty="0" smtClean="0">
                <a:solidFill>
                  <a:srgbClr val="000000"/>
                </a:solidFill>
                <a:effectLst/>
                <a:latin typeface="Arial"/>
                <a:ea typeface="Arial"/>
                <a:cs typeface="Arial"/>
                <a:sym typeface="Arial"/>
              </a:rPr>
              <a:t>Adding a battery now will push the current harder – and the current can be increased back to what it was before.</a:t>
            </a:r>
            <a:endParaRPr lang="it-IT" sz="1400" b="0" i="0" u="none" strike="noStrike" cap="none" dirty="0" smtClean="0">
              <a:solidFill>
                <a:srgbClr val="000000"/>
              </a:solidFill>
              <a:effectLst/>
              <a:latin typeface="Arial"/>
              <a:ea typeface="Arial"/>
              <a:cs typeface="Arial"/>
              <a:sym typeface="Arial"/>
            </a:endParaRPr>
          </a:p>
          <a:p>
            <a:pPr lvl="0"/>
            <a:r>
              <a:rPr lang="en-GB" sz="1400" b="0" i="0" u="none" strike="noStrike" cap="none" dirty="0" smtClean="0">
                <a:solidFill>
                  <a:srgbClr val="000000"/>
                </a:solidFill>
                <a:effectLst/>
                <a:latin typeface="Arial"/>
                <a:ea typeface="Arial"/>
                <a:cs typeface="Arial"/>
                <a:sym typeface="Arial"/>
              </a:rPr>
              <a:t>Adding a greater number of bulbs slows the current more, but pushing harder with more batteries can get it back to what is was at first.</a:t>
            </a:r>
            <a:endParaRPr lang="it-IT" sz="1400" b="0" i="0" u="none" strike="noStrike" cap="none" dirty="0" smtClean="0">
              <a:solidFill>
                <a:srgbClr val="000000"/>
              </a:solidFill>
              <a:effectLst/>
              <a:latin typeface="Arial"/>
              <a:ea typeface="Arial"/>
              <a:cs typeface="Arial"/>
              <a:sym typeface="Arial"/>
            </a:endParaRPr>
          </a:p>
          <a:p>
            <a:pPr marL="0" lvl="0" indent="0" algn="l" rtl="0">
              <a:lnSpc>
                <a:spcPct val="115000"/>
              </a:lnSpc>
              <a:spcBef>
                <a:spcPts val="600"/>
              </a:spcBef>
              <a:spcAft>
                <a:spcPts val="0"/>
              </a:spcAft>
              <a:buNone/>
            </a:pPr>
            <a:endParaRPr lang="en-GB" sz="1400" i="1" dirty="0"/>
          </a:p>
        </p:txBody>
      </p:sp>
    </p:spTree>
    <p:extLst>
      <p:ext uri="{BB962C8B-B14F-4D97-AF65-F5344CB8AC3E}">
        <p14:creationId xmlns:p14="http://schemas.microsoft.com/office/powerpoint/2010/main" val="34194978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600"/>
              </a:spcBef>
              <a:spcAft>
                <a:spcPts val="0"/>
              </a:spcAft>
              <a:buNone/>
            </a:pPr>
            <a:r>
              <a:rPr lang="en-GB" sz="1800" b="1" i="0" dirty="0" smtClean="0"/>
              <a:t>Misconceptions</a:t>
            </a:r>
          </a:p>
          <a:p>
            <a:r>
              <a:rPr lang="en-GB" sz="1400" b="0" i="0" u="none" strike="noStrike" cap="none" dirty="0" smtClean="0">
                <a:solidFill>
                  <a:srgbClr val="000000"/>
                </a:solidFill>
                <a:effectLst/>
                <a:latin typeface="Arial"/>
                <a:ea typeface="Arial"/>
                <a:cs typeface="Arial"/>
                <a:sym typeface="Arial"/>
              </a:rPr>
              <a:t>The choice of ‘it is not harder or easier to push current’ as the reason for any prediction suggests the students are thinking of current as determined solely by resistance.  (In response to adding one battery it is technically correct, but not the best answer.)</a:t>
            </a:r>
            <a:endParaRPr lang="it-IT" sz="1400" b="0" i="0" u="none" strike="noStrike" cap="none" dirty="0" smtClean="0">
              <a:solidFill>
                <a:srgbClr val="000000"/>
              </a:solidFill>
              <a:effectLst/>
              <a:latin typeface="Arial"/>
              <a:ea typeface="Arial"/>
              <a:cs typeface="Arial"/>
              <a:sym typeface="Arial"/>
            </a:endParaRPr>
          </a:p>
          <a:p>
            <a:r>
              <a:rPr lang="en-GB" sz="1400" b="0" i="0" u="none" strike="noStrike" cap="none" dirty="0" smtClean="0">
                <a:solidFill>
                  <a:srgbClr val="000000"/>
                </a:solidFill>
                <a:effectLst/>
                <a:latin typeface="Arial"/>
                <a:ea typeface="Arial"/>
                <a:cs typeface="Arial"/>
                <a:sym typeface="Arial"/>
              </a:rPr>
              <a:t>The choice of ‘the batteries push less hard’ to explain dimmer bulbs suggests the battery is able to respond to the situation.</a:t>
            </a:r>
          </a:p>
          <a:p>
            <a:r>
              <a:rPr lang="en-GB" sz="1400" b="0" i="0" u="none" strike="noStrike" cap="none" dirty="0" smtClean="0">
                <a:solidFill>
                  <a:srgbClr val="000000"/>
                </a:solidFill>
                <a:effectLst/>
                <a:latin typeface="Arial"/>
                <a:ea typeface="Arial"/>
                <a:cs typeface="Arial"/>
                <a:sym typeface="Arial"/>
              </a:rPr>
              <a:t>Selection of “Resistance increases </a:t>
            </a:r>
            <a:r>
              <a:rPr lang="en-GB" sz="1400" b="0" i="0" u="none" strike="noStrike" cap="none" dirty="0" smtClean="0">
                <a:solidFill>
                  <a:srgbClr val="000000"/>
                </a:solidFill>
                <a:effectLst/>
                <a:latin typeface="Arial"/>
                <a:ea typeface="Arial"/>
                <a:cs typeface="Arial"/>
                <a:sym typeface="Wingdings" pitchFamily="2" charset="2"/>
              </a:rPr>
              <a:t> current increases</a:t>
            </a:r>
            <a:r>
              <a:rPr lang="en-GB" sz="1400" b="0" i="0" u="none" strike="noStrike" cap="none" dirty="0" smtClean="0">
                <a:solidFill>
                  <a:srgbClr val="000000"/>
                </a:solidFill>
                <a:effectLst/>
                <a:latin typeface="Arial"/>
                <a:ea typeface="Arial"/>
                <a:cs typeface="Arial"/>
                <a:sym typeface="Arial"/>
              </a:rPr>
              <a:t>” and the converse in any case indicate a lack of understanding of the inverse relationship between resistance and current</a:t>
            </a:r>
            <a:endParaRPr lang="it-IT" sz="1400" b="0" i="0" u="none" strike="noStrike" cap="none" dirty="0" smtClean="0">
              <a:solidFill>
                <a:srgbClr val="000000"/>
              </a:solidFill>
              <a:effectLst/>
              <a:latin typeface="Arial"/>
              <a:ea typeface="Arial"/>
              <a:cs typeface="Arial"/>
              <a:sym typeface="Arial"/>
            </a:endParaRPr>
          </a:p>
          <a:p>
            <a:r>
              <a:rPr lang="en-GB" sz="1400" b="0" i="0" u="none" strike="noStrike" cap="none" dirty="0" smtClean="0">
                <a:solidFill>
                  <a:srgbClr val="000000"/>
                </a:solidFill>
                <a:effectLst/>
                <a:latin typeface="Arial"/>
                <a:ea typeface="Arial"/>
                <a:cs typeface="Arial"/>
                <a:sym typeface="Arial"/>
              </a:rPr>
              <a:t>If students have misunderstandings about using the ideas of ‘electrical push’ and ‘resistance’ to explain why adding components to a series circuit reduces the current, it is useful to go back to the rope loop model to challenge thinking and to tease out the correct scientific explanations.</a:t>
            </a:r>
          </a:p>
          <a:p>
            <a:endParaRPr lang="en-GB" sz="1800" b="0" i="0" dirty="0" smtClean="0"/>
          </a:p>
          <a:p>
            <a:pPr marL="158750" indent="0">
              <a:buNone/>
            </a:pPr>
            <a:r>
              <a:rPr lang="en-GB" sz="1400" b="0" i="0" u="none" strike="noStrike" cap="none" dirty="0" smtClean="0">
                <a:solidFill>
                  <a:srgbClr val="000000"/>
                </a:solidFill>
                <a:effectLst/>
                <a:latin typeface="Arial"/>
                <a:ea typeface="Arial"/>
                <a:cs typeface="Arial"/>
                <a:sym typeface="Arial"/>
              </a:rPr>
              <a:t>Careful teacher questioning and discussion should quickly lead to an understanding that:</a:t>
            </a:r>
            <a:endParaRPr lang="it-IT" sz="1400" b="0" i="0" u="none" strike="noStrike" cap="none" dirty="0" smtClean="0">
              <a:solidFill>
                <a:srgbClr val="000000"/>
              </a:solidFill>
              <a:effectLst/>
              <a:latin typeface="Arial"/>
              <a:ea typeface="Arial"/>
              <a:cs typeface="Arial"/>
              <a:sym typeface="Arial"/>
            </a:endParaRPr>
          </a:p>
          <a:p>
            <a:pPr lvl="0"/>
            <a:r>
              <a:rPr lang="en-GB" sz="1400" b="0" i="0" u="none" strike="noStrike" cap="none" dirty="0" smtClean="0">
                <a:solidFill>
                  <a:srgbClr val="000000"/>
                </a:solidFill>
                <a:effectLst/>
                <a:latin typeface="Arial"/>
                <a:ea typeface="Arial"/>
                <a:cs typeface="Arial"/>
                <a:sym typeface="Arial"/>
              </a:rPr>
              <a:t>Adding another battery increases the push, so the rope moves faster, there is more friction at the ‘bulb’ and it is brighter.</a:t>
            </a:r>
            <a:endParaRPr lang="it-IT" sz="1400" b="0" i="0" u="none" strike="noStrike" cap="none" dirty="0" smtClean="0">
              <a:solidFill>
                <a:srgbClr val="000000"/>
              </a:solidFill>
              <a:effectLst/>
              <a:latin typeface="Arial"/>
              <a:ea typeface="Arial"/>
              <a:cs typeface="Arial"/>
              <a:sym typeface="Arial"/>
            </a:endParaRPr>
          </a:p>
          <a:p>
            <a:pPr lvl="0"/>
            <a:r>
              <a:rPr lang="en-GB" sz="1400" b="0" i="0" u="none" strike="noStrike" cap="none" dirty="0" smtClean="0">
                <a:solidFill>
                  <a:srgbClr val="000000"/>
                </a:solidFill>
                <a:effectLst/>
                <a:latin typeface="Arial"/>
                <a:ea typeface="Arial"/>
                <a:cs typeface="Arial"/>
                <a:sym typeface="Arial"/>
              </a:rPr>
              <a:t>Adding a bulb anywhere in the loop makes it harder for the battery to push – resistance is increased.</a:t>
            </a:r>
            <a:endParaRPr lang="it-IT" sz="1400" b="0" i="0" u="none" strike="noStrike" cap="none" dirty="0" smtClean="0">
              <a:solidFill>
                <a:srgbClr val="000000"/>
              </a:solidFill>
              <a:effectLst/>
              <a:latin typeface="Arial"/>
              <a:ea typeface="Arial"/>
              <a:cs typeface="Arial"/>
              <a:sym typeface="Arial"/>
            </a:endParaRPr>
          </a:p>
          <a:p>
            <a:pPr lvl="0"/>
            <a:r>
              <a:rPr lang="en-GB" sz="1400" b="0" i="0" u="none" strike="noStrike" cap="none" dirty="0" smtClean="0">
                <a:solidFill>
                  <a:srgbClr val="000000"/>
                </a:solidFill>
                <a:effectLst/>
                <a:latin typeface="Arial"/>
                <a:ea typeface="Arial"/>
                <a:cs typeface="Arial"/>
                <a:sym typeface="Arial"/>
              </a:rPr>
              <a:t>Adding a battery now will push the current harder – and the current can be increased back to what it was before.</a:t>
            </a:r>
            <a:endParaRPr lang="it-IT" sz="1400" b="0" i="0" u="none" strike="noStrike" cap="none" dirty="0" smtClean="0">
              <a:solidFill>
                <a:srgbClr val="000000"/>
              </a:solidFill>
              <a:effectLst/>
              <a:latin typeface="Arial"/>
              <a:ea typeface="Arial"/>
              <a:cs typeface="Arial"/>
              <a:sym typeface="Arial"/>
            </a:endParaRPr>
          </a:p>
          <a:p>
            <a:pPr lvl="0"/>
            <a:r>
              <a:rPr lang="en-GB" sz="1400" b="0" i="0" u="none" strike="noStrike" cap="none" dirty="0" smtClean="0">
                <a:solidFill>
                  <a:srgbClr val="000000"/>
                </a:solidFill>
                <a:effectLst/>
                <a:latin typeface="Arial"/>
                <a:ea typeface="Arial"/>
                <a:cs typeface="Arial"/>
                <a:sym typeface="Arial"/>
              </a:rPr>
              <a:t>Adding a greater number of bulbs slows the current more, but pushing harder with more batteries can get it back to what is was at first.</a:t>
            </a:r>
            <a:endParaRPr lang="it-IT" sz="1400" b="0" i="0" u="none" strike="noStrike" cap="none" dirty="0" smtClean="0">
              <a:solidFill>
                <a:srgbClr val="000000"/>
              </a:solidFill>
              <a:effectLst/>
              <a:latin typeface="Arial"/>
              <a:ea typeface="Arial"/>
              <a:cs typeface="Arial"/>
              <a:sym typeface="Arial"/>
            </a:endParaRPr>
          </a:p>
          <a:p>
            <a:pPr marL="0" lvl="0" indent="0" algn="l" rtl="0">
              <a:lnSpc>
                <a:spcPct val="115000"/>
              </a:lnSpc>
              <a:spcBef>
                <a:spcPts val="600"/>
              </a:spcBef>
              <a:spcAft>
                <a:spcPts val="0"/>
              </a:spcAft>
              <a:buNone/>
            </a:pPr>
            <a:endParaRPr lang="en-GB" sz="1400" i="1" dirty="0"/>
          </a:p>
        </p:txBody>
      </p:sp>
    </p:spTree>
    <p:extLst>
      <p:ext uri="{BB962C8B-B14F-4D97-AF65-F5344CB8AC3E}">
        <p14:creationId xmlns:p14="http://schemas.microsoft.com/office/powerpoint/2010/main" val="19279877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600"/>
              </a:spcBef>
              <a:spcAft>
                <a:spcPts val="0"/>
              </a:spcAft>
              <a:buNone/>
            </a:pPr>
            <a:r>
              <a:rPr lang="en-GB" sz="1800" b="1" i="0" dirty="0" smtClean="0"/>
              <a:t>Misconceptions</a:t>
            </a:r>
          </a:p>
          <a:p>
            <a:r>
              <a:rPr lang="en-GB" sz="1400" b="0" i="0" u="none" strike="noStrike" cap="none" dirty="0" smtClean="0">
                <a:solidFill>
                  <a:srgbClr val="000000"/>
                </a:solidFill>
                <a:effectLst/>
                <a:latin typeface="Arial"/>
                <a:ea typeface="Arial"/>
                <a:cs typeface="Arial"/>
                <a:sym typeface="Arial"/>
              </a:rPr>
              <a:t>The choice of ‘it is not harder or easier to push current’ as the reason for any prediction suggests the students are thinking of current as determined solely by resistance.  (In response to adding one battery it is technically correct, but not the best answer.)</a:t>
            </a:r>
            <a:endParaRPr lang="it-IT" sz="1400" b="0" i="0" u="none" strike="noStrike" cap="none" dirty="0" smtClean="0">
              <a:solidFill>
                <a:srgbClr val="000000"/>
              </a:solidFill>
              <a:effectLst/>
              <a:latin typeface="Arial"/>
              <a:ea typeface="Arial"/>
              <a:cs typeface="Arial"/>
              <a:sym typeface="Arial"/>
            </a:endParaRPr>
          </a:p>
          <a:p>
            <a:r>
              <a:rPr lang="en-GB" sz="1400" b="0" i="0" u="none" strike="noStrike" cap="none" dirty="0" smtClean="0">
                <a:solidFill>
                  <a:srgbClr val="000000"/>
                </a:solidFill>
                <a:effectLst/>
                <a:latin typeface="Arial"/>
                <a:ea typeface="Arial"/>
                <a:cs typeface="Arial"/>
                <a:sym typeface="Arial"/>
              </a:rPr>
              <a:t>The choice of ‘the batteries push less hard’ to explain dimmer bulbs suggests the battery is able to respond to the situation.</a:t>
            </a:r>
          </a:p>
          <a:p>
            <a:r>
              <a:rPr lang="en-GB" sz="1400" b="0" i="0" u="none" strike="noStrike" cap="none" dirty="0" smtClean="0">
                <a:solidFill>
                  <a:srgbClr val="000000"/>
                </a:solidFill>
                <a:effectLst/>
                <a:latin typeface="Arial"/>
                <a:ea typeface="Arial"/>
                <a:cs typeface="Arial"/>
                <a:sym typeface="Arial"/>
              </a:rPr>
              <a:t>Selection of “Resistance increases </a:t>
            </a:r>
            <a:r>
              <a:rPr lang="en-GB" sz="1400" b="0" i="0" u="none" strike="noStrike" cap="none" dirty="0" smtClean="0">
                <a:solidFill>
                  <a:srgbClr val="000000"/>
                </a:solidFill>
                <a:effectLst/>
                <a:latin typeface="Arial"/>
                <a:ea typeface="Arial"/>
                <a:cs typeface="Arial"/>
                <a:sym typeface="Wingdings" pitchFamily="2" charset="2"/>
              </a:rPr>
              <a:t> current increases</a:t>
            </a:r>
            <a:r>
              <a:rPr lang="en-GB" sz="1400" b="0" i="0" u="none" strike="noStrike" cap="none" dirty="0" smtClean="0">
                <a:solidFill>
                  <a:srgbClr val="000000"/>
                </a:solidFill>
                <a:effectLst/>
                <a:latin typeface="Arial"/>
                <a:ea typeface="Arial"/>
                <a:cs typeface="Arial"/>
                <a:sym typeface="Arial"/>
              </a:rPr>
              <a:t>” and the converse in any case indicate a lack of understanding of the inverse relationship between resistance and current</a:t>
            </a:r>
            <a:endParaRPr lang="it-IT" sz="1400" b="0" i="0" u="none" strike="noStrike" cap="none" dirty="0" smtClean="0">
              <a:solidFill>
                <a:srgbClr val="000000"/>
              </a:solidFill>
              <a:effectLst/>
              <a:latin typeface="Arial"/>
              <a:ea typeface="Arial"/>
              <a:cs typeface="Arial"/>
              <a:sym typeface="Arial"/>
            </a:endParaRPr>
          </a:p>
          <a:p>
            <a:r>
              <a:rPr lang="en-GB" sz="1400" b="0" i="0" u="none" strike="noStrike" cap="none" dirty="0" smtClean="0">
                <a:solidFill>
                  <a:srgbClr val="000000"/>
                </a:solidFill>
                <a:effectLst/>
                <a:latin typeface="Arial"/>
                <a:ea typeface="Arial"/>
                <a:cs typeface="Arial"/>
                <a:sym typeface="Arial"/>
              </a:rPr>
              <a:t>If students have misunderstandings about using the ideas of ‘electrical push’ and ‘resistance’ to explain why adding components to a series circuit reduces the current, it is useful to go back to the rope loop model to challenge thinking and to tease out the correct scientific explanations.</a:t>
            </a:r>
          </a:p>
          <a:p>
            <a:endParaRPr lang="en-GB" sz="1800" b="0" i="0" dirty="0" smtClean="0"/>
          </a:p>
          <a:p>
            <a:pPr marL="158750" indent="0">
              <a:buNone/>
            </a:pPr>
            <a:r>
              <a:rPr lang="en-GB" sz="1400" b="0" i="0" u="none" strike="noStrike" cap="none" dirty="0" smtClean="0">
                <a:solidFill>
                  <a:srgbClr val="000000"/>
                </a:solidFill>
                <a:effectLst/>
                <a:latin typeface="Arial"/>
                <a:ea typeface="Arial"/>
                <a:cs typeface="Arial"/>
                <a:sym typeface="Arial"/>
              </a:rPr>
              <a:t>Careful teacher questioning and discussion should quickly lead to an understanding that:</a:t>
            </a:r>
            <a:endParaRPr lang="it-IT" sz="1400" b="0" i="0" u="none" strike="noStrike" cap="none" dirty="0" smtClean="0">
              <a:solidFill>
                <a:srgbClr val="000000"/>
              </a:solidFill>
              <a:effectLst/>
              <a:latin typeface="Arial"/>
              <a:ea typeface="Arial"/>
              <a:cs typeface="Arial"/>
              <a:sym typeface="Arial"/>
            </a:endParaRPr>
          </a:p>
          <a:p>
            <a:pPr lvl="0"/>
            <a:r>
              <a:rPr lang="en-GB" sz="1400" b="0" i="0" u="none" strike="noStrike" cap="none" dirty="0" smtClean="0">
                <a:solidFill>
                  <a:srgbClr val="000000"/>
                </a:solidFill>
                <a:effectLst/>
                <a:latin typeface="Arial"/>
                <a:ea typeface="Arial"/>
                <a:cs typeface="Arial"/>
                <a:sym typeface="Arial"/>
              </a:rPr>
              <a:t>Adding another battery increases the push, so the rope moves faster, there is more friction at the ‘bulb’ and it is brighter.</a:t>
            </a:r>
            <a:endParaRPr lang="it-IT" sz="1400" b="0" i="0" u="none" strike="noStrike" cap="none" dirty="0" smtClean="0">
              <a:solidFill>
                <a:srgbClr val="000000"/>
              </a:solidFill>
              <a:effectLst/>
              <a:latin typeface="Arial"/>
              <a:ea typeface="Arial"/>
              <a:cs typeface="Arial"/>
              <a:sym typeface="Arial"/>
            </a:endParaRPr>
          </a:p>
          <a:p>
            <a:pPr lvl="0"/>
            <a:r>
              <a:rPr lang="en-GB" sz="1400" b="0" i="0" u="none" strike="noStrike" cap="none" dirty="0" smtClean="0">
                <a:solidFill>
                  <a:srgbClr val="000000"/>
                </a:solidFill>
                <a:effectLst/>
                <a:latin typeface="Arial"/>
                <a:ea typeface="Arial"/>
                <a:cs typeface="Arial"/>
                <a:sym typeface="Arial"/>
              </a:rPr>
              <a:t>Adding a bulb anywhere in the loop makes it harder for the battery to push – resistance is increased.</a:t>
            </a:r>
            <a:endParaRPr lang="it-IT" sz="1400" b="0" i="0" u="none" strike="noStrike" cap="none" dirty="0" smtClean="0">
              <a:solidFill>
                <a:srgbClr val="000000"/>
              </a:solidFill>
              <a:effectLst/>
              <a:latin typeface="Arial"/>
              <a:ea typeface="Arial"/>
              <a:cs typeface="Arial"/>
              <a:sym typeface="Arial"/>
            </a:endParaRPr>
          </a:p>
          <a:p>
            <a:pPr lvl="0"/>
            <a:r>
              <a:rPr lang="en-GB" sz="1400" b="0" i="0" u="none" strike="noStrike" cap="none" dirty="0" smtClean="0">
                <a:solidFill>
                  <a:srgbClr val="000000"/>
                </a:solidFill>
                <a:effectLst/>
                <a:latin typeface="Arial"/>
                <a:ea typeface="Arial"/>
                <a:cs typeface="Arial"/>
                <a:sym typeface="Arial"/>
              </a:rPr>
              <a:t>Adding a battery now will push the current harder – and the current can be increased back to what it was before.</a:t>
            </a:r>
            <a:endParaRPr lang="it-IT" sz="1400" b="0" i="0" u="none" strike="noStrike" cap="none" dirty="0" smtClean="0">
              <a:solidFill>
                <a:srgbClr val="000000"/>
              </a:solidFill>
              <a:effectLst/>
              <a:latin typeface="Arial"/>
              <a:ea typeface="Arial"/>
              <a:cs typeface="Arial"/>
              <a:sym typeface="Arial"/>
            </a:endParaRPr>
          </a:p>
          <a:p>
            <a:pPr lvl="0"/>
            <a:r>
              <a:rPr lang="en-GB" sz="1400" b="0" i="0" u="none" strike="noStrike" cap="none" dirty="0" smtClean="0">
                <a:solidFill>
                  <a:srgbClr val="000000"/>
                </a:solidFill>
                <a:effectLst/>
                <a:latin typeface="Arial"/>
                <a:ea typeface="Arial"/>
                <a:cs typeface="Arial"/>
                <a:sym typeface="Arial"/>
              </a:rPr>
              <a:t>Adding a greater number of bulbs slows the current more, but pushing harder with more batteries can get it back to what is was at first.</a:t>
            </a:r>
            <a:endParaRPr lang="it-IT" sz="1400" b="0" i="0" u="none" strike="noStrike" cap="none" dirty="0" smtClean="0">
              <a:solidFill>
                <a:srgbClr val="000000"/>
              </a:solidFill>
              <a:effectLst/>
              <a:latin typeface="Arial"/>
              <a:ea typeface="Arial"/>
              <a:cs typeface="Arial"/>
              <a:sym typeface="Arial"/>
            </a:endParaRPr>
          </a:p>
          <a:p>
            <a:pPr marL="0" lvl="0" indent="0" algn="l" rtl="0">
              <a:lnSpc>
                <a:spcPct val="115000"/>
              </a:lnSpc>
              <a:spcBef>
                <a:spcPts val="600"/>
              </a:spcBef>
              <a:spcAft>
                <a:spcPts val="0"/>
              </a:spcAft>
              <a:buNone/>
            </a:pPr>
            <a:endParaRPr lang="en-GB" sz="1400" i="1" dirty="0"/>
          </a:p>
        </p:txBody>
      </p:sp>
    </p:spTree>
    <p:extLst>
      <p:ext uri="{BB962C8B-B14F-4D97-AF65-F5344CB8AC3E}">
        <p14:creationId xmlns:p14="http://schemas.microsoft.com/office/powerpoint/2010/main" val="2058071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1764689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600"/>
              </a:spcBef>
              <a:spcAft>
                <a:spcPts val="0"/>
              </a:spcAft>
              <a:buNone/>
            </a:pPr>
            <a:r>
              <a:rPr lang="en-GB" sz="1800" b="1" i="0" dirty="0" smtClean="0"/>
              <a:t>Misconceptions</a:t>
            </a:r>
          </a:p>
          <a:p>
            <a:r>
              <a:rPr lang="en-GB" sz="1400" b="0" i="0" u="none" strike="noStrike" cap="none" dirty="0" smtClean="0">
                <a:solidFill>
                  <a:srgbClr val="000000"/>
                </a:solidFill>
                <a:effectLst/>
                <a:latin typeface="Arial"/>
                <a:ea typeface="Arial"/>
                <a:cs typeface="Arial"/>
                <a:sym typeface="Arial"/>
              </a:rPr>
              <a:t>The choice of ‘it is not harder or easier to push current’ as the reason for any prediction suggests the students are thinking of current as determined solely by resistance.  (In response to adding one battery it is technically correct, but not the best answer.)</a:t>
            </a:r>
            <a:endParaRPr lang="it-IT" sz="1400" b="0" i="0" u="none" strike="noStrike" cap="none" dirty="0" smtClean="0">
              <a:solidFill>
                <a:srgbClr val="000000"/>
              </a:solidFill>
              <a:effectLst/>
              <a:latin typeface="Arial"/>
              <a:ea typeface="Arial"/>
              <a:cs typeface="Arial"/>
              <a:sym typeface="Arial"/>
            </a:endParaRPr>
          </a:p>
          <a:p>
            <a:r>
              <a:rPr lang="en-GB" sz="1400" b="0" i="0" u="none" strike="noStrike" cap="none" dirty="0" smtClean="0">
                <a:solidFill>
                  <a:srgbClr val="000000"/>
                </a:solidFill>
                <a:effectLst/>
                <a:latin typeface="Arial"/>
                <a:ea typeface="Arial"/>
                <a:cs typeface="Arial"/>
                <a:sym typeface="Arial"/>
              </a:rPr>
              <a:t>The choice of ‘the batteries push less hard’ to explain dimmer bulbs suggests the battery is able to respond to the situation.</a:t>
            </a:r>
          </a:p>
          <a:p>
            <a:r>
              <a:rPr lang="en-GB" sz="1400" b="0" i="0" u="none" strike="noStrike" cap="none" dirty="0" smtClean="0">
                <a:solidFill>
                  <a:srgbClr val="000000"/>
                </a:solidFill>
                <a:effectLst/>
                <a:latin typeface="Arial"/>
                <a:ea typeface="Arial"/>
                <a:cs typeface="Arial"/>
                <a:sym typeface="Arial"/>
              </a:rPr>
              <a:t>Selection of “Resistance increases </a:t>
            </a:r>
            <a:r>
              <a:rPr lang="en-GB" sz="1400" b="0" i="0" u="none" strike="noStrike" cap="none" dirty="0" smtClean="0">
                <a:solidFill>
                  <a:srgbClr val="000000"/>
                </a:solidFill>
                <a:effectLst/>
                <a:latin typeface="Arial"/>
                <a:ea typeface="Arial"/>
                <a:cs typeface="Arial"/>
                <a:sym typeface="Wingdings" pitchFamily="2" charset="2"/>
              </a:rPr>
              <a:t> current increases</a:t>
            </a:r>
            <a:r>
              <a:rPr lang="en-GB" sz="1400" b="0" i="0" u="none" strike="noStrike" cap="none" dirty="0" smtClean="0">
                <a:solidFill>
                  <a:srgbClr val="000000"/>
                </a:solidFill>
                <a:effectLst/>
                <a:latin typeface="Arial"/>
                <a:ea typeface="Arial"/>
                <a:cs typeface="Arial"/>
                <a:sym typeface="Arial"/>
              </a:rPr>
              <a:t>” and the converse in any case indicate a lack of understanding of the inverse relationship between resistance and current</a:t>
            </a:r>
            <a:endParaRPr lang="it-IT" sz="1400" b="0" i="0" u="none" strike="noStrike" cap="none" dirty="0" smtClean="0">
              <a:solidFill>
                <a:srgbClr val="000000"/>
              </a:solidFill>
              <a:effectLst/>
              <a:latin typeface="Arial"/>
              <a:ea typeface="Arial"/>
              <a:cs typeface="Arial"/>
              <a:sym typeface="Arial"/>
            </a:endParaRPr>
          </a:p>
          <a:p>
            <a:r>
              <a:rPr lang="en-GB" sz="1400" b="0" i="0" u="none" strike="noStrike" cap="none" dirty="0" smtClean="0">
                <a:solidFill>
                  <a:srgbClr val="000000"/>
                </a:solidFill>
                <a:effectLst/>
                <a:latin typeface="Arial"/>
                <a:ea typeface="Arial"/>
                <a:cs typeface="Arial"/>
                <a:sym typeface="Arial"/>
              </a:rPr>
              <a:t>If students have misunderstandings about using the ideas of ‘electrical push’ and ‘resistance’ to explain why adding components to a series circuit reduces the current, it is useful to go back to the rope loop model to challenge thinking and to tease out the correct scientific explanations.</a:t>
            </a:r>
          </a:p>
          <a:p>
            <a:endParaRPr lang="en-GB" sz="1800" b="0" i="0" dirty="0" smtClean="0"/>
          </a:p>
          <a:p>
            <a:pPr marL="158750" indent="0">
              <a:buNone/>
            </a:pPr>
            <a:r>
              <a:rPr lang="en-GB" sz="1400" b="0" i="0" u="none" strike="noStrike" cap="none" dirty="0" smtClean="0">
                <a:solidFill>
                  <a:srgbClr val="000000"/>
                </a:solidFill>
                <a:effectLst/>
                <a:latin typeface="Arial"/>
                <a:ea typeface="Arial"/>
                <a:cs typeface="Arial"/>
                <a:sym typeface="Arial"/>
              </a:rPr>
              <a:t>Careful teacher questioning and discussion should quickly lead to an understanding that:</a:t>
            </a:r>
            <a:endParaRPr lang="it-IT" sz="1400" b="0" i="0" u="none" strike="noStrike" cap="none" dirty="0" smtClean="0">
              <a:solidFill>
                <a:srgbClr val="000000"/>
              </a:solidFill>
              <a:effectLst/>
              <a:latin typeface="Arial"/>
              <a:ea typeface="Arial"/>
              <a:cs typeface="Arial"/>
              <a:sym typeface="Arial"/>
            </a:endParaRPr>
          </a:p>
          <a:p>
            <a:pPr lvl="0"/>
            <a:r>
              <a:rPr lang="en-GB" sz="1400" b="0" i="0" u="none" strike="noStrike" cap="none" dirty="0" smtClean="0">
                <a:solidFill>
                  <a:srgbClr val="000000"/>
                </a:solidFill>
                <a:effectLst/>
                <a:latin typeface="Arial"/>
                <a:ea typeface="Arial"/>
                <a:cs typeface="Arial"/>
                <a:sym typeface="Arial"/>
              </a:rPr>
              <a:t>Adding another battery increases the push, so the rope moves faster, there is more friction at the ‘bulb’ and it is brighter.</a:t>
            </a:r>
            <a:endParaRPr lang="it-IT" sz="1400" b="0" i="0" u="none" strike="noStrike" cap="none" dirty="0" smtClean="0">
              <a:solidFill>
                <a:srgbClr val="000000"/>
              </a:solidFill>
              <a:effectLst/>
              <a:latin typeface="Arial"/>
              <a:ea typeface="Arial"/>
              <a:cs typeface="Arial"/>
              <a:sym typeface="Arial"/>
            </a:endParaRPr>
          </a:p>
          <a:p>
            <a:pPr lvl="0"/>
            <a:r>
              <a:rPr lang="en-GB" sz="1400" b="0" i="0" u="none" strike="noStrike" cap="none" dirty="0" smtClean="0">
                <a:solidFill>
                  <a:srgbClr val="000000"/>
                </a:solidFill>
                <a:effectLst/>
                <a:latin typeface="Arial"/>
                <a:ea typeface="Arial"/>
                <a:cs typeface="Arial"/>
                <a:sym typeface="Arial"/>
              </a:rPr>
              <a:t>Adding a bulb anywhere in the loop makes it harder for the battery to push – resistance is increased.</a:t>
            </a:r>
            <a:endParaRPr lang="it-IT" sz="1400" b="0" i="0" u="none" strike="noStrike" cap="none" dirty="0" smtClean="0">
              <a:solidFill>
                <a:srgbClr val="000000"/>
              </a:solidFill>
              <a:effectLst/>
              <a:latin typeface="Arial"/>
              <a:ea typeface="Arial"/>
              <a:cs typeface="Arial"/>
              <a:sym typeface="Arial"/>
            </a:endParaRPr>
          </a:p>
          <a:p>
            <a:pPr lvl="0"/>
            <a:r>
              <a:rPr lang="en-GB" sz="1400" b="0" i="0" u="none" strike="noStrike" cap="none" dirty="0" smtClean="0">
                <a:solidFill>
                  <a:srgbClr val="000000"/>
                </a:solidFill>
                <a:effectLst/>
                <a:latin typeface="Arial"/>
                <a:ea typeface="Arial"/>
                <a:cs typeface="Arial"/>
                <a:sym typeface="Arial"/>
              </a:rPr>
              <a:t>Adding a battery now will push the current harder – and the current can be increased back to what it was before.</a:t>
            </a:r>
            <a:endParaRPr lang="it-IT" sz="1400" b="0" i="0" u="none" strike="noStrike" cap="none" dirty="0" smtClean="0">
              <a:solidFill>
                <a:srgbClr val="000000"/>
              </a:solidFill>
              <a:effectLst/>
              <a:latin typeface="Arial"/>
              <a:ea typeface="Arial"/>
              <a:cs typeface="Arial"/>
              <a:sym typeface="Arial"/>
            </a:endParaRPr>
          </a:p>
          <a:p>
            <a:pPr lvl="0"/>
            <a:r>
              <a:rPr lang="en-GB" sz="1400" b="0" i="0" u="none" strike="noStrike" cap="none" dirty="0" smtClean="0">
                <a:solidFill>
                  <a:srgbClr val="000000"/>
                </a:solidFill>
                <a:effectLst/>
                <a:latin typeface="Arial"/>
                <a:ea typeface="Arial"/>
                <a:cs typeface="Arial"/>
                <a:sym typeface="Arial"/>
              </a:rPr>
              <a:t>Adding a greater number of bulbs slows the current more, but pushing harder with more batteries can get it back to what is was at first.</a:t>
            </a:r>
            <a:endParaRPr lang="it-IT" sz="1400" b="0" i="0" u="none" strike="noStrike" cap="none" dirty="0" smtClean="0">
              <a:solidFill>
                <a:srgbClr val="000000"/>
              </a:solidFill>
              <a:effectLst/>
              <a:latin typeface="Arial"/>
              <a:ea typeface="Arial"/>
              <a:cs typeface="Arial"/>
              <a:sym typeface="Arial"/>
            </a:endParaRPr>
          </a:p>
          <a:p>
            <a:pPr marL="0" lvl="0" indent="0" algn="l" rtl="0">
              <a:lnSpc>
                <a:spcPct val="115000"/>
              </a:lnSpc>
              <a:spcBef>
                <a:spcPts val="600"/>
              </a:spcBef>
              <a:spcAft>
                <a:spcPts val="0"/>
              </a:spcAft>
              <a:buNone/>
            </a:pPr>
            <a:endParaRPr lang="en-GB" sz="1400" i="1" dirty="0"/>
          </a:p>
        </p:txBody>
      </p:sp>
    </p:spTree>
    <p:extLst>
      <p:ext uri="{BB962C8B-B14F-4D97-AF65-F5344CB8AC3E}">
        <p14:creationId xmlns:p14="http://schemas.microsoft.com/office/powerpoint/2010/main" val="42673358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19814895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GB" sz="1100" b="0" i="0" u="none" strike="noStrike" cap="none" dirty="0">
                <a:solidFill>
                  <a:srgbClr val="000000"/>
                </a:solidFill>
                <a:effectLst/>
                <a:latin typeface="Arial"/>
                <a:ea typeface="Arial"/>
                <a:cs typeface="Arial"/>
                <a:sym typeface="Arial"/>
              </a:rPr>
              <a:t>‘Many students do not understand the difference between current and potential difference. (What </a:t>
            </a:r>
            <a:r>
              <a:rPr lang="en-GB" sz="1100" b="0" i="1" u="none" strike="noStrike" cap="none" dirty="0">
                <a:solidFill>
                  <a:srgbClr val="000000"/>
                </a:solidFill>
                <a:effectLst/>
                <a:latin typeface="Arial"/>
                <a:ea typeface="Arial"/>
                <a:cs typeface="Arial"/>
                <a:sym typeface="Arial"/>
              </a:rPr>
              <a:t>is</a:t>
            </a:r>
            <a:r>
              <a:rPr lang="en-GB" sz="1100" b="0" i="0" u="none" strike="noStrike" cap="none" dirty="0">
                <a:solidFill>
                  <a:srgbClr val="000000"/>
                </a:solidFill>
                <a:effectLst/>
                <a:latin typeface="Arial"/>
                <a:ea typeface="Arial"/>
                <a:cs typeface="Arial"/>
                <a:sym typeface="Arial"/>
              </a:rPr>
              <a:t> the difference between them in the rope model? A: How fast vs. how hard).’</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In a circuit, a battery provides a push. This causes a current to flow.</a:t>
            </a:r>
          </a:p>
          <a:p>
            <a:pPr marL="158750" indent="0">
              <a:buNone/>
            </a:pPr>
            <a:r>
              <a:rPr lang="en-GB" sz="1100" b="0" i="0" u="none" strike="noStrike" cap="none" dirty="0">
                <a:solidFill>
                  <a:srgbClr val="000000"/>
                </a:solidFill>
                <a:effectLst/>
                <a:latin typeface="Arial"/>
                <a:ea typeface="Arial"/>
                <a:cs typeface="Arial"/>
                <a:sym typeface="Arial"/>
              </a:rPr>
              <a:t>The battery does not produce current! It just pushes it around, the same way I did not produce the rope – I just pushed it around.</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The size of the current depends on the size of the push, but also on the resistance of the rest of the circuit – so even if a battery has a fixed </a:t>
            </a:r>
            <a:r>
              <a:rPr lang="en-GB" sz="1100" b="1" i="0" u="none" strike="noStrike" cap="none" dirty="0">
                <a:solidFill>
                  <a:srgbClr val="000000"/>
                </a:solidFill>
                <a:effectLst/>
                <a:latin typeface="Arial"/>
                <a:ea typeface="Arial"/>
                <a:cs typeface="Arial"/>
                <a:sym typeface="Arial"/>
              </a:rPr>
              <a:t>potential difference</a:t>
            </a:r>
            <a:r>
              <a:rPr lang="en-GB" sz="1100" b="0" i="0" u="none" strike="noStrike" cap="none" dirty="0">
                <a:solidFill>
                  <a:srgbClr val="000000"/>
                </a:solidFill>
                <a:effectLst/>
                <a:latin typeface="Arial"/>
                <a:ea typeface="Arial"/>
                <a:cs typeface="Arial"/>
                <a:sym typeface="Arial"/>
              </a:rPr>
              <a:t>, we have no way of predicting the size of the current without knowing the </a:t>
            </a:r>
            <a:r>
              <a:rPr lang="en-GB" sz="1100" b="1" i="0" u="none" strike="noStrike" cap="none" dirty="0">
                <a:solidFill>
                  <a:srgbClr val="000000"/>
                </a:solidFill>
                <a:effectLst/>
                <a:latin typeface="Arial"/>
                <a:ea typeface="Arial"/>
                <a:cs typeface="Arial"/>
                <a:sym typeface="Arial"/>
              </a:rPr>
              <a:t>rest of the circuit</a:t>
            </a:r>
            <a:r>
              <a:rPr lang="en-GB" sz="1100" b="0" i="0" u="none" strike="noStrike" cap="none" dirty="0">
                <a:solidFill>
                  <a:srgbClr val="000000"/>
                </a:solidFill>
                <a:effectLst/>
                <a:latin typeface="Arial"/>
                <a:ea typeface="Arial"/>
                <a:cs typeface="Arial"/>
                <a:sym typeface="Arial"/>
              </a:rPr>
              <a:t>.</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[NB rope analogy falls down somewhat after this point, as if it really did behave in the same way as a circuit then if resistance were 0 the rope would move around infinitely fast. You can just say that the speed of the rope is determined BOTH by how hard you push AND how hard the student gripping the rope ‘resists’]</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RESEARCH NOTES:</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sng" strike="noStrike" cap="none" dirty="0">
                <a:solidFill>
                  <a:srgbClr val="000000"/>
                </a:solidFill>
                <a:effectLst/>
                <a:latin typeface="Arial"/>
                <a:ea typeface="Arial"/>
                <a:cs typeface="Arial"/>
                <a:sym typeface="Arial"/>
              </a:rPr>
              <a:t>Misconceptions research on IOP Spark</a:t>
            </a:r>
            <a:r>
              <a:rPr lang="en-GB" sz="1100" b="0" i="0" u="none" strike="noStrike" cap="none" dirty="0">
                <a:solidFill>
                  <a:srgbClr val="000000"/>
                </a:solidFill>
                <a:effectLst/>
                <a:latin typeface="Arial"/>
                <a:ea typeface="Arial"/>
                <a:cs typeface="Arial"/>
                <a:sym typeface="Arial"/>
              </a:rPr>
              <a:t>: Few pupils can clearly distinguish the ideas of electric current and potential difference. </a:t>
            </a:r>
            <a:r>
              <a:rPr lang="en-GB" sz="1100" b="0" i="0" u="sng" strike="noStrike" cap="none" dirty="0">
                <a:solidFill>
                  <a:srgbClr val="000000"/>
                </a:solidFill>
                <a:effectLst/>
                <a:latin typeface="Arial"/>
                <a:ea typeface="Arial"/>
                <a:cs typeface="Arial"/>
                <a:sym typeface="Arial"/>
                <a:hlinkClick r:id="rId3"/>
              </a:rPr>
              <a:t>https://spark.iop.org/few-pupils-can-clearly-distinguish-ideas-electric-current-and-potential-difference</a:t>
            </a:r>
            <a:endParaRPr lang="en-GB" sz="1100" b="0" i="0" u="sng" strike="noStrike" cap="none" dirty="0">
              <a:solidFill>
                <a:srgbClr val="000000"/>
              </a:solidFill>
              <a:effectLst/>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sz="1100" b="0" i="0" u="sng" strike="noStrike" cap="none" dirty="0">
              <a:solidFill>
                <a:srgbClr val="000000"/>
              </a:solidFill>
              <a:effectLst/>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sng" strike="noStrike" cap="none" dirty="0">
                <a:solidFill>
                  <a:srgbClr val="000000"/>
                </a:solidFill>
                <a:effectLst/>
                <a:latin typeface="Arial"/>
                <a:ea typeface="Arial"/>
                <a:cs typeface="Arial"/>
                <a:sym typeface="Arial"/>
              </a:rPr>
              <a:t>1c. Preconceptions</a:t>
            </a:r>
            <a:r>
              <a:rPr lang="en-GB" sz="1100" b="0" i="0" u="none" strike="noStrike" cap="none" dirty="0">
                <a:solidFill>
                  <a:srgbClr val="000000"/>
                </a:solidFill>
                <a:effectLst/>
                <a:latin typeface="Arial"/>
                <a:ea typeface="Arial"/>
                <a:cs typeface="Arial"/>
                <a:sym typeface="Arial"/>
              </a:rPr>
              <a:t>: Allow enough time to challenge misconceptions and change thinking – by explicitly pointing out the misconception students are more likely to become aware of whether they hold it. This misconception is further discussed in later lessons. </a:t>
            </a:r>
            <a:r>
              <a:rPr lang="en-GB" sz="1100" b="0" i="0" u="sng" strike="noStrike" cap="none" dirty="0">
                <a:solidFill>
                  <a:srgbClr val="000000"/>
                </a:solidFill>
                <a:effectLst/>
                <a:latin typeface="Arial"/>
                <a:ea typeface="Arial"/>
                <a:cs typeface="Arial"/>
                <a:sym typeface="Arial"/>
                <a:hlinkClick r:id="rId4"/>
              </a:rPr>
              <a:t>https://educationendowmentfoundation.org.uk/public/files/Publications/Science/EEF_improving_secondary_science.pdf#page=13</a:t>
            </a:r>
            <a:r>
              <a:rPr lang="en-GB" sz="1100" b="0" i="0" u="none" strike="noStrike" cap="none" dirty="0">
                <a:solidFill>
                  <a:srgbClr val="000000"/>
                </a:solidFill>
                <a:effectLst/>
                <a:latin typeface="Arial"/>
                <a:ea typeface="Arial"/>
                <a:cs typeface="Arial"/>
                <a:sym typeface="Arial"/>
              </a:rPr>
              <a:t> </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sng" strike="noStrike" cap="none" dirty="0">
                <a:solidFill>
                  <a:srgbClr val="000000"/>
                </a:solidFill>
                <a:effectLst/>
                <a:latin typeface="Arial"/>
                <a:ea typeface="Arial"/>
                <a:cs typeface="Arial"/>
                <a:sym typeface="Arial"/>
              </a:rPr>
              <a:t>2c. Self-regulation</a:t>
            </a:r>
            <a:r>
              <a:rPr lang="en-GB" sz="1100" b="0" i="0" u="none" strike="noStrike" cap="none" dirty="0">
                <a:solidFill>
                  <a:srgbClr val="000000"/>
                </a:solidFill>
                <a:effectLst/>
                <a:latin typeface="Arial"/>
                <a:ea typeface="Arial"/>
                <a:cs typeface="Arial"/>
                <a:sym typeface="Arial"/>
              </a:rPr>
              <a:t>: Promote metacognitive talk and dialogue in the classroom – It is helpful to discuss wrong ideas and why they’re wrong, as well as why the right idea is right and this helps pupils to examine their preconceptions.</a:t>
            </a:r>
            <a:r>
              <a:rPr lang="en-GB" sz="1100" b="0" i="0" u="none" strike="noStrike" cap="none" baseline="0" dirty="0">
                <a:solidFill>
                  <a:srgbClr val="000000"/>
                </a:solidFill>
                <a:effectLst/>
                <a:latin typeface="Arial"/>
                <a:ea typeface="Arial"/>
                <a:cs typeface="Arial"/>
                <a:sym typeface="Arial"/>
              </a:rPr>
              <a:t> </a:t>
            </a:r>
            <a:r>
              <a:rPr lang="en-GB" sz="1100" b="0" i="0" u="sng" strike="noStrike" cap="none" dirty="0">
                <a:solidFill>
                  <a:srgbClr val="000000"/>
                </a:solidFill>
                <a:effectLst/>
                <a:latin typeface="Arial"/>
                <a:ea typeface="Arial"/>
                <a:cs typeface="Arial"/>
                <a:sym typeface="Arial"/>
                <a:hlinkClick r:id="rId5"/>
              </a:rPr>
              <a:t>https://educationendowmentfoundation.org.uk/public/files/Publications/Science/EEF_improving_secondary_science.pdf#page=16</a:t>
            </a:r>
            <a:r>
              <a:rPr lang="en-GB" sz="1100" b="0" i="0" u="none" strike="noStrike" cap="none" dirty="0">
                <a:solidFill>
                  <a:srgbClr val="000000"/>
                </a:solidFill>
                <a:effectLst/>
                <a:latin typeface="Arial"/>
                <a:ea typeface="Arial"/>
                <a:cs typeface="Arial"/>
                <a:sym typeface="Arial"/>
              </a:rPr>
              <a:t> </a:t>
            </a:r>
            <a:endParaRPr lang="en-GB" sz="1100" b="0" i="0" u="sng" strike="noStrike" cap="none" dirty="0">
              <a:solidFill>
                <a:srgbClr val="000000"/>
              </a:solidFill>
              <a:effectLst/>
              <a:latin typeface="Arial"/>
              <a:ea typeface="Arial"/>
              <a:cs typeface="Arial"/>
              <a:sym typeface="Arial"/>
            </a:endParaRPr>
          </a:p>
          <a:p>
            <a:pPr marL="158750" indent="0">
              <a:buNone/>
            </a:pPr>
            <a:endParaRPr lang="en-GB" sz="1100" b="0" i="0" u="none" strike="noStrike" cap="none" dirty="0">
              <a:solidFill>
                <a:srgbClr val="000000"/>
              </a:solidFill>
              <a:effectLst/>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sng" strike="noStrike" cap="none" dirty="0">
                <a:solidFill>
                  <a:srgbClr val="000000"/>
                </a:solidFill>
                <a:effectLst/>
                <a:latin typeface="Arial"/>
                <a:ea typeface="Arial"/>
                <a:cs typeface="Arial"/>
                <a:sym typeface="Arial"/>
              </a:rPr>
              <a:t>2b. Self-regulation</a:t>
            </a:r>
            <a:r>
              <a:rPr lang="en-GB" sz="1100" b="0" i="0" u="none" strike="noStrike" cap="none" dirty="0">
                <a:solidFill>
                  <a:srgbClr val="000000"/>
                </a:solidFill>
                <a:effectLst/>
                <a:latin typeface="Arial"/>
                <a:ea typeface="Arial"/>
                <a:cs typeface="Arial"/>
                <a:sym typeface="Arial"/>
              </a:rPr>
              <a:t>: Model your own thinking to help pupils develop their metacognitive and cognitive knowledge – Model an explanation of what happens in a circuit, making the distinction and relationship between PD and current explicit </a:t>
            </a:r>
            <a:r>
              <a:rPr lang="en-GB" sz="1100" b="0" i="0" u="sng" strike="noStrike" cap="none" dirty="0">
                <a:solidFill>
                  <a:srgbClr val="000000"/>
                </a:solidFill>
                <a:effectLst/>
                <a:latin typeface="Arial"/>
                <a:ea typeface="Arial"/>
                <a:cs typeface="Arial"/>
                <a:sym typeface="Arial"/>
                <a:hlinkClick r:id="rId5"/>
              </a:rPr>
              <a:t>https://educationendowmentfoundation.org.uk/public/files/Publications/Science/EEF_improving_secondary_science.pdf#page=16</a:t>
            </a:r>
            <a:r>
              <a:rPr lang="en-GB" sz="1100" b="0" i="0" u="none" strike="noStrike" cap="none" dirty="0">
                <a:solidFill>
                  <a:srgbClr val="000000"/>
                </a:solidFill>
                <a:effectLst/>
                <a:latin typeface="Arial"/>
                <a:ea typeface="Arial"/>
                <a:cs typeface="Arial"/>
                <a:sym typeface="Arial"/>
              </a:rPr>
              <a:t> </a:t>
            </a:r>
          </a:p>
          <a:p>
            <a:pPr marL="158750" indent="0">
              <a:buNone/>
            </a:pPr>
            <a:r>
              <a:rPr lang="en-GB" sz="1100" b="0" i="0" u="none" strike="noStrike" cap="none" dirty="0">
                <a:solidFill>
                  <a:srgbClr val="000000"/>
                </a:solidFill>
                <a:effectLst/>
                <a:latin typeface="Arial"/>
                <a:ea typeface="Arial"/>
                <a:cs typeface="Arial"/>
                <a:sym typeface="Arial"/>
              </a:rPr>
              <a:t> </a:t>
            </a:r>
          </a:p>
        </p:txBody>
      </p:sp>
    </p:spTree>
    <p:extLst>
      <p:ext uri="{BB962C8B-B14F-4D97-AF65-F5344CB8AC3E}">
        <p14:creationId xmlns:p14="http://schemas.microsoft.com/office/powerpoint/2010/main" val="9162229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15000"/>
              </a:lnSpc>
              <a:spcBef>
                <a:spcPts val="600"/>
              </a:spcBef>
              <a:spcAft>
                <a:spcPts val="0"/>
              </a:spcAft>
              <a:buClr>
                <a:srgbClr val="000000"/>
              </a:buClr>
              <a:buSzPts val="1100"/>
              <a:buFont typeface="Arial"/>
              <a:buNone/>
              <a:tabLst/>
              <a:defRPr/>
            </a:pPr>
            <a:r>
              <a:rPr lang="en-GB" sz="1100" b="1" noProof="0" dirty="0"/>
              <a:t>Adapted from </a:t>
            </a:r>
            <a:r>
              <a:rPr lang="en-GB" sz="1100" b="0" i="0" u="sng" strike="noStrike" cap="none" dirty="0">
                <a:solidFill>
                  <a:srgbClr val="000000"/>
                </a:solidFill>
                <a:effectLst/>
                <a:latin typeface="Arial"/>
                <a:ea typeface="Arial"/>
                <a:cs typeface="Arial"/>
                <a:sym typeface="Arial"/>
                <a:hlinkClick r:id="rId3"/>
              </a:rPr>
              <a:t>www.BestEvidenceScienceTeaching.org</a:t>
            </a:r>
            <a:r>
              <a:rPr lang="en-GB" sz="1100" b="1" noProof="0" dirty="0"/>
              <a:t> </a:t>
            </a:r>
            <a:r>
              <a:rPr lang="en-GB" sz="1100" b="1" i="0" u="none" strike="noStrike" cap="none" noProof="0" dirty="0">
                <a:solidFill>
                  <a:srgbClr val="000000"/>
                </a:solidFill>
                <a:effectLst/>
                <a:latin typeface="Arial"/>
                <a:ea typeface="Arial"/>
                <a:cs typeface="Arial"/>
                <a:sym typeface="Arial"/>
              </a:rPr>
              <a:t>Best Evidence Science Teaching project resources</a:t>
            </a:r>
            <a:endParaRPr lang="en-GB" sz="1100" b="1" noProof="0" dirty="0"/>
          </a:p>
        </p:txBody>
      </p:sp>
    </p:spTree>
    <p:extLst>
      <p:ext uri="{BB962C8B-B14F-4D97-AF65-F5344CB8AC3E}">
        <p14:creationId xmlns:p14="http://schemas.microsoft.com/office/powerpoint/2010/main" val="42532129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GB" sz="1100" b="1" i="0" u="none" strike="noStrike" cap="none" dirty="0">
                <a:solidFill>
                  <a:srgbClr val="000000"/>
                </a:solidFill>
                <a:effectLst/>
                <a:latin typeface="Arial"/>
                <a:ea typeface="Arial"/>
                <a:cs typeface="Arial"/>
                <a:sym typeface="Arial"/>
              </a:rPr>
              <a:t>NB</a:t>
            </a:r>
            <a:r>
              <a:rPr lang="en-GB" sz="1100" b="0" i="0" u="none" strike="noStrike" cap="none" dirty="0">
                <a:solidFill>
                  <a:srgbClr val="000000"/>
                </a:solidFill>
                <a:effectLst/>
                <a:latin typeface="Arial"/>
                <a:ea typeface="Arial"/>
                <a:cs typeface="Arial"/>
                <a:sym typeface="Arial"/>
              </a:rPr>
              <a:t> Although PD is the best answer for the last space, students may argue that current is correct, because a bigger current does make the bulb brighter.  However to make the current bigger they will need to </a:t>
            </a:r>
            <a:r>
              <a:rPr lang="en-GB" sz="1100" b="0" i="1" u="none" strike="noStrike" cap="none" dirty="0">
                <a:solidFill>
                  <a:srgbClr val="000000"/>
                </a:solidFill>
                <a:effectLst/>
                <a:latin typeface="Arial"/>
                <a:ea typeface="Arial"/>
                <a:cs typeface="Arial"/>
                <a:sym typeface="Arial"/>
              </a:rPr>
              <a:t>add </a:t>
            </a:r>
            <a:r>
              <a:rPr lang="en-GB" sz="1100" b="0" i="0" u="none" strike="noStrike" cap="none" dirty="0">
                <a:solidFill>
                  <a:srgbClr val="000000"/>
                </a:solidFill>
                <a:effectLst/>
                <a:latin typeface="Arial"/>
                <a:ea typeface="Arial"/>
                <a:cs typeface="Arial"/>
                <a:sym typeface="Arial"/>
              </a:rPr>
              <a:t>a bigger PD.  This sentence has been deliberately included to provoke further discussion on the detail of the differences between PD and current.</a:t>
            </a:r>
          </a:p>
          <a:p>
            <a:pPr marL="158750" indent="0">
              <a:buNone/>
            </a:pPr>
            <a:endParaRPr lang="it-IT" sz="1100" b="0" i="0" u="none" strike="noStrike" cap="none" dirty="0">
              <a:solidFill>
                <a:srgbClr val="000000"/>
              </a:solidFill>
              <a:effectLst/>
              <a:latin typeface="Arial"/>
              <a:ea typeface="Arial"/>
              <a:cs typeface="Arial"/>
              <a:sym typeface="Arial"/>
            </a:endParaRPr>
          </a:p>
          <a:p>
            <a:r>
              <a:rPr lang="en-GB" sz="1100" b="0" i="0" u="none" strike="noStrike" cap="none" dirty="0">
                <a:solidFill>
                  <a:srgbClr val="000000"/>
                </a:solidFill>
                <a:effectLst/>
                <a:latin typeface="Arial"/>
                <a:ea typeface="Arial"/>
                <a:cs typeface="Arial"/>
                <a:sym typeface="Arial"/>
              </a:rPr>
              <a:t>Wrong answers suggest that students are not clearly distinguishing between current and PD.</a:t>
            </a:r>
          </a:p>
          <a:p>
            <a:r>
              <a:rPr lang="en-GB" sz="1100" b="0" i="0" u="none" strike="noStrike" cap="none" dirty="0">
                <a:solidFill>
                  <a:srgbClr val="000000"/>
                </a:solidFill>
                <a:effectLst/>
                <a:latin typeface="Arial"/>
                <a:ea typeface="Arial"/>
                <a:cs typeface="Arial"/>
                <a:sym typeface="Arial"/>
              </a:rPr>
              <a:t>The next lesson focuses on PD – if students show confusion of current and PD explanations should refer back to the language used in this lesson (current strikes a balance between push and resistance and is determined by both).</a:t>
            </a:r>
            <a:endParaRPr lang="it-IT" sz="11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7076965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158750" indent="0">
              <a:buNone/>
            </a:pPr>
            <a:r>
              <a:rPr lang="es-MX" dirty="0"/>
              <a:t>Review learning objectives</a:t>
            </a:r>
          </a:p>
        </p:txBody>
      </p:sp>
    </p:spTree>
    <p:extLst>
      <p:ext uri="{BB962C8B-B14F-4D97-AF65-F5344CB8AC3E}">
        <p14:creationId xmlns:p14="http://schemas.microsoft.com/office/powerpoint/2010/main" val="32669664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600" b="1" noProof="0" dirty="0"/>
              <a:t>Adapted from </a:t>
            </a:r>
            <a:r>
              <a:rPr lang="en-GB" sz="1100" b="0" i="0" u="sng" strike="noStrike" cap="none" dirty="0">
                <a:solidFill>
                  <a:srgbClr val="000000"/>
                </a:solidFill>
                <a:effectLst/>
                <a:latin typeface="Arial"/>
                <a:ea typeface="Arial"/>
                <a:cs typeface="Arial"/>
                <a:sym typeface="Arial"/>
                <a:hlinkClick r:id="rId3"/>
              </a:rPr>
              <a:t>www.BestEvidenceScienceTeaching.org</a:t>
            </a:r>
            <a:r>
              <a:rPr lang="en-GB" sz="1600" b="1" noProof="0" dirty="0"/>
              <a:t> </a:t>
            </a:r>
            <a:r>
              <a:rPr lang="en-GB" sz="1600" b="1" i="0" u="none" strike="noStrike" cap="none" noProof="0" dirty="0">
                <a:solidFill>
                  <a:srgbClr val="000000"/>
                </a:solidFill>
                <a:effectLst/>
                <a:latin typeface="Arial"/>
                <a:ea typeface="Arial"/>
                <a:cs typeface="Arial"/>
                <a:sym typeface="Arial"/>
              </a:rPr>
              <a:t>Best Evidence Science Teaching project resources</a:t>
            </a:r>
            <a:endParaRPr lang="en-US" sz="1500" b="0" dirty="0">
              <a:latin typeface="+mn-lt"/>
            </a:endParaRPr>
          </a:p>
          <a:p>
            <a:pPr marL="158750" indent="0">
              <a:buNone/>
            </a:pPr>
            <a:endParaRPr lang="en-US" sz="1500" b="0" dirty="0">
              <a:latin typeface="+mn-lt"/>
            </a:endParaRPr>
          </a:p>
          <a:p>
            <a:pPr marL="158750" indent="0">
              <a:buNone/>
            </a:pPr>
            <a:r>
              <a:rPr lang="en-US" sz="1500" b="0" dirty="0">
                <a:latin typeface="+mn-lt"/>
              </a:rPr>
              <a:t>Students should answer these individually, in full sentences, in their books.</a:t>
            </a:r>
          </a:p>
          <a:p>
            <a:pPr marL="158750" indent="0">
              <a:buNone/>
            </a:pPr>
            <a:endParaRPr lang="en-US" sz="1500" b="0" dirty="0">
              <a:latin typeface="+mn-lt"/>
            </a:endParaRPr>
          </a:p>
          <a:p>
            <a:pPr marL="158750" indent="0">
              <a:buNone/>
            </a:pPr>
            <a:r>
              <a:rPr lang="en-US" sz="1500" b="0" dirty="0">
                <a:latin typeface="+mn-lt"/>
              </a:rPr>
              <a:t>Part a) could be answered by hands-up (Hands up for: left, middle, right, all 3 will be the same), part b) should be answered by cold-calling several students.</a:t>
            </a:r>
          </a:p>
          <a:p>
            <a:pPr marL="158750" indent="0">
              <a:buNone/>
            </a:pPr>
            <a:endParaRPr lang="en-US" sz="1500" b="0" dirty="0">
              <a:latin typeface="+mn-lt"/>
            </a:endParaRPr>
          </a:p>
          <a:p>
            <a:pPr marL="158750" indent="0">
              <a:buNone/>
            </a:pPr>
            <a:r>
              <a:rPr lang="en-US" sz="1500" b="1" dirty="0">
                <a:latin typeface="+mn-lt"/>
              </a:rPr>
              <a:t>Misconceptions</a:t>
            </a:r>
          </a:p>
          <a:p>
            <a:r>
              <a:rPr lang="en-GB" sz="1100" b="0" i="0" u="none" strike="noStrike" cap="none" dirty="0">
                <a:solidFill>
                  <a:srgbClr val="000000"/>
                </a:solidFill>
                <a:effectLst/>
                <a:latin typeface="Arial"/>
                <a:ea typeface="Arial"/>
                <a:cs typeface="Arial"/>
                <a:sym typeface="Arial"/>
              </a:rPr>
              <a:t>Choosing the 6V battery suggest students are thinking of a battery as the store of electricity, which would be confirmed with an answer such as ‘It is the biggest’ or ‘It holds the most current/charge/electricity/energy’ for the second part.</a:t>
            </a:r>
            <a:endParaRPr lang="it-IT" sz="1100" b="0" i="0" u="none" strike="noStrike" cap="none" dirty="0">
              <a:solidFill>
                <a:srgbClr val="000000"/>
              </a:solidFill>
              <a:effectLst/>
              <a:latin typeface="Arial"/>
              <a:ea typeface="Arial"/>
              <a:cs typeface="Arial"/>
              <a:sym typeface="Arial"/>
            </a:endParaRPr>
          </a:p>
          <a:p>
            <a:r>
              <a:rPr lang="en-GB" sz="1100" b="0" i="0" u="none" strike="noStrike" cap="none" dirty="0">
                <a:solidFill>
                  <a:srgbClr val="000000"/>
                </a:solidFill>
                <a:effectLst/>
                <a:latin typeface="Arial"/>
                <a:ea typeface="Arial"/>
                <a:cs typeface="Arial"/>
                <a:sym typeface="Arial"/>
              </a:rPr>
              <a:t>Students choosing the 1.5V battery and justifying it by saying that it is designed for light bulbs are probably thinking of their own experience of putting cylindrical batteries in torches, rather than the science they have been learning.</a:t>
            </a:r>
            <a:endParaRPr lang="it-IT" sz="1100" b="0" i="0" u="none" strike="noStrike" cap="none" dirty="0">
              <a:solidFill>
                <a:srgbClr val="000000"/>
              </a:solidFill>
              <a:effectLst/>
              <a:latin typeface="Arial"/>
              <a:ea typeface="Arial"/>
              <a:cs typeface="Arial"/>
              <a:sym typeface="Arial"/>
            </a:endParaRPr>
          </a:p>
          <a:p>
            <a:r>
              <a:rPr lang="en-GB" sz="1100" b="0" i="0" u="none" strike="noStrike" cap="none" dirty="0">
                <a:solidFill>
                  <a:srgbClr val="000000"/>
                </a:solidFill>
                <a:effectLst/>
                <a:latin typeface="Arial"/>
                <a:cs typeface="Arial"/>
                <a:sym typeface="Arial"/>
              </a:rPr>
              <a:t>Students believing all bulbs will have the same brightness (because the bulb is the same) may be thinking of changing a light bulb at home, where the brightness appears to depend on the bulb used (with no control over PD).</a:t>
            </a:r>
          </a:p>
          <a:p>
            <a:endParaRPr lang="en-GB" sz="1100" b="0" i="0" u="none" strike="noStrike" cap="none" dirty="0">
              <a:solidFill>
                <a:srgbClr val="000000"/>
              </a:solidFill>
              <a:effectLst/>
              <a:latin typeface="Arial"/>
              <a:cs typeface="Arial"/>
              <a:sym typeface="Arial"/>
            </a:endParaRPr>
          </a:p>
          <a:p>
            <a:pPr marL="158750" indent="0">
              <a:buNone/>
            </a:pPr>
            <a:r>
              <a:rPr lang="en-GB" sz="1100" b="0" i="0" u="none" strike="noStrike" cap="none" dirty="0">
                <a:solidFill>
                  <a:srgbClr val="000000"/>
                </a:solidFill>
                <a:effectLst/>
                <a:latin typeface="Arial"/>
                <a:cs typeface="Arial"/>
                <a:sym typeface="Arial"/>
              </a:rPr>
              <a:t>RESEARCH NOTES:</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sng" strike="noStrike" cap="none" dirty="0">
                <a:solidFill>
                  <a:srgbClr val="000000"/>
                </a:solidFill>
                <a:effectLst/>
                <a:latin typeface="Arial"/>
                <a:ea typeface="Arial"/>
                <a:cs typeface="Arial"/>
                <a:sym typeface="Arial"/>
              </a:rPr>
              <a:t>7a. Feedback</a:t>
            </a:r>
            <a:r>
              <a:rPr lang="en-GB" sz="1100" b="0" i="0" u="none" strike="noStrike" cap="none" dirty="0">
                <a:solidFill>
                  <a:srgbClr val="000000"/>
                </a:solidFill>
                <a:effectLst/>
                <a:latin typeface="Arial"/>
                <a:ea typeface="Arial"/>
                <a:cs typeface="Arial"/>
                <a:sym typeface="Arial"/>
              </a:rPr>
              <a:t>: Find out what your pupils understand - It is important that you build up an accurate picture of the current understanding of all your pupils </a:t>
            </a:r>
            <a:r>
              <a:rPr lang="en-GB" sz="1100" b="0" i="0" u="sng" strike="noStrike" cap="none" dirty="0">
                <a:solidFill>
                  <a:srgbClr val="000000"/>
                </a:solidFill>
                <a:effectLst/>
                <a:latin typeface="Arial"/>
                <a:ea typeface="Arial"/>
                <a:cs typeface="Arial"/>
                <a:sym typeface="Arial"/>
                <a:hlinkClick r:id="rId4"/>
              </a:rPr>
              <a:t>https://educationendowmentfoundation.org.uk/public/files/Publications/Science/EEF_improving_secondary_science.pdf#page=38</a:t>
            </a:r>
            <a:r>
              <a:rPr lang="en-GB" sz="1100" b="0" i="0" u="none" strike="noStrike" cap="none" dirty="0">
                <a:solidFill>
                  <a:srgbClr val="000000"/>
                </a:solidFill>
                <a:effectLst/>
                <a:latin typeface="Arial"/>
                <a:ea typeface="Arial"/>
                <a:cs typeface="Arial"/>
                <a:sym typeface="Arial"/>
              </a:rPr>
              <a:t> </a:t>
            </a:r>
          </a:p>
          <a:p>
            <a:pPr marL="158750" indent="0">
              <a:buNone/>
            </a:pPr>
            <a:r>
              <a:rPr lang="en-GB" sz="1100" b="0" i="0" u="none" strike="noStrike" cap="none" dirty="0">
                <a:solidFill>
                  <a:srgbClr val="000000"/>
                </a:solidFill>
                <a:effectLst/>
                <a:latin typeface="Arial"/>
                <a:ea typeface="Arial"/>
                <a:cs typeface="Arial"/>
                <a:sym typeface="Arial"/>
              </a:rPr>
              <a:t> </a:t>
            </a:r>
          </a:p>
          <a:p>
            <a:pPr marL="158750" indent="0">
              <a:buNone/>
            </a:pPr>
            <a:r>
              <a:rPr lang="en-GB" sz="1100" b="0" i="0" u="sng" strike="noStrike" cap="none" dirty="0">
                <a:solidFill>
                  <a:srgbClr val="000000"/>
                </a:solidFill>
                <a:effectLst/>
                <a:latin typeface="Arial"/>
                <a:ea typeface="Arial"/>
                <a:cs typeface="Arial"/>
                <a:sym typeface="Arial"/>
              </a:rPr>
              <a:t>4d. Memory</a:t>
            </a:r>
            <a:r>
              <a:rPr lang="en-GB" sz="1100" b="0" i="0" u="none" strike="noStrike" cap="none" dirty="0">
                <a:solidFill>
                  <a:srgbClr val="000000"/>
                </a:solidFill>
                <a:effectLst/>
                <a:latin typeface="Arial"/>
                <a:ea typeface="Arial"/>
                <a:cs typeface="Arial"/>
                <a:sym typeface="Arial"/>
              </a:rPr>
              <a:t>: Encourage pupils to elaborate on what they have learnt – Elaborative interrogation involves prompting pupils to</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none" strike="noStrike" cap="none" dirty="0">
                <a:solidFill>
                  <a:srgbClr val="000000"/>
                </a:solidFill>
                <a:effectLst/>
                <a:latin typeface="Arial"/>
                <a:ea typeface="Arial"/>
                <a:cs typeface="Arial"/>
                <a:sym typeface="Arial"/>
              </a:rPr>
              <a:t>generate an explanation for an idea that they have learnt.</a:t>
            </a:r>
            <a:r>
              <a:rPr lang="en-GB" sz="1100" b="0" i="0" u="none" strike="noStrike" cap="none" baseline="0" dirty="0">
                <a:solidFill>
                  <a:srgbClr val="000000"/>
                </a:solidFill>
                <a:effectLst/>
                <a:latin typeface="Arial"/>
                <a:ea typeface="Arial"/>
                <a:cs typeface="Arial"/>
                <a:sym typeface="Arial"/>
              </a:rPr>
              <a:t> </a:t>
            </a:r>
            <a:r>
              <a:rPr lang="en-GB" sz="1100" b="0" i="0" u="sng" strike="noStrike" cap="none" dirty="0">
                <a:solidFill>
                  <a:srgbClr val="000000"/>
                </a:solidFill>
                <a:effectLst/>
                <a:latin typeface="Arial"/>
                <a:ea typeface="Arial"/>
                <a:cs typeface="Arial"/>
                <a:sym typeface="Arial"/>
                <a:hlinkClick r:id="rId5"/>
              </a:rPr>
              <a:t>https://educationendowmentfoundation.org.uk/public/files/Publications/Science/EEF_improving_secondary_science.pdf#page=27</a:t>
            </a:r>
            <a:r>
              <a:rPr lang="en-GB" sz="1100" b="0" i="0" u="none" strike="noStrike" cap="none" dirty="0">
                <a:solidFill>
                  <a:srgbClr val="000000"/>
                </a:solidFill>
                <a:effectLst/>
                <a:latin typeface="Arial"/>
                <a:ea typeface="Arial"/>
                <a:cs typeface="Arial"/>
                <a:sym typeface="Arial"/>
              </a:rPr>
              <a:t> </a:t>
            </a:r>
          </a:p>
          <a:p>
            <a:pPr marL="158750" indent="0">
              <a:buNone/>
            </a:pPr>
            <a:endParaRPr lang="en-GB" sz="1100" b="0" i="0" u="sng" strike="noStrike" cap="none" dirty="0">
              <a:solidFill>
                <a:srgbClr val="000000"/>
              </a:solidFill>
              <a:effectLst/>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sng" strike="noStrike" cap="none" dirty="0">
                <a:solidFill>
                  <a:srgbClr val="000000"/>
                </a:solidFill>
                <a:effectLst/>
                <a:latin typeface="Arial"/>
                <a:ea typeface="Arial"/>
                <a:cs typeface="Arial"/>
                <a:sym typeface="Arial"/>
              </a:rPr>
              <a:t>1c. Preconceptions</a:t>
            </a:r>
            <a:r>
              <a:rPr lang="en-GB" sz="1100" b="0" i="0" u="none" strike="noStrike" cap="none" dirty="0">
                <a:solidFill>
                  <a:srgbClr val="000000"/>
                </a:solidFill>
                <a:effectLst/>
                <a:latin typeface="Arial"/>
                <a:ea typeface="Arial"/>
                <a:cs typeface="Arial"/>
                <a:sym typeface="Arial"/>
              </a:rPr>
              <a:t>: Allow enough time to challenge misconceptions and change thinking </a:t>
            </a:r>
            <a:r>
              <a:rPr lang="en-GB" sz="1100" b="0" i="0" u="sng" strike="noStrike" cap="none" dirty="0">
                <a:solidFill>
                  <a:srgbClr val="000000"/>
                </a:solidFill>
                <a:effectLst/>
                <a:latin typeface="Arial"/>
                <a:ea typeface="Arial"/>
                <a:cs typeface="Arial"/>
                <a:sym typeface="Arial"/>
                <a:hlinkClick r:id="rId6"/>
              </a:rPr>
              <a:t>https://educationendowmentfoundation.org.uk/public/files/Publications/Science/EEF_improving_secondary_science.pdf#page=13</a:t>
            </a:r>
            <a:r>
              <a:rPr lang="en-GB" sz="1100" b="0" i="0" u="none" strike="noStrike" cap="none" dirty="0">
                <a:solidFill>
                  <a:srgbClr val="000000"/>
                </a:solidFill>
                <a:effectLst/>
                <a:latin typeface="Arial"/>
                <a:ea typeface="Arial"/>
                <a:cs typeface="Arial"/>
                <a:sym typeface="Arial"/>
              </a:rPr>
              <a:t> </a:t>
            </a:r>
            <a:endParaRPr lang="en-US" sz="1500" b="1" dirty="0">
              <a:latin typeface="+mn-lt"/>
            </a:endParaRPr>
          </a:p>
        </p:txBody>
      </p:sp>
    </p:spTree>
    <p:extLst>
      <p:ext uri="{BB962C8B-B14F-4D97-AF65-F5344CB8AC3E}">
        <p14:creationId xmlns:p14="http://schemas.microsoft.com/office/powerpoint/2010/main" val="289556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This slide contains everything you need to know to prepare for the lesson. </a:t>
            </a:r>
          </a:p>
        </p:txBody>
      </p:sp>
    </p:spTree>
    <p:extLst>
      <p:ext uri="{BB962C8B-B14F-4D97-AF65-F5344CB8AC3E}">
        <p14:creationId xmlns:p14="http://schemas.microsoft.com/office/powerpoint/2010/main" val="125555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610026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0" lvl="0" indent="0" algn="l" rtl="0">
              <a:spcBef>
                <a:spcPts val="0"/>
              </a:spcBef>
              <a:spcAft>
                <a:spcPts val="0"/>
              </a:spcAft>
              <a:buSzPct val="120000"/>
              <a:buFont typeface=".AppleSystemUIFont" charset="-120"/>
              <a:buNone/>
            </a:pPr>
            <a:endParaRPr lang="en-US" sz="15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1948753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SzPct val="120000"/>
              <a:buFont typeface="ArialMT" charset="0"/>
              <a:buNone/>
            </a:pPr>
            <a:r>
              <a:rPr lang="en-GB" sz="1500" dirty="0"/>
              <a:t>5 minutes to answer, 5 minutes to go through solutions.</a:t>
            </a:r>
          </a:p>
          <a:p>
            <a:pPr marL="158750" indent="0">
              <a:buSzPct val="120000"/>
              <a:buFont typeface="ArialMT" charset="0"/>
              <a:buNone/>
            </a:pPr>
            <a:endParaRPr lang="en-GB" sz="1500" dirty="0"/>
          </a:p>
          <a:p>
            <a:pPr marL="158750" indent="0">
              <a:buSzPct val="120000"/>
              <a:buFont typeface="ArialMT" charset="0"/>
              <a:buNone/>
            </a:pPr>
            <a:r>
              <a:rPr lang="en-GB" sz="1500" dirty="0"/>
              <a:t>Answers could be drawn on the board.</a:t>
            </a:r>
          </a:p>
          <a:p>
            <a:pPr marL="158750" indent="0">
              <a:buSzPct val="120000"/>
              <a:buFont typeface="ArialMT" charset="0"/>
              <a:buNone/>
            </a:pPr>
            <a:endParaRPr lang="en-GB" sz="1500" dirty="0"/>
          </a:p>
          <a:p>
            <a:pPr marL="501650" indent="-342900">
              <a:buSzPct val="120000"/>
              <a:buFont typeface="ArialMT" charset="0"/>
              <a:buAutoNum type="arabicPeriod"/>
            </a:pPr>
            <a:r>
              <a:rPr lang="en-GB" sz="1500" dirty="0"/>
              <a:t>Electric current is the movement of charge/electrons (around a circuit).</a:t>
            </a:r>
          </a:p>
          <a:p>
            <a:pPr marL="501650" indent="-342900">
              <a:buSzPct val="120000"/>
              <a:buFont typeface="ArialMT" charset="0"/>
              <a:buAutoNum type="arabicPeriod"/>
            </a:pPr>
            <a:r>
              <a:rPr lang="en-GB" sz="1500" dirty="0"/>
              <a:t>a) A series circuit with two batteries, a switch close to the negative end of the batteries, a bulb close to the positive end of the batteries (students may have drawn the batteries the wrong way round: emphasise the convention that the long side of the symbol is the positive end).</a:t>
            </a:r>
          </a:p>
          <a:p>
            <a:pPr marL="158750" indent="0">
              <a:buSzPct val="120000"/>
              <a:buFont typeface="ArialMT" charset="0"/>
              <a:buNone/>
            </a:pPr>
            <a:r>
              <a:rPr lang="en-GB" sz="1500" b="0" i="0" u="none" strike="noStrike" cap="none" dirty="0">
                <a:solidFill>
                  <a:srgbClr val="000000"/>
                </a:solidFill>
                <a:effectLst/>
                <a:latin typeface="Arial"/>
                <a:ea typeface="Arial"/>
                <a:cs typeface="Arial"/>
                <a:sym typeface="Arial"/>
              </a:rPr>
              <a:t>         b) </a:t>
            </a:r>
            <a:r>
              <a:rPr lang="en-US" sz="1100" b="0" i="0" u="none" strike="noStrike" cap="none" dirty="0">
                <a:solidFill>
                  <a:srgbClr val="000000"/>
                </a:solidFill>
                <a:effectLst/>
                <a:latin typeface="Arial"/>
                <a:ea typeface="Arial"/>
                <a:cs typeface="Arial"/>
                <a:sym typeface="Arial"/>
              </a:rPr>
              <a:t>Ammeter. Check students have used the correct symbol and positioned it in series</a:t>
            </a:r>
          </a:p>
          <a:p>
            <a:pPr marL="158750" indent="0">
              <a:buSzPct val="120000"/>
              <a:buFont typeface="ArialMT" charset="0"/>
              <a:buNone/>
            </a:pPr>
            <a:endParaRPr lang="en-US" sz="1100" b="0" i="0" u="none" strike="noStrike" cap="none" dirty="0">
              <a:solidFill>
                <a:srgbClr val="000000"/>
              </a:solidFill>
              <a:effectLst/>
              <a:latin typeface="Arial"/>
              <a:cs typeface="Arial"/>
              <a:sym typeface="Arial"/>
            </a:endParaRPr>
          </a:p>
          <a:p>
            <a:pPr marL="0" lvl="0" indent="0" algn="l" rtl="0">
              <a:lnSpc>
                <a:spcPct val="115000"/>
              </a:lnSpc>
              <a:spcBef>
                <a:spcPts val="1000"/>
              </a:spcBef>
              <a:spcAft>
                <a:spcPts val="1000"/>
              </a:spcAft>
              <a:buClr>
                <a:schemeClr val="dk1"/>
              </a:buClr>
              <a:buSzPts val="1100"/>
              <a:buFont typeface="Arial"/>
              <a:buNone/>
            </a:pPr>
            <a:r>
              <a:rPr lang="en" sz="1100" b="0">
                <a:solidFill>
                  <a:schemeClr val="dk1"/>
                </a:solidFill>
              </a:rPr>
              <a:t>RESEARCH </a:t>
            </a:r>
            <a:r>
              <a:rPr lang="en" sz="1100" b="0" dirty="0">
                <a:solidFill>
                  <a:schemeClr val="dk1"/>
                </a:solidFill>
              </a:rPr>
              <a:t>NOTES:</a:t>
            </a:r>
          </a:p>
          <a:p>
            <a:pPr marL="0" lvl="0" indent="0" algn="l" rtl="0">
              <a:lnSpc>
                <a:spcPct val="115000"/>
              </a:lnSpc>
              <a:spcBef>
                <a:spcPts val="1000"/>
              </a:spcBef>
              <a:spcAft>
                <a:spcPts val="1000"/>
              </a:spcAft>
              <a:buClr>
                <a:schemeClr val="dk1"/>
              </a:buClr>
              <a:buSzPts val="1100"/>
              <a:buFont typeface="Arial"/>
              <a:buNone/>
            </a:pPr>
            <a:r>
              <a:rPr lang="en-GB" sz="1100" u="sng" dirty="0">
                <a:solidFill>
                  <a:srgbClr val="00B050"/>
                </a:solidFill>
                <a:effectLst/>
                <a:latin typeface="Arial" panose="020B0604020202020204" pitchFamily="34" charset="0"/>
                <a:ea typeface="Arial" panose="020B0604020202020204" pitchFamily="34" charset="0"/>
              </a:rPr>
              <a:t>4c. Memory</a:t>
            </a:r>
            <a:r>
              <a:rPr lang="en-GB" sz="1100" dirty="0">
                <a:solidFill>
                  <a:srgbClr val="00B050"/>
                </a:solidFill>
                <a:effectLst/>
                <a:latin typeface="Arial" panose="020B0604020202020204" pitchFamily="34" charset="0"/>
                <a:ea typeface="Arial" panose="020B0604020202020204" pitchFamily="34" charset="0"/>
              </a:rPr>
              <a:t>:</a:t>
            </a:r>
            <a:r>
              <a:rPr lang="en-GB" sz="1100" dirty="0">
                <a:effectLst/>
                <a:latin typeface="Arial" panose="020B0604020202020204" pitchFamily="34" charset="0"/>
                <a:ea typeface="Arial" panose="020B0604020202020204" pitchFamily="34" charset="0"/>
              </a:rPr>
              <a:t> </a:t>
            </a:r>
            <a:r>
              <a:rPr lang="en-GB" sz="1100" dirty="0">
                <a:solidFill>
                  <a:srgbClr val="00B050"/>
                </a:solidFill>
                <a:effectLst/>
                <a:latin typeface="Arial" panose="020B0604020202020204" pitchFamily="34" charset="0"/>
                <a:ea typeface="Arial" panose="020B0604020202020204" pitchFamily="34" charset="0"/>
              </a:rPr>
              <a:t>Provide opportunities for pupils to retrieve knowledge they previously learnt</a:t>
            </a:r>
            <a:r>
              <a:rPr lang="en-GB" sz="1100" dirty="0">
                <a:solidFill>
                  <a:srgbClr val="000000"/>
                </a:solidFill>
                <a:effectLst/>
                <a:latin typeface="Arial" panose="020B0604020202020204" pitchFamily="34" charset="0"/>
                <a:ea typeface="Arial" panose="020B0604020202020204" pitchFamily="34" charset="0"/>
              </a:rPr>
              <a:t>.</a:t>
            </a:r>
            <a:r>
              <a:rPr lang="en-GB" sz="1100" baseline="0" dirty="0">
                <a:solidFill>
                  <a:srgbClr val="000000"/>
                </a:solidFill>
                <a:effectLst/>
                <a:latin typeface="Arial" panose="020B0604020202020204" pitchFamily="34" charset="0"/>
                <a:ea typeface="Arial" panose="020B0604020202020204" pitchFamily="34" charset="0"/>
              </a:rPr>
              <a:t> </a:t>
            </a:r>
            <a:r>
              <a:rPr lang="en-GB" sz="11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https://educationendowmentfoundation.org.uk/public/files/Publications/Science/EEF_improving_secondary_science.pdf#page=26</a:t>
            </a:r>
            <a:endParaRPr lang="en-GB" sz="1050" u="sng" dirty="0"/>
          </a:p>
          <a:p>
            <a:pPr marL="158750" indent="0">
              <a:buSzPct val="120000"/>
              <a:buFont typeface="ArialMT" charset="0"/>
              <a:buNone/>
            </a:pPr>
            <a:endParaRPr lang="en-GB" sz="1500" dirty="0"/>
          </a:p>
        </p:txBody>
      </p:sp>
    </p:spTree>
    <p:extLst>
      <p:ext uri="{BB962C8B-B14F-4D97-AF65-F5344CB8AC3E}">
        <p14:creationId xmlns:p14="http://schemas.microsoft.com/office/powerpoint/2010/main" val="3209076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158750" indent="0">
              <a:buNone/>
            </a:pPr>
            <a:endParaRPr lang="es-MX" dirty="0"/>
          </a:p>
        </p:txBody>
      </p:sp>
    </p:spTree>
    <p:extLst>
      <p:ext uri="{BB962C8B-B14F-4D97-AF65-F5344CB8AC3E}">
        <p14:creationId xmlns:p14="http://schemas.microsoft.com/office/powerpoint/2010/main" val="24596261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33299540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GB" sz="1100" b="0" i="0" u="none" strike="noStrike" cap="none" dirty="0">
                <a:solidFill>
                  <a:srgbClr val="000000"/>
                </a:solidFill>
                <a:effectLst/>
                <a:latin typeface="Arial"/>
                <a:ea typeface="Arial"/>
                <a:cs typeface="Arial"/>
                <a:sym typeface="Arial"/>
              </a:rPr>
              <a:t>Rope model redux</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Current is represented by how fast the rope is moving. This can be changed in two ways: </a:t>
            </a:r>
            <a:r>
              <a:rPr lang="en-GB" sz="1100" b="1" i="0" u="none" strike="noStrike" cap="none" dirty="0">
                <a:solidFill>
                  <a:srgbClr val="000000"/>
                </a:solidFill>
                <a:effectLst/>
                <a:latin typeface="Arial"/>
                <a:ea typeface="Arial"/>
                <a:cs typeface="Arial"/>
                <a:sym typeface="Arial"/>
              </a:rPr>
              <a:t>how hard the teacher is pushing the rope </a:t>
            </a:r>
            <a:r>
              <a:rPr lang="en-GB" sz="1100" b="0" i="0" u="none" strike="noStrike" cap="none" dirty="0">
                <a:solidFill>
                  <a:srgbClr val="000000"/>
                </a:solidFill>
                <a:effectLst/>
                <a:latin typeface="Arial"/>
                <a:ea typeface="Arial"/>
                <a:cs typeface="Arial"/>
                <a:sym typeface="Arial"/>
              </a:rPr>
              <a:t>(be careful not to say how fast!) and </a:t>
            </a:r>
            <a:r>
              <a:rPr lang="en-GB" sz="1100" b="1" i="0" u="none" strike="noStrike" cap="none" dirty="0">
                <a:solidFill>
                  <a:srgbClr val="000000"/>
                </a:solidFill>
                <a:effectLst/>
                <a:latin typeface="Arial"/>
                <a:ea typeface="Arial"/>
                <a:cs typeface="Arial"/>
                <a:sym typeface="Arial"/>
              </a:rPr>
              <a:t>how hard the pupil grip is</a:t>
            </a:r>
            <a:r>
              <a:rPr lang="en-GB" sz="1100" b="0" i="0" u="none" strike="noStrike" cap="none" dirty="0">
                <a:solidFill>
                  <a:srgbClr val="000000"/>
                </a:solidFill>
                <a:effectLst/>
                <a:latin typeface="Arial"/>
                <a:ea typeface="Arial"/>
                <a:cs typeface="Arial"/>
                <a:sym typeface="Arial"/>
              </a:rPr>
              <a:t>.</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Set up the rope loop demonstration as in lesson 1.</a:t>
            </a:r>
          </a:p>
          <a:p>
            <a:pPr marL="158750" lvl="0" indent="0">
              <a:buNone/>
            </a:pPr>
            <a:endParaRPr lang="en-GB" sz="1100" b="1" i="0" u="none" strike="noStrike" cap="none" dirty="0">
              <a:solidFill>
                <a:srgbClr val="000000"/>
              </a:solidFill>
              <a:effectLst/>
              <a:latin typeface="Arial"/>
              <a:ea typeface="Arial"/>
              <a:cs typeface="Arial"/>
              <a:sym typeface="Arial"/>
            </a:endParaRPr>
          </a:p>
          <a:p>
            <a:pPr marL="158750" lvl="0" indent="0">
              <a:buNone/>
            </a:pPr>
            <a:r>
              <a:rPr lang="en-GB" sz="1100" b="1" i="0" u="none" strike="noStrike" cap="none" dirty="0">
                <a:solidFill>
                  <a:srgbClr val="000000"/>
                </a:solidFill>
                <a:effectLst/>
                <a:latin typeface="Arial"/>
                <a:ea typeface="Arial"/>
                <a:cs typeface="Arial"/>
                <a:sym typeface="Arial"/>
              </a:rPr>
              <a:t>1. Increase PD </a:t>
            </a:r>
            <a:r>
              <a:rPr lang="en-GB" sz="1100" b="1" i="0" u="none" strike="noStrike" cap="none" dirty="0">
                <a:solidFill>
                  <a:srgbClr val="000000"/>
                </a:solidFill>
                <a:effectLst/>
                <a:latin typeface="Arial"/>
                <a:ea typeface="Arial"/>
                <a:cs typeface="Arial"/>
                <a:sym typeface="Wingdings" panose="05000000000000000000" pitchFamily="2" charset="2"/>
              </a:rPr>
              <a:t></a:t>
            </a:r>
            <a:r>
              <a:rPr lang="en-GB" sz="1100" b="1" i="0" u="none" strike="noStrike" cap="none" dirty="0">
                <a:solidFill>
                  <a:srgbClr val="000000"/>
                </a:solidFill>
                <a:effectLst/>
                <a:latin typeface="Arial"/>
                <a:ea typeface="Arial"/>
                <a:cs typeface="Arial"/>
                <a:sym typeface="Arial"/>
              </a:rPr>
              <a:t> current increases.</a:t>
            </a:r>
            <a:r>
              <a:rPr lang="en-GB" sz="1100" b="0" i="0" u="none" strike="noStrike" cap="none" dirty="0">
                <a:solidFill>
                  <a:srgbClr val="000000"/>
                </a:solidFill>
                <a:effectLst/>
                <a:latin typeface="Arial"/>
                <a:ea typeface="Arial"/>
                <a:cs typeface="Arial"/>
                <a:sym typeface="Arial"/>
              </a:rPr>
              <a:t> </a:t>
            </a:r>
          </a:p>
          <a:p>
            <a:pPr marL="158750" indent="0">
              <a:buNone/>
            </a:pPr>
            <a:r>
              <a:rPr lang="en-GB" sz="1100" b="1" i="0" u="none" strike="noStrike" cap="none" dirty="0">
                <a:solidFill>
                  <a:srgbClr val="000000"/>
                </a:solidFill>
                <a:effectLst/>
                <a:latin typeface="Arial"/>
                <a:ea typeface="Arial"/>
                <a:cs typeface="Arial"/>
                <a:sym typeface="Arial"/>
              </a:rPr>
              <a:t>Teacher pushes harder </a:t>
            </a:r>
            <a:r>
              <a:rPr lang="en-GB" sz="1100" b="1" i="0" u="none" strike="noStrike" cap="none" dirty="0">
                <a:solidFill>
                  <a:srgbClr val="000000"/>
                </a:solidFill>
                <a:effectLst/>
                <a:latin typeface="Arial"/>
                <a:ea typeface="Arial"/>
                <a:cs typeface="Arial"/>
                <a:sym typeface="Wingdings" panose="05000000000000000000" pitchFamily="2" charset="2"/>
              </a:rPr>
              <a:t></a:t>
            </a:r>
            <a:r>
              <a:rPr lang="en-GB" sz="1100" b="1" i="0" u="none" strike="noStrike" cap="none" dirty="0">
                <a:solidFill>
                  <a:srgbClr val="000000"/>
                </a:solidFill>
                <a:effectLst/>
                <a:latin typeface="Arial"/>
                <a:ea typeface="Arial"/>
                <a:cs typeface="Arial"/>
                <a:sym typeface="Arial"/>
              </a:rPr>
              <a:t> rope flows faster</a:t>
            </a:r>
            <a:endParaRPr lang="en-GB" sz="1100" b="0" i="0" u="none" strike="noStrike" cap="none" dirty="0">
              <a:solidFill>
                <a:srgbClr val="000000"/>
              </a:solidFill>
              <a:effectLst/>
              <a:latin typeface="Arial"/>
              <a:ea typeface="Arial"/>
              <a:cs typeface="Arial"/>
              <a:sym typeface="Arial"/>
            </a:endParaRP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(NB take care to refer to the push as ‘harder’ and </a:t>
            </a:r>
            <a:r>
              <a:rPr lang="en-GB" sz="1100" b="1" i="0" u="none" strike="noStrike" cap="none" dirty="0">
                <a:solidFill>
                  <a:srgbClr val="000000"/>
                </a:solidFill>
                <a:effectLst/>
                <a:latin typeface="Arial"/>
                <a:ea typeface="Arial"/>
                <a:cs typeface="Arial"/>
                <a:sym typeface="Arial"/>
              </a:rPr>
              <a:t>not </a:t>
            </a:r>
            <a:r>
              <a:rPr lang="en-GB" sz="1100" b="0" i="0" u="none" strike="noStrike" cap="none" dirty="0">
                <a:solidFill>
                  <a:srgbClr val="000000"/>
                </a:solidFill>
                <a:effectLst/>
                <a:latin typeface="Arial"/>
                <a:ea typeface="Arial"/>
                <a:cs typeface="Arial"/>
                <a:sym typeface="Arial"/>
              </a:rPr>
              <a:t>‘faster’ (see misconception). </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Highlight that the teacher is transferring more energy to push the rope harder, and the student would feel their hand getting warmer due to increased friction. This is analogous to increased energy transfer at a bulb (greater heating up and glowing) when current increases. How would we see this in a real circuit with a bulb? </a:t>
            </a:r>
            <a:r>
              <a:rPr lang="en-GB" sz="1100" b="1" i="0" u="none" strike="noStrike" cap="none" dirty="0">
                <a:solidFill>
                  <a:srgbClr val="000000"/>
                </a:solidFill>
                <a:effectLst/>
                <a:latin typeface="Arial"/>
                <a:ea typeface="Arial"/>
                <a:cs typeface="Arial"/>
                <a:sym typeface="Arial"/>
              </a:rPr>
              <a:t>Bulb would get brighter (because energy is given out as light).</a:t>
            </a:r>
            <a:endParaRPr lang="en-GB" sz="1100" b="0" i="0" u="none" strike="noStrike" cap="none" dirty="0">
              <a:solidFill>
                <a:srgbClr val="000000"/>
              </a:solidFill>
              <a:effectLst/>
              <a:latin typeface="Arial"/>
              <a:ea typeface="Arial"/>
              <a:cs typeface="Arial"/>
              <a:sym typeface="Arial"/>
            </a:endParaRPr>
          </a:p>
          <a:p>
            <a:pPr marL="158750" lvl="0" indent="0">
              <a:buNone/>
            </a:pPr>
            <a:endParaRPr lang="en-GB" sz="1100" b="1" i="0" u="none" strike="noStrike" cap="none" dirty="0">
              <a:solidFill>
                <a:srgbClr val="000000"/>
              </a:solidFill>
              <a:effectLst/>
              <a:latin typeface="Arial"/>
              <a:ea typeface="Arial"/>
              <a:cs typeface="Arial"/>
              <a:sym typeface="Arial"/>
            </a:endParaRPr>
          </a:p>
          <a:p>
            <a:pPr marL="158750" lvl="0" indent="0">
              <a:buNone/>
            </a:pPr>
            <a:r>
              <a:rPr lang="en-GB" sz="1100" b="1" i="0" u="none" strike="noStrike" cap="none" dirty="0">
                <a:solidFill>
                  <a:srgbClr val="000000"/>
                </a:solidFill>
                <a:effectLst/>
                <a:latin typeface="Arial"/>
                <a:ea typeface="Arial"/>
                <a:cs typeface="Arial"/>
                <a:sym typeface="Arial"/>
              </a:rPr>
              <a:t>2.</a:t>
            </a:r>
            <a:r>
              <a:rPr lang="en-GB" sz="1100" b="1" i="0" u="none" strike="noStrike" cap="none" baseline="0" dirty="0">
                <a:solidFill>
                  <a:srgbClr val="000000"/>
                </a:solidFill>
                <a:effectLst/>
                <a:latin typeface="Arial"/>
                <a:ea typeface="Arial"/>
                <a:cs typeface="Arial"/>
                <a:sym typeface="Arial"/>
              </a:rPr>
              <a:t> </a:t>
            </a:r>
            <a:r>
              <a:rPr lang="en-GB" sz="1100" b="1" i="0" u="none" strike="noStrike" cap="none" dirty="0">
                <a:solidFill>
                  <a:srgbClr val="000000"/>
                </a:solidFill>
                <a:effectLst/>
                <a:latin typeface="Arial"/>
                <a:ea typeface="Arial"/>
                <a:cs typeface="Arial"/>
                <a:sym typeface="Arial"/>
              </a:rPr>
              <a:t>Increase resistance </a:t>
            </a:r>
            <a:r>
              <a:rPr lang="en-GB" sz="1100" b="1" i="0" u="none" strike="noStrike" cap="none" dirty="0">
                <a:solidFill>
                  <a:srgbClr val="000000"/>
                </a:solidFill>
                <a:effectLst/>
                <a:latin typeface="Arial"/>
                <a:ea typeface="Arial"/>
                <a:cs typeface="Arial"/>
                <a:sym typeface="Wingdings" panose="05000000000000000000" pitchFamily="2" charset="2"/>
              </a:rPr>
              <a:t></a:t>
            </a:r>
            <a:r>
              <a:rPr lang="en-GB" sz="1100" b="1" i="0" u="none" strike="noStrike" cap="none" dirty="0">
                <a:solidFill>
                  <a:srgbClr val="000000"/>
                </a:solidFill>
                <a:effectLst/>
                <a:latin typeface="Arial"/>
                <a:ea typeface="Arial"/>
                <a:cs typeface="Arial"/>
                <a:sym typeface="Arial"/>
              </a:rPr>
              <a:t> current decreases</a:t>
            </a:r>
            <a:r>
              <a:rPr lang="en-GB" sz="1100" b="0" i="0" u="none" strike="noStrike" cap="none" dirty="0">
                <a:solidFill>
                  <a:srgbClr val="000000"/>
                </a:solidFill>
                <a:effectLst/>
                <a:latin typeface="Arial"/>
                <a:ea typeface="Arial"/>
                <a:cs typeface="Arial"/>
                <a:sym typeface="Arial"/>
              </a:rPr>
              <a:t>. </a:t>
            </a:r>
          </a:p>
          <a:p>
            <a:pPr marL="158750" indent="0">
              <a:buNone/>
            </a:pPr>
            <a:r>
              <a:rPr lang="en-GB" sz="1100" b="1" i="0" u="none" strike="noStrike" cap="none" dirty="0">
                <a:solidFill>
                  <a:srgbClr val="000000"/>
                </a:solidFill>
                <a:effectLst/>
                <a:latin typeface="Arial"/>
                <a:ea typeface="Arial"/>
                <a:cs typeface="Arial"/>
                <a:sym typeface="Arial"/>
              </a:rPr>
              <a:t>Introduce a second student ‘bulb’ gripping the rope </a:t>
            </a:r>
            <a:r>
              <a:rPr lang="en-GB" sz="1100" b="1" i="0" u="none" strike="noStrike" cap="none" dirty="0">
                <a:solidFill>
                  <a:srgbClr val="000000"/>
                </a:solidFill>
                <a:effectLst/>
                <a:latin typeface="Arial"/>
                <a:ea typeface="Arial"/>
                <a:cs typeface="Arial"/>
                <a:sym typeface="Wingdings" panose="05000000000000000000" pitchFamily="2" charset="2"/>
              </a:rPr>
              <a:t></a:t>
            </a:r>
            <a:r>
              <a:rPr lang="en-GB" sz="1100" b="1" i="0" u="none" strike="noStrike" cap="none" dirty="0">
                <a:solidFill>
                  <a:srgbClr val="000000"/>
                </a:solidFill>
                <a:effectLst/>
                <a:latin typeface="Arial"/>
                <a:ea typeface="Arial"/>
                <a:cs typeface="Arial"/>
                <a:sym typeface="Arial"/>
              </a:rPr>
              <a:t> rope flows slower.</a:t>
            </a:r>
            <a:endParaRPr lang="en-GB" sz="1100" b="0" i="0" u="none" strike="noStrike" cap="none" dirty="0">
              <a:solidFill>
                <a:srgbClr val="000000"/>
              </a:solidFill>
              <a:effectLst/>
              <a:latin typeface="Arial"/>
              <a:ea typeface="Arial"/>
              <a:cs typeface="Arial"/>
              <a:sym typeface="Arial"/>
            </a:endParaRP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The teacher is pushing the same as before (hard to control, but say you are pushing the same). </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Draw pupils’ attention to the fact that the flow decreases everywhere in the circuit all at once (current is still the same everywhere in the circuit). </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Mention that the energy put into the circuit by the teacher is instantly ‘shared’ between the two students (each student’s hand experiences less friction and gets less warm than it would if their hand were the only one in the circuit because the rope is passing through it more slowly). How would we see this in a real circuit with bulbs? </a:t>
            </a:r>
            <a:r>
              <a:rPr lang="en-GB" sz="1100" b="1" i="0" u="none" strike="noStrike" cap="none" dirty="0">
                <a:solidFill>
                  <a:srgbClr val="000000"/>
                </a:solidFill>
                <a:effectLst/>
                <a:latin typeface="Arial"/>
                <a:ea typeface="Arial"/>
                <a:cs typeface="Arial"/>
                <a:sym typeface="Arial"/>
              </a:rPr>
              <a:t>Bulbs would get dimmer.</a:t>
            </a:r>
            <a:endParaRPr lang="en-GB" sz="1100" b="0" i="0" u="none" strike="noStrike" cap="none" noProof="0" dirty="0">
              <a:solidFill>
                <a:srgbClr val="000000"/>
              </a:solidFill>
              <a:effectLst/>
              <a:latin typeface="Arial"/>
              <a:ea typeface="Arial"/>
              <a:cs typeface="Arial"/>
              <a:sym typeface="Arial"/>
            </a:endParaRPr>
          </a:p>
          <a:p>
            <a:endParaRPr lang="en-GB" sz="1100" b="0" i="0" u="none" strike="noStrike" cap="none" noProof="0" dirty="0">
              <a:solidFill>
                <a:srgbClr val="000000"/>
              </a:solidFill>
              <a:effectLst/>
              <a:latin typeface="Arial"/>
              <a:ea typeface="Arial"/>
              <a:cs typeface="Arial"/>
              <a:sym typeface="Arial"/>
            </a:endParaRPr>
          </a:p>
          <a:p>
            <a:pPr marL="158750" indent="0">
              <a:buNone/>
            </a:pPr>
            <a:r>
              <a:rPr lang="en-GB" sz="1100" b="0" i="0" u="none" strike="noStrike" cap="none" noProof="0" dirty="0">
                <a:solidFill>
                  <a:srgbClr val="000000"/>
                </a:solidFill>
                <a:effectLst/>
                <a:latin typeface="Arial"/>
                <a:ea typeface="Arial"/>
                <a:cs typeface="Arial"/>
                <a:sym typeface="Arial"/>
              </a:rPr>
              <a:t>RESEARCH NOTES:</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sng" strike="noStrike" cap="none" dirty="0">
                <a:solidFill>
                  <a:srgbClr val="000000"/>
                </a:solidFill>
                <a:effectLst/>
                <a:latin typeface="Arial"/>
                <a:ea typeface="Arial"/>
                <a:cs typeface="Arial"/>
                <a:sym typeface="Arial"/>
              </a:rPr>
              <a:t>1b. Preconceptions</a:t>
            </a:r>
            <a:r>
              <a:rPr lang="en-GB" sz="1100" b="0" i="0" u="none" strike="noStrike" cap="none" dirty="0">
                <a:solidFill>
                  <a:srgbClr val="000000"/>
                </a:solidFill>
                <a:effectLst/>
                <a:latin typeface="Arial"/>
                <a:ea typeface="Arial"/>
                <a:cs typeface="Arial"/>
                <a:sym typeface="Arial"/>
              </a:rPr>
              <a:t>: Develop pupils’ thinking through cognitive conflict and discussion – students are likely to express or conceive the powering of the rope in terms of how fast it is being pulled, rather than how hard (see ‘same current’ misconception below)</a:t>
            </a:r>
            <a:r>
              <a:rPr lang="en-GB" sz="1100" b="1" i="0" u="none" strike="noStrike" cap="none" dirty="0">
                <a:solidFill>
                  <a:srgbClr val="000000"/>
                </a:solidFill>
                <a:effectLst/>
                <a:latin typeface="Arial"/>
                <a:ea typeface="Arial"/>
                <a:cs typeface="Arial"/>
                <a:sym typeface="Arial"/>
              </a:rPr>
              <a:t>.</a:t>
            </a:r>
            <a:r>
              <a:rPr lang="en-GB" sz="1100" b="0" i="0" u="none" strike="noStrike" cap="none" baseline="0" dirty="0">
                <a:solidFill>
                  <a:srgbClr val="000000"/>
                </a:solidFill>
                <a:effectLst/>
                <a:latin typeface="Arial"/>
                <a:ea typeface="Arial"/>
                <a:cs typeface="Arial"/>
                <a:sym typeface="Arial"/>
              </a:rPr>
              <a:t> </a:t>
            </a:r>
            <a:r>
              <a:rPr lang="en-GB" sz="1100" b="0" i="0" u="sng" strike="noStrike" cap="none" dirty="0">
                <a:solidFill>
                  <a:srgbClr val="000000"/>
                </a:solidFill>
                <a:effectLst/>
                <a:latin typeface="Arial"/>
                <a:ea typeface="Arial"/>
                <a:cs typeface="Arial"/>
                <a:sym typeface="Arial"/>
                <a:hlinkClick r:id="rId3"/>
              </a:rPr>
              <a:t>https://educationendowmentfoundation.org.uk/public/files/Publications/Science/EEF_improving_secondary_science.pdf#page=12</a:t>
            </a:r>
            <a:r>
              <a:rPr lang="en-GB" sz="1100" b="0" i="0" u="none" strike="noStrike" cap="none" dirty="0">
                <a:solidFill>
                  <a:srgbClr val="000000"/>
                </a:solidFill>
                <a:effectLst/>
                <a:latin typeface="Arial"/>
                <a:ea typeface="Arial"/>
                <a:cs typeface="Arial"/>
                <a:sym typeface="Arial"/>
              </a:rPr>
              <a:t> </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sng" strike="noStrike" cap="none" dirty="0">
                <a:solidFill>
                  <a:srgbClr val="000000"/>
                </a:solidFill>
                <a:effectLst/>
                <a:latin typeface="Arial"/>
                <a:ea typeface="Arial"/>
                <a:cs typeface="Arial"/>
                <a:sym typeface="Arial"/>
              </a:rPr>
              <a:t>3a. Modelling</a:t>
            </a:r>
            <a:r>
              <a:rPr lang="en-GB" sz="1100" b="0" i="0" u="none" strike="noStrike" cap="none" dirty="0">
                <a:solidFill>
                  <a:srgbClr val="000000"/>
                </a:solidFill>
                <a:effectLst/>
                <a:latin typeface="Arial"/>
                <a:ea typeface="Arial"/>
                <a:cs typeface="Arial"/>
                <a:sym typeface="Arial"/>
              </a:rPr>
              <a:t>: Use models to help pupils develop a deeper understanding of scientific concepts – models help pupils to link observations to the sub-microscopic and symbolic levels and to build a richer understanding</a:t>
            </a:r>
            <a:r>
              <a:rPr lang="en-GB" sz="1100" b="1" i="0" u="none" strike="noStrike" cap="none" dirty="0">
                <a:solidFill>
                  <a:srgbClr val="000000"/>
                </a:solidFill>
                <a:effectLst/>
                <a:latin typeface="Arial"/>
                <a:ea typeface="Arial"/>
                <a:cs typeface="Arial"/>
                <a:sym typeface="Arial"/>
              </a:rPr>
              <a:t>.</a:t>
            </a:r>
            <a:r>
              <a:rPr lang="en-GB" sz="1100" b="0" i="0" u="none" strike="noStrike" cap="none" dirty="0">
                <a:solidFill>
                  <a:srgbClr val="000000"/>
                </a:solidFill>
                <a:effectLst/>
                <a:latin typeface="Arial"/>
                <a:ea typeface="Arial"/>
                <a:cs typeface="Arial"/>
                <a:sym typeface="Arial"/>
              </a:rPr>
              <a:t> </a:t>
            </a:r>
            <a:r>
              <a:rPr lang="en-GB" sz="1100" b="0" i="0" u="sng" strike="noStrike" cap="none" dirty="0">
                <a:solidFill>
                  <a:srgbClr val="000000"/>
                </a:solidFill>
                <a:effectLst/>
                <a:latin typeface="Arial"/>
                <a:ea typeface="Arial"/>
                <a:cs typeface="Arial"/>
                <a:sym typeface="Arial"/>
                <a:hlinkClick r:id="rId4"/>
              </a:rPr>
              <a:t>https://educationendowmentfoundation.org.uk/public/files/Publications/Science/EEF_improving_secondary_science.pdf#page=19</a:t>
            </a:r>
            <a:r>
              <a:rPr lang="en-GB" sz="1100" b="0" i="0" u="none" strike="noStrike" cap="none" dirty="0">
                <a:solidFill>
                  <a:srgbClr val="000000"/>
                </a:solidFill>
                <a:effectLst/>
                <a:latin typeface="Arial"/>
                <a:ea typeface="Arial"/>
                <a:cs typeface="Arial"/>
                <a:sym typeface="Arial"/>
              </a:rPr>
              <a:t> </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sz="1100" b="0" i="0" u="none" strike="noStrike" cap="none" dirty="0">
              <a:solidFill>
                <a:srgbClr val="000000"/>
              </a:solidFill>
              <a:effectLst/>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sng" strike="noStrike" cap="none" dirty="0">
                <a:solidFill>
                  <a:srgbClr val="000000"/>
                </a:solidFill>
                <a:effectLst/>
                <a:latin typeface="Arial"/>
                <a:ea typeface="Arial"/>
                <a:cs typeface="Arial"/>
                <a:sym typeface="Arial"/>
              </a:rPr>
              <a:t>4a. Memory</a:t>
            </a:r>
            <a:r>
              <a:rPr lang="en-GB" sz="1100" b="0" i="0" u="none" strike="noStrike" cap="none" dirty="0">
                <a:solidFill>
                  <a:srgbClr val="000000"/>
                </a:solidFill>
                <a:effectLst/>
                <a:latin typeface="Arial"/>
                <a:ea typeface="Arial"/>
                <a:cs typeface="Arial"/>
                <a:sym typeface="Arial"/>
              </a:rPr>
              <a:t>: Pay attention to cognitive load – structure tasks to limit the amount of new information pupils need to process – an intuitive understanding of resistance and PD is developed prior to learning quantitative definitions. </a:t>
            </a:r>
            <a:r>
              <a:rPr lang="en-GB" sz="1100" b="0" i="0" u="sng" strike="noStrike" cap="none" dirty="0">
                <a:solidFill>
                  <a:srgbClr val="000000"/>
                </a:solidFill>
                <a:effectLst/>
                <a:latin typeface="Arial"/>
                <a:ea typeface="Arial"/>
                <a:cs typeface="Arial"/>
                <a:sym typeface="Arial"/>
                <a:hlinkClick r:id="rId5"/>
              </a:rPr>
              <a:t>https://educationendowmentfoundation.org.uk/public/files/Publications/Science/EEF_improving_secondary_science.pdf#page=25</a:t>
            </a:r>
            <a:r>
              <a:rPr lang="en-GB" sz="1100" b="0" i="0" u="none" strike="noStrike" cap="none" dirty="0">
                <a:solidFill>
                  <a:srgbClr val="000000"/>
                </a:solidFill>
                <a:effectLst/>
                <a:latin typeface="Arial"/>
                <a:ea typeface="Arial"/>
                <a:cs typeface="Arial"/>
                <a:sym typeface="Arial"/>
              </a:rPr>
              <a:t> </a:t>
            </a:r>
          </a:p>
          <a:p>
            <a:pPr marL="158750" indent="0">
              <a:buNone/>
            </a:pPr>
            <a:r>
              <a:rPr lang="en-GB" sz="1100" b="0" i="0" u="none" strike="noStrike" cap="none" dirty="0">
                <a:solidFill>
                  <a:srgbClr val="000000"/>
                </a:solidFill>
                <a:effectLst/>
                <a:latin typeface="Arial"/>
                <a:ea typeface="Arial"/>
                <a:cs typeface="Arial"/>
                <a:sym typeface="Arial"/>
              </a:rPr>
              <a:t> </a:t>
            </a:r>
          </a:p>
          <a:p>
            <a:pPr marL="158750" indent="0">
              <a:buNone/>
            </a:pPr>
            <a:r>
              <a:rPr lang="en-GB" sz="1100" b="0" i="0" u="sng" strike="noStrike" cap="none" dirty="0">
                <a:solidFill>
                  <a:srgbClr val="000000"/>
                </a:solidFill>
                <a:effectLst/>
                <a:latin typeface="Arial"/>
                <a:ea typeface="Arial"/>
                <a:cs typeface="Arial"/>
                <a:sym typeface="Arial"/>
              </a:rPr>
              <a:t>Misconceptions research on IOP Spark:</a:t>
            </a:r>
            <a:r>
              <a:rPr lang="en-GB" sz="1100" b="0" i="0" u="none" strike="noStrike" cap="none" dirty="0">
                <a:solidFill>
                  <a:srgbClr val="000000"/>
                </a:solidFill>
                <a:effectLst/>
                <a:latin typeface="Arial"/>
                <a:ea typeface="Arial"/>
                <a:cs typeface="Arial"/>
                <a:sym typeface="Arial"/>
              </a:rPr>
              <a:t> </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i="0" u="none" strike="noStrike" cap="none" dirty="0">
                <a:solidFill>
                  <a:srgbClr val="000000"/>
                </a:solidFill>
                <a:effectLst/>
                <a:latin typeface="Arial"/>
                <a:ea typeface="Arial"/>
                <a:cs typeface="Arial"/>
                <a:sym typeface="Arial"/>
              </a:rPr>
              <a:t>Many pupils think that a battery supplies the same current, regardless of the circuit in which it is used. </a:t>
            </a:r>
            <a:r>
              <a:rPr lang="en-GB" sz="1100" b="0" i="0" u="sng" strike="noStrike" cap="none" dirty="0">
                <a:solidFill>
                  <a:srgbClr val="000000"/>
                </a:solidFill>
                <a:effectLst/>
                <a:latin typeface="Arial"/>
                <a:ea typeface="Arial"/>
                <a:cs typeface="Arial"/>
                <a:sym typeface="Arial"/>
                <a:hlinkClick r:id="rId6"/>
              </a:rPr>
              <a:t>https://spark.iop.org/many-pupils-think-battery-supplies-same-current-regardless-circuit-which-it-used</a:t>
            </a:r>
            <a:r>
              <a:rPr lang="en-GB" sz="1100" b="0" i="0" u="none" strike="noStrike" cap="none" dirty="0">
                <a:solidFill>
                  <a:srgbClr val="000000"/>
                </a:solidFill>
                <a:effectLst/>
                <a:latin typeface="Arial"/>
                <a:ea typeface="Arial"/>
                <a:cs typeface="Arial"/>
                <a:sym typeface="Arial"/>
              </a:rPr>
              <a:t> </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i="0" u="none" strike="noStrike" cap="none" dirty="0">
                <a:solidFill>
                  <a:srgbClr val="000000"/>
                </a:solidFill>
                <a:effectLst/>
                <a:latin typeface="Arial"/>
                <a:ea typeface="Arial"/>
                <a:cs typeface="Arial"/>
                <a:sym typeface="Arial"/>
              </a:rPr>
              <a:t>Few pupils use the Voltage-Resistance-Current (VRI) model of a series circuit. </a:t>
            </a:r>
            <a:r>
              <a:rPr lang="en-GB" sz="1100" b="0" i="0" u="sng" strike="noStrike" cap="none" dirty="0">
                <a:solidFill>
                  <a:srgbClr val="000000"/>
                </a:solidFill>
                <a:effectLst/>
                <a:latin typeface="Arial"/>
                <a:ea typeface="Arial"/>
                <a:cs typeface="Arial"/>
                <a:sym typeface="Arial"/>
                <a:hlinkClick r:id="rId7"/>
              </a:rPr>
              <a:t>https://spark.iop.org/few-pupils-use-voltage-resistance-current-vri-model-series-circuit</a:t>
            </a:r>
            <a:r>
              <a:rPr lang="en-GB" sz="1100" b="0" i="0" u="none" strike="noStrike" cap="none" dirty="0">
                <a:solidFill>
                  <a:srgbClr val="000000"/>
                </a:solidFill>
                <a:effectLst/>
                <a:latin typeface="Arial"/>
                <a:ea typeface="Arial"/>
                <a:cs typeface="Arial"/>
                <a:sym typeface="Arial"/>
              </a:rPr>
              <a:t> </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i="0" u="none" strike="noStrike" cap="none" dirty="0">
                <a:solidFill>
                  <a:srgbClr val="000000"/>
                </a:solidFill>
                <a:effectLst/>
                <a:latin typeface="Arial"/>
                <a:ea typeface="Arial"/>
                <a:cs typeface="Arial"/>
                <a:sym typeface="Arial"/>
              </a:rPr>
              <a:t>Many pupils see circuit behaviour as a sequence of causes and effects, rather than seeing the whole circuit as an interacting system. </a:t>
            </a:r>
            <a:r>
              <a:rPr lang="en-GB" sz="1100" b="0" i="0" u="sng" strike="noStrike" cap="none" dirty="0">
                <a:solidFill>
                  <a:srgbClr val="000000"/>
                </a:solidFill>
                <a:effectLst/>
                <a:latin typeface="Arial"/>
                <a:ea typeface="Arial"/>
                <a:cs typeface="Arial"/>
                <a:sym typeface="Arial"/>
                <a:hlinkClick r:id="rId8"/>
              </a:rPr>
              <a:t>https://spark.iop.org/many-pupils-see-circuit-behaviour-sequence-causes-and-effects-rather-seeing-whole-circuit</a:t>
            </a:r>
            <a:r>
              <a:rPr lang="en-GB" sz="1100" b="0" i="0" u="none" strike="noStrike" cap="none" dirty="0">
                <a:solidFill>
                  <a:srgbClr val="000000"/>
                </a:solidFill>
                <a:effectLst/>
                <a:latin typeface="Arial"/>
                <a:ea typeface="Arial"/>
                <a:cs typeface="Arial"/>
                <a:sym typeface="Arial"/>
              </a:rPr>
              <a:t> </a:t>
            </a:r>
          </a:p>
          <a:p>
            <a:pPr marL="158750" indent="0">
              <a:buNone/>
            </a:pPr>
            <a:endParaRPr lang="en-GB" sz="1100" b="0" i="0" u="none" strike="noStrike" cap="none" noProof="0" dirty="0">
              <a:solidFill>
                <a:srgbClr val="000000"/>
              </a:solidFill>
              <a:effectLst/>
              <a:latin typeface="Arial"/>
              <a:ea typeface="Arial"/>
              <a:cs typeface="Arial"/>
              <a:sym typeface="Arial"/>
            </a:endParaRPr>
          </a:p>
          <a:p>
            <a:pPr marL="0" lvl="0" indent="0" algn="l" rtl="0">
              <a:lnSpc>
                <a:spcPct val="115000"/>
              </a:lnSpc>
              <a:spcBef>
                <a:spcPts val="1000"/>
              </a:spcBef>
              <a:spcAft>
                <a:spcPts val="1000"/>
              </a:spcAft>
              <a:buClr>
                <a:schemeClr val="dk1"/>
              </a:buClr>
              <a:buSzPts val="1100"/>
              <a:buFont typeface="Arial"/>
              <a:buNone/>
            </a:pPr>
            <a:endParaRPr lang="en-GB" sz="1500" b="0" noProof="0" dirty="0">
              <a:solidFill>
                <a:schemeClr val="dk1"/>
              </a:solidFill>
            </a:endParaRPr>
          </a:p>
        </p:txBody>
      </p:sp>
    </p:spTree>
    <p:extLst>
      <p:ext uri="{BB962C8B-B14F-4D97-AF65-F5344CB8AC3E}">
        <p14:creationId xmlns:p14="http://schemas.microsoft.com/office/powerpoint/2010/main" val="26441256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3"/>
        </a:solidFill>
        <a:effectLst/>
      </p:bgPr>
    </p:bg>
    <p:spTree>
      <p:nvGrpSpPr>
        <p:cNvPr id="1" name="Shape 14"/>
        <p:cNvGrpSpPr/>
        <p:nvPr/>
      </p:nvGrpSpPr>
      <p:grpSpPr>
        <a:xfrm>
          <a:off x="0" y="0"/>
          <a:ext cx="0" cy="0"/>
          <a:chOff x="0" y="0"/>
          <a:chExt cx="0" cy="0"/>
        </a:xfrm>
      </p:grpSpPr>
      <p:sp>
        <p:nvSpPr>
          <p:cNvPr id="15" name="Google Shape;15;p3"/>
          <p:cNvSpPr/>
          <p:nvPr/>
        </p:nvSpPr>
        <p:spPr>
          <a:xfrm>
            <a:off x="0" y="48099"/>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lt1"/>
          </a:solidFill>
          <a:ln>
            <a:noFill/>
          </a:ln>
        </p:spPr>
      </p:sp>
      <p:sp>
        <p:nvSpPr>
          <p:cNvPr id="16" name="Google Shape;16;p3"/>
          <p:cNvSpPr/>
          <p:nvPr/>
        </p:nvSpPr>
        <p:spPr>
          <a:xfrm>
            <a:off x="0" y="0"/>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accent3"/>
          </a:solidFill>
          <a:ln>
            <a:noFill/>
          </a:ln>
        </p:spPr>
      </p:sp>
      <p:sp>
        <p:nvSpPr>
          <p:cNvPr id="17" name="Google Shape;17;p3"/>
          <p:cNvSpPr txBox="1">
            <a:spLocks noGrp="1"/>
          </p:cNvSpPr>
          <p:nvPr>
            <p:ph type="title"/>
          </p:nvPr>
        </p:nvSpPr>
        <p:spPr>
          <a:xfrm>
            <a:off x="311700" y="539725"/>
            <a:ext cx="8520600" cy="1282500"/>
          </a:xfrm>
          <a:prstGeom prst="rect">
            <a:avLst/>
          </a:prstGeom>
        </p:spPr>
        <p:txBody>
          <a:bodyPr spcFirstLastPara="1" wrap="square" lIns="91425" tIns="91425" rIns="91425" bIns="91425" anchor="t" anchorCtr="0"/>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18" name="Google Shape;18;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5"/>
          <p:cNvSpPr/>
          <p:nvPr/>
        </p:nvSpPr>
        <p:spPr>
          <a:xfrm>
            <a:off x="0" y="0"/>
            <a:ext cx="9144000" cy="127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5"/>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29" name="Google Shape;29;p5"/>
          <p:cNvSpPr txBox="1">
            <a:spLocks noGrp="1"/>
          </p:cNvSpPr>
          <p:nvPr>
            <p:ph type="body" idx="1"/>
          </p:nvPr>
        </p:nvSpPr>
        <p:spPr>
          <a:xfrm>
            <a:off x="311700" y="1505700"/>
            <a:ext cx="3999900" cy="30762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30" name="Google Shape;30;p5"/>
          <p:cNvSpPr txBox="1">
            <a:spLocks noGrp="1"/>
          </p:cNvSpPr>
          <p:nvPr>
            <p:ph type="body" idx="2"/>
          </p:nvPr>
        </p:nvSpPr>
        <p:spPr>
          <a:xfrm>
            <a:off x="4832400" y="1505700"/>
            <a:ext cx="3999900" cy="30762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31" name="Google Shape;31;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6"/>
        <p:cNvGrpSpPr/>
        <p:nvPr/>
      </p:nvGrpSpPr>
      <p:grpSpPr>
        <a:xfrm>
          <a:off x="0" y="0"/>
          <a:ext cx="0" cy="0"/>
          <a:chOff x="0" y="0"/>
          <a:chExt cx="0" cy="0"/>
        </a:xfrm>
      </p:grpSpPr>
      <p:sp>
        <p:nvSpPr>
          <p:cNvPr id="37" name="Google Shape;37;p7"/>
          <p:cNvSpPr/>
          <p:nvPr/>
        </p:nvSpPr>
        <p:spPr>
          <a:xfrm>
            <a:off x="0" y="0"/>
            <a:ext cx="37644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7"/>
          <p:cNvSpPr txBox="1">
            <a:spLocks noGrp="1"/>
          </p:cNvSpPr>
          <p:nvPr>
            <p:ph type="title"/>
          </p:nvPr>
        </p:nvSpPr>
        <p:spPr>
          <a:xfrm>
            <a:off x="311725" y="500925"/>
            <a:ext cx="3127500" cy="18291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39" name="Google Shape;39;p7"/>
          <p:cNvSpPr txBox="1">
            <a:spLocks noGrp="1"/>
          </p:cNvSpPr>
          <p:nvPr>
            <p:ph type="body" idx="1"/>
          </p:nvPr>
        </p:nvSpPr>
        <p:spPr>
          <a:xfrm>
            <a:off x="311700" y="2390650"/>
            <a:ext cx="3127500" cy="2298000"/>
          </a:xfrm>
          <a:prstGeom prst="rect">
            <a:avLst/>
          </a:prstGeom>
        </p:spPr>
        <p:txBody>
          <a:bodyPr spcFirstLastPara="1" wrap="square" lIns="91425" tIns="91425" rIns="91425" bIns="91425" anchor="t" anchorCtr="0"/>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1600"/>
              </a:spcBef>
              <a:spcAft>
                <a:spcPts val="0"/>
              </a:spcAft>
              <a:buClr>
                <a:schemeClr val="accent2"/>
              </a:buClr>
              <a:buSzPts val="1100"/>
              <a:buChar char="○"/>
              <a:defRPr>
                <a:solidFill>
                  <a:schemeClr val="accent2"/>
                </a:solidFill>
              </a:defRPr>
            </a:lvl2pPr>
            <a:lvl3pPr marL="1371600" lvl="2" indent="-298450">
              <a:spcBef>
                <a:spcPts val="1600"/>
              </a:spcBef>
              <a:spcAft>
                <a:spcPts val="0"/>
              </a:spcAft>
              <a:buClr>
                <a:schemeClr val="accent2"/>
              </a:buClr>
              <a:buSzPts val="1100"/>
              <a:buChar char="■"/>
              <a:defRPr>
                <a:solidFill>
                  <a:schemeClr val="accent2"/>
                </a:solidFill>
              </a:defRPr>
            </a:lvl3pPr>
            <a:lvl4pPr marL="1828800" lvl="3" indent="-298450">
              <a:spcBef>
                <a:spcPts val="1600"/>
              </a:spcBef>
              <a:spcAft>
                <a:spcPts val="0"/>
              </a:spcAft>
              <a:buClr>
                <a:schemeClr val="accent2"/>
              </a:buClr>
              <a:buSzPts val="1100"/>
              <a:buChar char="●"/>
              <a:defRPr>
                <a:solidFill>
                  <a:schemeClr val="accent2"/>
                </a:solidFill>
              </a:defRPr>
            </a:lvl4pPr>
            <a:lvl5pPr marL="2286000" lvl="4" indent="-298450">
              <a:spcBef>
                <a:spcPts val="1600"/>
              </a:spcBef>
              <a:spcAft>
                <a:spcPts val="0"/>
              </a:spcAft>
              <a:buClr>
                <a:schemeClr val="accent2"/>
              </a:buClr>
              <a:buSzPts val="1100"/>
              <a:buChar char="○"/>
              <a:defRPr>
                <a:solidFill>
                  <a:schemeClr val="accent2"/>
                </a:solidFill>
              </a:defRPr>
            </a:lvl5pPr>
            <a:lvl6pPr marL="2743200" lvl="5" indent="-298450">
              <a:spcBef>
                <a:spcPts val="1600"/>
              </a:spcBef>
              <a:spcAft>
                <a:spcPts val="0"/>
              </a:spcAft>
              <a:buClr>
                <a:schemeClr val="accent2"/>
              </a:buClr>
              <a:buSzPts val="1100"/>
              <a:buChar char="■"/>
              <a:defRPr>
                <a:solidFill>
                  <a:schemeClr val="accent2"/>
                </a:solidFill>
              </a:defRPr>
            </a:lvl6pPr>
            <a:lvl7pPr marL="3200400" lvl="6" indent="-298450">
              <a:spcBef>
                <a:spcPts val="1600"/>
              </a:spcBef>
              <a:spcAft>
                <a:spcPts val="0"/>
              </a:spcAft>
              <a:buClr>
                <a:schemeClr val="accent2"/>
              </a:buClr>
              <a:buSzPts val="1100"/>
              <a:buChar char="●"/>
              <a:defRPr>
                <a:solidFill>
                  <a:schemeClr val="accent2"/>
                </a:solidFill>
              </a:defRPr>
            </a:lvl7pPr>
            <a:lvl8pPr marL="3657600" lvl="7" indent="-298450">
              <a:spcBef>
                <a:spcPts val="1600"/>
              </a:spcBef>
              <a:spcAft>
                <a:spcPts val="0"/>
              </a:spcAft>
              <a:buClr>
                <a:schemeClr val="accent2"/>
              </a:buClr>
              <a:buSzPts val="1100"/>
              <a:buChar char="○"/>
              <a:defRPr>
                <a:solidFill>
                  <a:schemeClr val="accent2"/>
                </a:solidFill>
              </a:defRPr>
            </a:lvl8pPr>
            <a:lvl9pPr marL="4114800" lvl="8" indent="-298450">
              <a:spcBef>
                <a:spcPts val="1600"/>
              </a:spcBef>
              <a:spcAft>
                <a:spcPts val="1600"/>
              </a:spcAft>
              <a:buClr>
                <a:schemeClr val="accent2"/>
              </a:buClr>
              <a:buSzPts val="1100"/>
              <a:buChar char="■"/>
              <a:defRPr>
                <a:solidFill>
                  <a:schemeClr val="accent2"/>
                </a:solidFill>
              </a:defRPr>
            </a:lvl9pPr>
          </a:lstStyle>
          <a:p>
            <a:endParaRPr/>
          </a:p>
        </p:txBody>
      </p:sp>
      <p:sp>
        <p:nvSpPr>
          <p:cNvPr id="40" name="Google Shape;40;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4"/>
        <p:cNvGrpSpPr/>
        <p:nvPr/>
      </p:nvGrpSpPr>
      <p:grpSpPr>
        <a:xfrm>
          <a:off x="0" y="0"/>
          <a:ext cx="0" cy="0"/>
          <a:chOff x="0" y="0"/>
          <a:chExt cx="0" cy="0"/>
        </a:xfrm>
      </p:grpSpPr>
      <p:sp>
        <p:nvSpPr>
          <p:cNvPr id="45" name="Google Shape;45;p9"/>
          <p:cNvSpPr/>
          <p:nvPr/>
        </p:nvSpPr>
        <p:spPr>
          <a:xfrm>
            <a:off x="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9"/>
          <p:cNvSpPr txBox="1">
            <a:spLocks noGrp="1"/>
          </p:cNvSpPr>
          <p:nvPr>
            <p:ph type="title"/>
          </p:nvPr>
        </p:nvSpPr>
        <p:spPr>
          <a:xfrm>
            <a:off x="311300" y="500925"/>
            <a:ext cx="3704400" cy="20496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47" name="Google Shape;47;p9"/>
          <p:cNvSpPr txBox="1">
            <a:spLocks noGrp="1"/>
          </p:cNvSpPr>
          <p:nvPr>
            <p:ph type="subTitle" idx="1"/>
          </p:nvPr>
        </p:nvSpPr>
        <p:spPr>
          <a:xfrm>
            <a:off x="304800" y="2626725"/>
            <a:ext cx="3704400" cy="926700"/>
          </a:xfrm>
          <a:prstGeom prst="rect">
            <a:avLst/>
          </a:prstGeom>
        </p:spPr>
        <p:txBody>
          <a:bodyPr spcFirstLastPara="1" wrap="square" lIns="91425" tIns="91425" rIns="91425" bIns="91425" anchor="t" anchorCtr="0"/>
          <a:lstStyle>
            <a:lvl1pPr lvl="0">
              <a:lnSpc>
                <a:spcPct val="100000"/>
              </a:lnSpc>
              <a:spcBef>
                <a:spcPts val="0"/>
              </a:spcBef>
              <a:spcAft>
                <a:spcPts val="0"/>
              </a:spcAft>
              <a:buClr>
                <a:schemeClr val="accent2"/>
              </a:buClr>
              <a:buSzPts val="1600"/>
              <a:buNone/>
              <a:defRPr sz="1600">
                <a:solidFill>
                  <a:schemeClr val="accent2"/>
                </a:solidFill>
              </a:defRPr>
            </a:lvl1pPr>
            <a:lvl2pPr lvl="1">
              <a:lnSpc>
                <a:spcPct val="100000"/>
              </a:lnSpc>
              <a:spcBef>
                <a:spcPts val="0"/>
              </a:spcBef>
              <a:spcAft>
                <a:spcPts val="0"/>
              </a:spcAft>
              <a:buClr>
                <a:schemeClr val="accent2"/>
              </a:buClr>
              <a:buSzPts val="1600"/>
              <a:buNone/>
              <a:defRPr sz="1600">
                <a:solidFill>
                  <a:schemeClr val="accent2"/>
                </a:solidFill>
              </a:defRPr>
            </a:lvl2pPr>
            <a:lvl3pPr lvl="2">
              <a:lnSpc>
                <a:spcPct val="100000"/>
              </a:lnSpc>
              <a:spcBef>
                <a:spcPts val="0"/>
              </a:spcBef>
              <a:spcAft>
                <a:spcPts val="0"/>
              </a:spcAft>
              <a:buClr>
                <a:schemeClr val="accent2"/>
              </a:buClr>
              <a:buSzPts val="1600"/>
              <a:buNone/>
              <a:defRPr sz="1600">
                <a:solidFill>
                  <a:schemeClr val="accent2"/>
                </a:solidFill>
              </a:defRPr>
            </a:lvl3pPr>
            <a:lvl4pPr lvl="3">
              <a:lnSpc>
                <a:spcPct val="100000"/>
              </a:lnSpc>
              <a:spcBef>
                <a:spcPts val="0"/>
              </a:spcBef>
              <a:spcAft>
                <a:spcPts val="0"/>
              </a:spcAft>
              <a:buClr>
                <a:schemeClr val="accent2"/>
              </a:buClr>
              <a:buSzPts val="1600"/>
              <a:buNone/>
              <a:defRPr sz="1600">
                <a:solidFill>
                  <a:schemeClr val="accent2"/>
                </a:solidFill>
              </a:defRPr>
            </a:lvl4pPr>
            <a:lvl5pPr lvl="4">
              <a:lnSpc>
                <a:spcPct val="100000"/>
              </a:lnSpc>
              <a:spcBef>
                <a:spcPts val="0"/>
              </a:spcBef>
              <a:spcAft>
                <a:spcPts val="0"/>
              </a:spcAft>
              <a:buClr>
                <a:schemeClr val="accent2"/>
              </a:buClr>
              <a:buSzPts val="1600"/>
              <a:buNone/>
              <a:defRPr sz="1600">
                <a:solidFill>
                  <a:schemeClr val="accent2"/>
                </a:solidFill>
              </a:defRPr>
            </a:lvl5pPr>
            <a:lvl6pPr lvl="5">
              <a:lnSpc>
                <a:spcPct val="100000"/>
              </a:lnSpc>
              <a:spcBef>
                <a:spcPts val="0"/>
              </a:spcBef>
              <a:spcAft>
                <a:spcPts val="0"/>
              </a:spcAft>
              <a:buClr>
                <a:schemeClr val="accent2"/>
              </a:buClr>
              <a:buSzPts val="1600"/>
              <a:buNone/>
              <a:defRPr sz="1600">
                <a:solidFill>
                  <a:schemeClr val="accent2"/>
                </a:solidFill>
              </a:defRPr>
            </a:lvl6pPr>
            <a:lvl7pPr lvl="6">
              <a:lnSpc>
                <a:spcPct val="100000"/>
              </a:lnSpc>
              <a:spcBef>
                <a:spcPts val="0"/>
              </a:spcBef>
              <a:spcAft>
                <a:spcPts val="0"/>
              </a:spcAft>
              <a:buClr>
                <a:schemeClr val="accent2"/>
              </a:buClr>
              <a:buSzPts val="1600"/>
              <a:buNone/>
              <a:defRPr sz="1600">
                <a:solidFill>
                  <a:schemeClr val="accent2"/>
                </a:solidFill>
              </a:defRPr>
            </a:lvl7pPr>
            <a:lvl8pPr lvl="7">
              <a:lnSpc>
                <a:spcPct val="100000"/>
              </a:lnSpc>
              <a:spcBef>
                <a:spcPts val="0"/>
              </a:spcBef>
              <a:spcAft>
                <a:spcPts val="0"/>
              </a:spcAft>
              <a:buClr>
                <a:schemeClr val="accent2"/>
              </a:buClr>
              <a:buSzPts val="1600"/>
              <a:buNone/>
              <a:defRPr sz="1600">
                <a:solidFill>
                  <a:schemeClr val="accent2"/>
                </a:solidFill>
              </a:defRPr>
            </a:lvl8pPr>
            <a:lvl9pPr lvl="8">
              <a:lnSpc>
                <a:spcPct val="100000"/>
              </a:lnSpc>
              <a:spcBef>
                <a:spcPts val="0"/>
              </a:spcBef>
              <a:spcAft>
                <a:spcPts val="0"/>
              </a:spcAft>
              <a:buClr>
                <a:schemeClr val="accent2"/>
              </a:buClr>
              <a:buSzPts val="1600"/>
              <a:buNone/>
              <a:defRPr sz="1600">
                <a:solidFill>
                  <a:schemeClr val="accent2"/>
                </a:solidFill>
              </a:defRPr>
            </a:lvl9pPr>
          </a:lstStyle>
          <a:p>
            <a:endParaRPr/>
          </a:p>
        </p:txBody>
      </p:sp>
      <p:sp>
        <p:nvSpPr>
          <p:cNvPr id="48" name="Google Shape;48;p9"/>
          <p:cNvSpPr txBox="1">
            <a:spLocks noGrp="1"/>
          </p:cNvSpPr>
          <p:nvPr>
            <p:ph type="body" idx="2"/>
          </p:nvPr>
        </p:nvSpPr>
        <p:spPr>
          <a:xfrm>
            <a:off x="4879025" y="500925"/>
            <a:ext cx="3954000" cy="41115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49" name="Google Shape;49;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0"/>
        <p:cNvGrpSpPr/>
        <p:nvPr/>
      </p:nvGrpSpPr>
      <p:grpSpPr>
        <a:xfrm>
          <a:off x="0" y="0"/>
          <a:ext cx="0" cy="0"/>
          <a:chOff x="0" y="0"/>
          <a:chExt cx="0" cy="0"/>
        </a:xfrm>
      </p:grpSpPr>
      <p:sp>
        <p:nvSpPr>
          <p:cNvPr id="51" name="Google Shape;51;p10"/>
          <p:cNvSpPr/>
          <p:nvPr/>
        </p:nvSpPr>
        <p:spPr>
          <a:xfrm>
            <a:off x="0" y="4369000"/>
            <a:ext cx="9144000" cy="774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10"/>
          <p:cNvSpPr txBox="1">
            <a:spLocks noGrp="1"/>
          </p:cNvSpPr>
          <p:nvPr>
            <p:ph type="body" idx="1"/>
          </p:nvPr>
        </p:nvSpPr>
        <p:spPr>
          <a:xfrm>
            <a:off x="311700" y="4521400"/>
            <a:ext cx="7979400" cy="4605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a:endParaRPr/>
          </a:p>
        </p:txBody>
      </p:sp>
      <p:sp>
        <p:nvSpPr>
          <p:cNvPr id="53" name="Google Shape;5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54"/>
        <p:cNvGrpSpPr/>
        <p:nvPr/>
      </p:nvGrpSpPr>
      <p:grpSpPr>
        <a:xfrm>
          <a:off x="0" y="0"/>
          <a:ext cx="0" cy="0"/>
          <a:chOff x="0" y="0"/>
          <a:chExt cx="0" cy="0"/>
        </a:xfrm>
      </p:grpSpPr>
      <p:sp>
        <p:nvSpPr>
          <p:cNvPr id="55" name="Google Shape;55;p11"/>
          <p:cNvSpPr txBox="1">
            <a:spLocks noGrp="1"/>
          </p:cNvSpPr>
          <p:nvPr>
            <p:ph type="title" hasCustomPrompt="1"/>
          </p:nvPr>
        </p:nvSpPr>
        <p:spPr>
          <a:xfrm>
            <a:off x="311750" y="831175"/>
            <a:ext cx="5334900" cy="1244700"/>
          </a:xfrm>
          <a:prstGeom prst="rect">
            <a:avLst/>
          </a:prstGeom>
        </p:spPr>
        <p:txBody>
          <a:bodyPr spcFirstLastPara="1" wrap="square" lIns="91425" tIns="91425" rIns="91425" bIns="91425" anchor="b" anchorCtr="0"/>
          <a:lstStyle>
            <a:lvl1pPr lvl="0">
              <a:spcBef>
                <a:spcPts val="0"/>
              </a:spcBef>
              <a:spcAft>
                <a:spcPts val="0"/>
              </a:spcAft>
              <a:buClr>
                <a:schemeClr val="lt1"/>
              </a:buClr>
              <a:buSzPts val="10000"/>
              <a:buNone/>
              <a:defRPr sz="10000">
                <a:solidFill>
                  <a:schemeClr val="lt1"/>
                </a:solidFill>
              </a:defRPr>
            </a:lvl1pPr>
            <a:lvl2pPr lvl="1">
              <a:spcBef>
                <a:spcPts val="0"/>
              </a:spcBef>
              <a:spcAft>
                <a:spcPts val="0"/>
              </a:spcAft>
              <a:buClr>
                <a:schemeClr val="lt1"/>
              </a:buClr>
              <a:buSzPts val="10000"/>
              <a:buNone/>
              <a:defRPr sz="10000">
                <a:solidFill>
                  <a:schemeClr val="lt1"/>
                </a:solidFill>
              </a:defRPr>
            </a:lvl2pPr>
            <a:lvl3pPr lvl="2">
              <a:spcBef>
                <a:spcPts val="0"/>
              </a:spcBef>
              <a:spcAft>
                <a:spcPts val="0"/>
              </a:spcAft>
              <a:buClr>
                <a:schemeClr val="lt1"/>
              </a:buClr>
              <a:buSzPts val="10000"/>
              <a:buNone/>
              <a:defRPr sz="10000">
                <a:solidFill>
                  <a:schemeClr val="lt1"/>
                </a:solidFill>
              </a:defRPr>
            </a:lvl3pPr>
            <a:lvl4pPr lvl="3">
              <a:spcBef>
                <a:spcPts val="0"/>
              </a:spcBef>
              <a:spcAft>
                <a:spcPts val="0"/>
              </a:spcAft>
              <a:buClr>
                <a:schemeClr val="lt1"/>
              </a:buClr>
              <a:buSzPts val="10000"/>
              <a:buNone/>
              <a:defRPr sz="10000">
                <a:solidFill>
                  <a:schemeClr val="lt1"/>
                </a:solidFill>
              </a:defRPr>
            </a:lvl4pPr>
            <a:lvl5pPr lvl="4">
              <a:spcBef>
                <a:spcPts val="0"/>
              </a:spcBef>
              <a:spcAft>
                <a:spcPts val="0"/>
              </a:spcAft>
              <a:buClr>
                <a:schemeClr val="lt1"/>
              </a:buClr>
              <a:buSzPts val="10000"/>
              <a:buNone/>
              <a:defRPr sz="10000">
                <a:solidFill>
                  <a:schemeClr val="lt1"/>
                </a:solidFill>
              </a:defRPr>
            </a:lvl5pPr>
            <a:lvl6pPr lvl="5">
              <a:spcBef>
                <a:spcPts val="0"/>
              </a:spcBef>
              <a:spcAft>
                <a:spcPts val="0"/>
              </a:spcAft>
              <a:buClr>
                <a:schemeClr val="lt1"/>
              </a:buClr>
              <a:buSzPts val="10000"/>
              <a:buNone/>
              <a:defRPr sz="10000">
                <a:solidFill>
                  <a:schemeClr val="lt1"/>
                </a:solidFill>
              </a:defRPr>
            </a:lvl6pPr>
            <a:lvl7pPr lvl="6">
              <a:spcBef>
                <a:spcPts val="0"/>
              </a:spcBef>
              <a:spcAft>
                <a:spcPts val="0"/>
              </a:spcAft>
              <a:buClr>
                <a:schemeClr val="lt1"/>
              </a:buClr>
              <a:buSzPts val="10000"/>
              <a:buNone/>
              <a:defRPr sz="10000">
                <a:solidFill>
                  <a:schemeClr val="lt1"/>
                </a:solidFill>
              </a:defRPr>
            </a:lvl7pPr>
            <a:lvl8pPr lvl="7">
              <a:spcBef>
                <a:spcPts val="0"/>
              </a:spcBef>
              <a:spcAft>
                <a:spcPts val="0"/>
              </a:spcAft>
              <a:buClr>
                <a:schemeClr val="lt1"/>
              </a:buClr>
              <a:buSzPts val="10000"/>
              <a:buNone/>
              <a:defRPr sz="10000">
                <a:solidFill>
                  <a:schemeClr val="lt1"/>
                </a:solidFill>
              </a:defRPr>
            </a:lvl8pPr>
            <a:lvl9pPr lvl="8">
              <a:spcBef>
                <a:spcPts val="0"/>
              </a:spcBef>
              <a:spcAft>
                <a:spcPts val="0"/>
              </a:spcAft>
              <a:buClr>
                <a:schemeClr val="lt1"/>
              </a:buClr>
              <a:buSzPts val="10000"/>
              <a:buNone/>
              <a:defRPr sz="10000">
                <a:solidFill>
                  <a:schemeClr val="lt1"/>
                </a:solidFill>
              </a:defRPr>
            </a:lvl9pPr>
          </a:lstStyle>
          <a:p>
            <a:r>
              <a:t>xx%</a:t>
            </a:r>
          </a:p>
        </p:txBody>
      </p:sp>
      <p:sp>
        <p:nvSpPr>
          <p:cNvPr id="56" name="Google Shape;56;p11"/>
          <p:cNvSpPr txBox="1">
            <a:spLocks noGrp="1"/>
          </p:cNvSpPr>
          <p:nvPr>
            <p:ph type="body" idx="1"/>
          </p:nvPr>
        </p:nvSpPr>
        <p:spPr>
          <a:xfrm>
            <a:off x="311700" y="2121425"/>
            <a:ext cx="5334900" cy="942600"/>
          </a:xfrm>
          <a:prstGeom prst="rect">
            <a:avLst/>
          </a:prstGeom>
        </p:spPr>
        <p:txBody>
          <a:bodyPr spcFirstLastPara="1" wrap="square" lIns="91425" tIns="91425" rIns="91425" bIns="91425" anchor="t" anchorCtr="0"/>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1600"/>
              </a:spcBef>
              <a:spcAft>
                <a:spcPts val="0"/>
              </a:spcAft>
              <a:buClr>
                <a:schemeClr val="accent2"/>
              </a:buClr>
              <a:buSzPts val="1100"/>
              <a:buChar char="○"/>
              <a:defRPr>
                <a:solidFill>
                  <a:schemeClr val="accent2"/>
                </a:solidFill>
              </a:defRPr>
            </a:lvl2pPr>
            <a:lvl3pPr marL="1371600" lvl="2" indent="-298450">
              <a:spcBef>
                <a:spcPts val="1600"/>
              </a:spcBef>
              <a:spcAft>
                <a:spcPts val="0"/>
              </a:spcAft>
              <a:buClr>
                <a:schemeClr val="accent2"/>
              </a:buClr>
              <a:buSzPts val="1100"/>
              <a:buChar char="■"/>
              <a:defRPr>
                <a:solidFill>
                  <a:schemeClr val="accent2"/>
                </a:solidFill>
              </a:defRPr>
            </a:lvl3pPr>
            <a:lvl4pPr marL="1828800" lvl="3" indent="-298450">
              <a:spcBef>
                <a:spcPts val="1600"/>
              </a:spcBef>
              <a:spcAft>
                <a:spcPts val="0"/>
              </a:spcAft>
              <a:buClr>
                <a:schemeClr val="accent2"/>
              </a:buClr>
              <a:buSzPts val="1100"/>
              <a:buChar char="●"/>
              <a:defRPr>
                <a:solidFill>
                  <a:schemeClr val="accent2"/>
                </a:solidFill>
              </a:defRPr>
            </a:lvl4pPr>
            <a:lvl5pPr marL="2286000" lvl="4" indent="-298450">
              <a:spcBef>
                <a:spcPts val="1600"/>
              </a:spcBef>
              <a:spcAft>
                <a:spcPts val="0"/>
              </a:spcAft>
              <a:buClr>
                <a:schemeClr val="accent2"/>
              </a:buClr>
              <a:buSzPts val="1100"/>
              <a:buChar char="○"/>
              <a:defRPr>
                <a:solidFill>
                  <a:schemeClr val="accent2"/>
                </a:solidFill>
              </a:defRPr>
            </a:lvl5pPr>
            <a:lvl6pPr marL="2743200" lvl="5" indent="-298450">
              <a:spcBef>
                <a:spcPts val="1600"/>
              </a:spcBef>
              <a:spcAft>
                <a:spcPts val="0"/>
              </a:spcAft>
              <a:buClr>
                <a:schemeClr val="accent2"/>
              </a:buClr>
              <a:buSzPts val="1100"/>
              <a:buChar char="■"/>
              <a:defRPr>
                <a:solidFill>
                  <a:schemeClr val="accent2"/>
                </a:solidFill>
              </a:defRPr>
            </a:lvl6pPr>
            <a:lvl7pPr marL="3200400" lvl="6" indent="-298450">
              <a:spcBef>
                <a:spcPts val="1600"/>
              </a:spcBef>
              <a:spcAft>
                <a:spcPts val="0"/>
              </a:spcAft>
              <a:buClr>
                <a:schemeClr val="accent2"/>
              </a:buClr>
              <a:buSzPts val="1100"/>
              <a:buChar char="●"/>
              <a:defRPr>
                <a:solidFill>
                  <a:schemeClr val="accent2"/>
                </a:solidFill>
              </a:defRPr>
            </a:lvl7pPr>
            <a:lvl8pPr marL="3657600" lvl="7" indent="-298450">
              <a:spcBef>
                <a:spcPts val="1600"/>
              </a:spcBef>
              <a:spcAft>
                <a:spcPts val="0"/>
              </a:spcAft>
              <a:buClr>
                <a:schemeClr val="accent2"/>
              </a:buClr>
              <a:buSzPts val="1100"/>
              <a:buChar char="○"/>
              <a:defRPr>
                <a:solidFill>
                  <a:schemeClr val="accent2"/>
                </a:solidFill>
              </a:defRPr>
            </a:lvl8pPr>
            <a:lvl9pPr marL="4114800" lvl="8" indent="-298450">
              <a:spcBef>
                <a:spcPts val="1600"/>
              </a:spcBef>
              <a:spcAft>
                <a:spcPts val="1600"/>
              </a:spcAft>
              <a:buClr>
                <a:schemeClr val="accent2"/>
              </a:buClr>
              <a:buSzPts val="1100"/>
              <a:buChar char="■"/>
              <a:defRPr>
                <a:solidFill>
                  <a:schemeClr val="accent2"/>
                </a:solidFill>
              </a:defRPr>
            </a:lvl9pPr>
          </a:lstStyle>
          <a:p>
            <a:endParaRPr/>
          </a:p>
        </p:txBody>
      </p:sp>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aradigm">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1115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marL="914400" lvl="1"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marL="1371600" lvl="2"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marL="1828800" lvl="3"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marL="2286000" lvl="4"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marL="2743200" lvl="5"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marL="3200400" lvl="6"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marL="3657600" lvl="7"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marL="4114800" lvl="8" indent="-298450">
              <a:lnSpc>
                <a:spcPct val="115000"/>
              </a:lnSpc>
              <a:spcBef>
                <a:spcPts val="1600"/>
              </a:spcBef>
              <a:spcAft>
                <a:spcPts val="1600"/>
              </a:spcAft>
              <a:buClr>
                <a:schemeClr val="dk2"/>
              </a:buClr>
              <a:buSzPts val="1100"/>
              <a:buFont typeface="Roboto"/>
              <a:buChar char="■"/>
              <a:defRPr sz="1100">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Roboto"/>
                <a:ea typeface="Roboto"/>
                <a:cs typeface="Roboto"/>
                <a:sym typeface="Roboto"/>
              </a:defRPr>
            </a:lvl1pPr>
            <a:lvl2pPr lvl="1" algn="r">
              <a:buNone/>
              <a:defRPr sz="1000">
                <a:solidFill>
                  <a:schemeClr val="dk2"/>
                </a:solidFill>
                <a:latin typeface="Roboto"/>
                <a:ea typeface="Roboto"/>
                <a:cs typeface="Roboto"/>
                <a:sym typeface="Roboto"/>
              </a:defRPr>
            </a:lvl2pPr>
            <a:lvl3pPr lvl="2" algn="r">
              <a:buNone/>
              <a:defRPr sz="1000">
                <a:solidFill>
                  <a:schemeClr val="dk2"/>
                </a:solidFill>
                <a:latin typeface="Roboto"/>
                <a:ea typeface="Roboto"/>
                <a:cs typeface="Roboto"/>
                <a:sym typeface="Roboto"/>
              </a:defRPr>
            </a:lvl3pPr>
            <a:lvl4pPr lvl="3" algn="r">
              <a:buNone/>
              <a:defRPr sz="1000">
                <a:solidFill>
                  <a:schemeClr val="dk2"/>
                </a:solidFill>
                <a:latin typeface="Roboto"/>
                <a:ea typeface="Roboto"/>
                <a:cs typeface="Roboto"/>
                <a:sym typeface="Roboto"/>
              </a:defRPr>
            </a:lvl4pPr>
            <a:lvl5pPr lvl="4" algn="r">
              <a:buNone/>
              <a:defRPr sz="1000">
                <a:solidFill>
                  <a:schemeClr val="dk2"/>
                </a:solidFill>
                <a:latin typeface="Roboto"/>
                <a:ea typeface="Roboto"/>
                <a:cs typeface="Roboto"/>
                <a:sym typeface="Roboto"/>
              </a:defRPr>
            </a:lvl5pPr>
            <a:lvl6pPr lvl="5" algn="r">
              <a:buNone/>
              <a:defRPr sz="1000">
                <a:solidFill>
                  <a:schemeClr val="dk2"/>
                </a:solidFill>
                <a:latin typeface="Roboto"/>
                <a:ea typeface="Roboto"/>
                <a:cs typeface="Roboto"/>
                <a:sym typeface="Roboto"/>
              </a:defRPr>
            </a:lvl6pPr>
            <a:lvl7pPr lvl="6" algn="r">
              <a:buNone/>
              <a:defRPr sz="1000">
                <a:solidFill>
                  <a:schemeClr val="dk2"/>
                </a:solidFill>
                <a:latin typeface="Roboto"/>
                <a:ea typeface="Roboto"/>
                <a:cs typeface="Roboto"/>
                <a:sym typeface="Roboto"/>
              </a:defRPr>
            </a:lvl7pPr>
            <a:lvl8pPr lvl="7" algn="r">
              <a:buNone/>
              <a:defRPr sz="1000">
                <a:solidFill>
                  <a:schemeClr val="dk2"/>
                </a:solidFill>
                <a:latin typeface="Roboto"/>
                <a:ea typeface="Roboto"/>
                <a:cs typeface="Roboto"/>
                <a:sym typeface="Roboto"/>
              </a:defRPr>
            </a:lvl8pPr>
            <a:lvl9pPr lvl="8" algn="r">
              <a:buNone/>
              <a:defRPr sz="1000">
                <a:solidFill>
                  <a:schemeClr val="dk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3" r:id="rId3"/>
    <p:sldLayoutId id="2147483655" r:id="rId4"/>
    <p:sldLayoutId id="2147483656" r:id="rId5"/>
    <p:sldLayoutId id="2147483657" r:id="rId6"/>
    <p:sldLayoutId id="2147483658"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20"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s://docs.google.com/forms/d/e/1FAIpQLSdps-Z4ndpP_VczMUhIlwrsueBlVyqujBQ9WbRzoTlQemnacg/viewform"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3" name="Google Shape;70;p14"/>
          <p:cNvSpPr txBox="1">
            <a:spLocks/>
          </p:cNvSpPr>
          <p:nvPr/>
        </p:nvSpPr>
        <p:spPr>
          <a:xfrm>
            <a:off x="611188" y="2143918"/>
            <a:ext cx="3781425" cy="855663"/>
          </a:xfrm>
          <a:prstGeom prst="rect">
            <a:avLst/>
          </a:prstGeom>
          <a:solidFill>
            <a:schemeClr val="bg2"/>
          </a:solidFill>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chemeClr val="tx2"/>
                </a:solidFill>
                <a:latin typeface="+mn-lt"/>
                <a:ea typeface="Futura Medium" charset="0"/>
                <a:cs typeface="Futura Medium" charset="0"/>
              </a:rPr>
              <a:t>WHAT AFFECTS CURRENT?</a:t>
            </a:r>
            <a:endParaRPr lang="en-US" sz="1600" b="1" spc="300" dirty="0">
              <a:solidFill>
                <a:schemeClr val="tx2"/>
              </a:solidFill>
              <a:latin typeface="+mn-lt"/>
              <a:ea typeface="Futura Medium" charset="0"/>
              <a:cs typeface="Futura Medium" charset="0"/>
            </a:endParaRPr>
          </a:p>
        </p:txBody>
      </p:sp>
    </p:spTree>
    <p:extLst>
      <p:ext uri="{BB962C8B-B14F-4D97-AF65-F5344CB8AC3E}">
        <p14:creationId xmlns:p14="http://schemas.microsoft.com/office/powerpoint/2010/main" val="39050652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05638" y="315139"/>
            <a:ext cx="4137671" cy="553998"/>
          </a:xfrm>
          <a:prstGeom prst="rect">
            <a:avLst/>
          </a:prstGeom>
        </p:spPr>
        <p:txBody>
          <a:bodyPr wrap="none">
            <a:spAutoFit/>
          </a:bodyPr>
          <a:lstStyle/>
          <a:p>
            <a:pPr lvl="0">
              <a:defRPr/>
            </a:pPr>
            <a:r>
              <a:rPr lang="en-US" sz="3000" b="1" dirty="0">
                <a:solidFill>
                  <a:schemeClr val="accent1"/>
                </a:solidFill>
                <a:latin typeface="+mn-lt"/>
                <a:ea typeface="Futura Medium" charset="0"/>
                <a:cs typeface="Futura Medium" charset="0"/>
              </a:rPr>
              <a:t>What affects current?</a:t>
            </a:r>
            <a:endParaRPr lang="es-MX" sz="3000" b="1" dirty="0">
              <a:solidFill>
                <a:schemeClr val="accent1"/>
              </a:solidFill>
              <a:latin typeface="+mn-lt"/>
            </a:endParaRPr>
          </a:p>
        </p:txBody>
      </p:sp>
      <p:sp>
        <p:nvSpPr>
          <p:cNvPr id="2" name="TextBox 1">
            <a:extLst>
              <a:ext uri="{FF2B5EF4-FFF2-40B4-BE49-F238E27FC236}">
                <a16:creationId xmlns:a16="http://schemas.microsoft.com/office/drawing/2014/main" xmlns="" id="{99E7CEF2-9E28-1E4F-A67D-146F432E04C0}"/>
              </a:ext>
            </a:extLst>
          </p:cNvPr>
          <p:cNvSpPr txBox="1"/>
          <p:nvPr/>
        </p:nvSpPr>
        <p:spPr>
          <a:xfrm>
            <a:off x="1532963" y="970907"/>
            <a:ext cx="6220691" cy="2862322"/>
          </a:xfrm>
          <a:prstGeom prst="rect">
            <a:avLst/>
          </a:prstGeom>
          <a:noFill/>
          <a:ln w="38100">
            <a:solidFill>
              <a:schemeClr val="accent1"/>
            </a:solidFill>
          </a:ln>
        </p:spPr>
        <p:txBody>
          <a:bodyPr wrap="square" rtlCol="0">
            <a:spAutoFit/>
          </a:bodyPr>
          <a:lstStyle/>
          <a:p>
            <a:r>
              <a:rPr lang="en-GB" sz="1800" dirty="0"/>
              <a:t>The current in a circuit is determined by the potential difference (push) of the battery, and the resistance of the components in the circuit.</a:t>
            </a:r>
          </a:p>
          <a:p>
            <a:endParaRPr lang="en-GB" sz="1800" dirty="0"/>
          </a:p>
          <a:p>
            <a:r>
              <a:rPr lang="en-GB" sz="1800" dirty="0"/>
              <a:t>The higher the potential difference, the higher the current.</a:t>
            </a:r>
          </a:p>
          <a:p>
            <a:endParaRPr lang="en-GB" sz="1800" dirty="0"/>
          </a:p>
          <a:p>
            <a:r>
              <a:rPr lang="en-GB" sz="1800" dirty="0"/>
              <a:t>The higher the resistance, the lower the current.</a:t>
            </a:r>
          </a:p>
          <a:p>
            <a:endParaRPr lang="en-GB" sz="1800" dirty="0"/>
          </a:p>
          <a:p>
            <a:r>
              <a:rPr lang="en-GB" sz="1800" dirty="0"/>
              <a:t>Potential difference is measured in volts (V).</a:t>
            </a:r>
          </a:p>
          <a:p>
            <a:r>
              <a:rPr lang="en-GB" sz="1800" dirty="0"/>
              <a:t>Resistance is measured in ohms (</a:t>
            </a:r>
            <a:r>
              <a:rPr lang="el-GR" sz="1800" dirty="0"/>
              <a:t>Ω</a:t>
            </a:r>
            <a:r>
              <a:rPr lang="en-GB" sz="1800" dirty="0"/>
              <a:t>).</a:t>
            </a:r>
          </a:p>
        </p:txBody>
      </p:sp>
    </p:spTree>
    <p:extLst>
      <p:ext uri="{BB962C8B-B14F-4D97-AF65-F5344CB8AC3E}">
        <p14:creationId xmlns:p14="http://schemas.microsoft.com/office/powerpoint/2010/main" val="1117866961"/>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05638" y="315139"/>
            <a:ext cx="4137671" cy="553998"/>
          </a:xfrm>
          <a:prstGeom prst="rect">
            <a:avLst/>
          </a:prstGeom>
        </p:spPr>
        <p:txBody>
          <a:bodyPr wrap="none">
            <a:spAutoFit/>
          </a:bodyPr>
          <a:lstStyle/>
          <a:p>
            <a:pPr lvl="0">
              <a:defRPr/>
            </a:pPr>
            <a:r>
              <a:rPr lang="en-US" sz="3000" b="1" dirty="0">
                <a:solidFill>
                  <a:schemeClr val="accent1"/>
                </a:solidFill>
                <a:latin typeface="+mn-lt"/>
                <a:ea typeface="Futura Medium" charset="0"/>
                <a:cs typeface="Futura Medium" charset="0"/>
              </a:rPr>
              <a:t>What affects current?</a:t>
            </a:r>
            <a:endParaRPr lang="es-MX" sz="3000" b="1" dirty="0">
              <a:solidFill>
                <a:schemeClr val="accent1"/>
              </a:solidFill>
              <a:latin typeface="+mn-lt"/>
            </a:endParaRPr>
          </a:p>
        </p:txBody>
      </p:sp>
      <p:graphicFrame>
        <p:nvGraphicFramePr>
          <p:cNvPr id="4" name="Table 3">
            <a:extLst>
              <a:ext uri="{FF2B5EF4-FFF2-40B4-BE49-F238E27FC236}">
                <a16:creationId xmlns:a16="http://schemas.microsoft.com/office/drawing/2014/main" xmlns="" id="{C6B4F5AF-93A5-184F-B7F3-FB7EE67277BA}"/>
              </a:ext>
            </a:extLst>
          </p:cNvPr>
          <p:cNvGraphicFramePr>
            <a:graphicFrameLocks noGrp="1"/>
          </p:cNvGraphicFramePr>
          <p:nvPr>
            <p:extLst>
              <p:ext uri="{D42A27DB-BD31-4B8C-83A1-F6EECF244321}">
                <p14:modId xmlns:p14="http://schemas.microsoft.com/office/powerpoint/2010/main" val="960175053"/>
              </p:ext>
            </p:extLst>
          </p:nvPr>
        </p:nvGraphicFramePr>
        <p:xfrm>
          <a:off x="920455" y="951582"/>
          <a:ext cx="7234196" cy="3920220"/>
        </p:xfrm>
        <a:graphic>
          <a:graphicData uri="http://schemas.openxmlformats.org/drawingml/2006/table">
            <a:tbl>
              <a:tblPr firstRow="1" bandRow="1">
                <a:tableStyleId>{9B3C75C9-2E1C-4F95-B1AA-29FD2649E573}</a:tableStyleId>
              </a:tblPr>
              <a:tblGrid>
                <a:gridCol w="1808549">
                  <a:extLst>
                    <a:ext uri="{9D8B030D-6E8A-4147-A177-3AD203B41FA5}">
                      <a16:colId xmlns:a16="http://schemas.microsoft.com/office/drawing/2014/main" xmlns="" val="2802876974"/>
                    </a:ext>
                  </a:extLst>
                </a:gridCol>
                <a:gridCol w="1808549">
                  <a:extLst>
                    <a:ext uri="{9D8B030D-6E8A-4147-A177-3AD203B41FA5}">
                      <a16:colId xmlns:a16="http://schemas.microsoft.com/office/drawing/2014/main" xmlns="" val="4034761340"/>
                    </a:ext>
                  </a:extLst>
                </a:gridCol>
                <a:gridCol w="1808549">
                  <a:extLst>
                    <a:ext uri="{9D8B030D-6E8A-4147-A177-3AD203B41FA5}">
                      <a16:colId xmlns:a16="http://schemas.microsoft.com/office/drawing/2014/main" xmlns="" val="3871579640"/>
                    </a:ext>
                  </a:extLst>
                </a:gridCol>
                <a:gridCol w="1808549">
                  <a:extLst>
                    <a:ext uri="{9D8B030D-6E8A-4147-A177-3AD203B41FA5}">
                      <a16:colId xmlns:a16="http://schemas.microsoft.com/office/drawing/2014/main" xmlns="" val="1677710481"/>
                    </a:ext>
                  </a:extLst>
                </a:gridCol>
              </a:tblGrid>
              <a:tr h="1306740">
                <a:tc>
                  <a:txBody>
                    <a:bodyPr/>
                    <a:lstStyle/>
                    <a:p>
                      <a:r>
                        <a:rPr lang="en-GB" sz="1800" b="1" dirty="0"/>
                        <a:t>What we did </a:t>
                      </a:r>
                      <a:endParaRPr lang="en-GB" sz="1800" b="1" dirty="0" smtClean="0"/>
                    </a:p>
                    <a:p>
                      <a:r>
                        <a:rPr lang="en-GB" sz="1800" b="1" dirty="0" smtClean="0"/>
                        <a:t>(</a:t>
                      </a:r>
                      <a:r>
                        <a:rPr lang="en-GB" sz="1800" b="1" dirty="0"/>
                        <a:t>rope model)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b="1" dirty="0"/>
                        <a:t>What it represents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b="1" dirty="0"/>
                        <a:t>Effect on current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b="1" dirty="0"/>
                        <a:t>What would would we see?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284442352"/>
                  </a:ext>
                </a:extLst>
              </a:tr>
              <a:tr h="1306740">
                <a:tc>
                  <a:txBody>
                    <a:bodyPr/>
                    <a:lstStyle/>
                    <a:p>
                      <a:r>
                        <a:rPr lang="en-GB" sz="1800" dirty="0"/>
                        <a:t>Teacher pushes harder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002798555"/>
                  </a:ext>
                </a:extLst>
              </a:tr>
              <a:tr h="1306740">
                <a:tc>
                  <a:txBody>
                    <a:bodyPr/>
                    <a:lstStyle/>
                    <a:p>
                      <a:r>
                        <a:rPr lang="en-GB" sz="1800" dirty="0"/>
                        <a:t>Extra student holds rope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755791735"/>
                  </a:ext>
                </a:extLst>
              </a:tr>
            </a:tbl>
          </a:graphicData>
        </a:graphic>
      </p:graphicFrame>
      <p:sp>
        <p:nvSpPr>
          <p:cNvPr id="3" name="TextBox 2">
            <a:extLst>
              <a:ext uri="{FF2B5EF4-FFF2-40B4-BE49-F238E27FC236}">
                <a16:creationId xmlns:a16="http://schemas.microsoft.com/office/drawing/2014/main" xmlns="" id="{6FEE6474-3379-BE4E-99DB-CBDCBA0243EC}"/>
              </a:ext>
            </a:extLst>
          </p:cNvPr>
          <p:cNvSpPr txBox="1"/>
          <p:nvPr/>
        </p:nvSpPr>
        <p:spPr>
          <a:xfrm>
            <a:off x="2723160" y="2270392"/>
            <a:ext cx="1653927" cy="1477328"/>
          </a:xfrm>
          <a:prstGeom prst="rect">
            <a:avLst/>
          </a:prstGeom>
          <a:noFill/>
        </p:spPr>
        <p:txBody>
          <a:bodyPr wrap="square" rtlCol="0">
            <a:spAutoFit/>
          </a:bodyPr>
          <a:lstStyle/>
          <a:p>
            <a:r>
              <a:rPr lang="en-GB" sz="1800" dirty="0"/>
              <a:t>Increasing potential difference of battery</a:t>
            </a:r>
          </a:p>
          <a:p>
            <a:endParaRPr lang="en-GB" sz="1800" dirty="0"/>
          </a:p>
        </p:txBody>
      </p:sp>
      <p:sp>
        <p:nvSpPr>
          <p:cNvPr id="6" name="TextBox 5">
            <a:extLst>
              <a:ext uri="{FF2B5EF4-FFF2-40B4-BE49-F238E27FC236}">
                <a16:creationId xmlns:a16="http://schemas.microsoft.com/office/drawing/2014/main" xmlns="" id="{5E460645-17D9-4B43-AB2B-D606CDC423F4}"/>
              </a:ext>
            </a:extLst>
          </p:cNvPr>
          <p:cNvSpPr txBox="1"/>
          <p:nvPr/>
        </p:nvSpPr>
        <p:spPr>
          <a:xfrm>
            <a:off x="2746170" y="3582315"/>
            <a:ext cx="1517969" cy="1477328"/>
          </a:xfrm>
          <a:prstGeom prst="rect">
            <a:avLst/>
          </a:prstGeom>
          <a:noFill/>
        </p:spPr>
        <p:txBody>
          <a:bodyPr wrap="square" rtlCol="0">
            <a:spAutoFit/>
          </a:bodyPr>
          <a:lstStyle/>
          <a:p>
            <a:r>
              <a:rPr lang="en-GB" sz="1800" dirty="0"/>
              <a:t>Adding an extra bulb to increase resistance</a:t>
            </a:r>
          </a:p>
          <a:p>
            <a:endParaRPr lang="en-GB" sz="1800" dirty="0"/>
          </a:p>
        </p:txBody>
      </p:sp>
      <p:sp>
        <p:nvSpPr>
          <p:cNvPr id="7" name="TextBox 6">
            <a:extLst>
              <a:ext uri="{FF2B5EF4-FFF2-40B4-BE49-F238E27FC236}">
                <a16:creationId xmlns:a16="http://schemas.microsoft.com/office/drawing/2014/main" xmlns="" id="{E81DABA1-E681-1745-8AE7-36AC1388530D}"/>
              </a:ext>
            </a:extLst>
          </p:cNvPr>
          <p:cNvSpPr txBox="1"/>
          <p:nvPr/>
        </p:nvSpPr>
        <p:spPr>
          <a:xfrm>
            <a:off x="4533961" y="2271155"/>
            <a:ext cx="1472107" cy="923330"/>
          </a:xfrm>
          <a:prstGeom prst="rect">
            <a:avLst/>
          </a:prstGeom>
          <a:noFill/>
        </p:spPr>
        <p:txBody>
          <a:bodyPr wrap="square" rtlCol="0">
            <a:spAutoFit/>
          </a:bodyPr>
          <a:lstStyle/>
          <a:p>
            <a:r>
              <a:rPr lang="en-GB" sz="1800" dirty="0"/>
              <a:t>Current increases</a:t>
            </a:r>
          </a:p>
          <a:p>
            <a:endParaRPr lang="en-GB" sz="1800" dirty="0"/>
          </a:p>
        </p:txBody>
      </p:sp>
      <p:sp>
        <p:nvSpPr>
          <p:cNvPr id="8" name="TextBox 7">
            <a:extLst>
              <a:ext uri="{FF2B5EF4-FFF2-40B4-BE49-F238E27FC236}">
                <a16:creationId xmlns:a16="http://schemas.microsoft.com/office/drawing/2014/main" xmlns="" id="{5A77A987-0704-8241-970D-CBEC0467443F}"/>
              </a:ext>
            </a:extLst>
          </p:cNvPr>
          <p:cNvSpPr txBox="1"/>
          <p:nvPr/>
        </p:nvSpPr>
        <p:spPr>
          <a:xfrm>
            <a:off x="4533511" y="3577605"/>
            <a:ext cx="1502635" cy="923330"/>
          </a:xfrm>
          <a:prstGeom prst="rect">
            <a:avLst/>
          </a:prstGeom>
          <a:noFill/>
        </p:spPr>
        <p:txBody>
          <a:bodyPr wrap="square" rtlCol="0">
            <a:spAutoFit/>
          </a:bodyPr>
          <a:lstStyle/>
          <a:p>
            <a:r>
              <a:rPr lang="en-GB" sz="1800" dirty="0"/>
              <a:t>Current decreases</a:t>
            </a:r>
          </a:p>
          <a:p>
            <a:endParaRPr lang="en-GB" sz="1800" dirty="0"/>
          </a:p>
        </p:txBody>
      </p:sp>
      <p:sp>
        <p:nvSpPr>
          <p:cNvPr id="11" name="TextBox 10">
            <a:extLst>
              <a:ext uri="{FF2B5EF4-FFF2-40B4-BE49-F238E27FC236}">
                <a16:creationId xmlns:a16="http://schemas.microsoft.com/office/drawing/2014/main" xmlns="" id="{A851CCD1-AA3A-3F49-AB32-08B7CD7D9E65}"/>
              </a:ext>
            </a:extLst>
          </p:cNvPr>
          <p:cNvSpPr txBox="1"/>
          <p:nvPr/>
        </p:nvSpPr>
        <p:spPr>
          <a:xfrm>
            <a:off x="6343441" y="2263612"/>
            <a:ext cx="1538518" cy="646331"/>
          </a:xfrm>
          <a:prstGeom prst="rect">
            <a:avLst/>
          </a:prstGeom>
          <a:noFill/>
        </p:spPr>
        <p:txBody>
          <a:bodyPr wrap="square" rtlCol="0">
            <a:spAutoFit/>
          </a:bodyPr>
          <a:lstStyle/>
          <a:p>
            <a:r>
              <a:rPr lang="en-GB" sz="1800" dirty="0"/>
              <a:t>Bulb gets brighter</a:t>
            </a:r>
          </a:p>
        </p:txBody>
      </p:sp>
      <p:sp>
        <p:nvSpPr>
          <p:cNvPr id="12" name="TextBox 11">
            <a:extLst>
              <a:ext uri="{FF2B5EF4-FFF2-40B4-BE49-F238E27FC236}">
                <a16:creationId xmlns:a16="http://schemas.microsoft.com/office/drawing/2014/main" xmlns="" id="{BEC34219-0D27-4444-AE49-8FCE6DB194BB}"/>
              </a:ext>
            </a:extLst>
          </p:cNvPr>
          <p:cNvSpPr txBox="1"/>
          <p:nvPr/>
        </p:nvSpPr>
        <p:spPr>
          <a:xfrm>
            <a:off x="6340210" y="3562565"/>
            <a:ext cx="1538518" cy="646331"/>
          </a:xfrm>
          <a:prstGeom prst="rect">
            <a:avLst/>
          </a:prstGeom>
          <a:noFill/>
        </p:spPr>
        <p:txBody>
          <a:bodyPr wrap="square" rtlCol="0">
            <a:spAutoFit/>
          </a:bodyPr>
          <a:lstStyle/>
          <a:p>
            <a:r>
              <a:rPr lang="en-GB" sz="1800" dirty="0"/>
              <a:t>Bulb gets dimmer</a:t>
            </a:r>
          </a:p>
        </p:txBody>
      </p:sp>
    </p:spTree>
    <p:extLst>
      <p:ext uri="{BB962C8B-B14F-4D97-AF65-F5344CB8AC3E}">
        <p14:creationId xmlns:p14="http://schemas.microsoft.com/office/powerpoint/2010/main" val="161783177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8" grpId="0"/>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xmlns="" id="{66E7E461-2DD3-A44B-87F9-55CA11406CE1}"/>
              </a:ext>
            </a:extLst>
          </p:cNvPr>
          <p:cNvSpPr/>
          <p:nvPr/>
        </p:nvSpPr>
        <p:spPr>
          <a:xfrm>
            <a:off x="505638" y="315139"/>
            <a:ext cx="6410729" cy="553998"/>
          </a:xfrm>
          <a:prstGeom prst="rect">
            <a:avLst/>
          </a:prstGeom>
        </p:spPr>
        <p:txBody>
          <a:bodyPr wrap="none">
            <a:spAutoFit/>
          </a:bodyPr>
          <a:lstStyle/>
          <a:p>
            <a:pPr lvl="0">
              <a:defRPr/>
            </a:pPr>
            <a:r>
              <a:rPr lang="en-US" sz="3000" b="1" dirty="0">
                <a:solidFill>
                  <a:schemeClr val="accent1"/>
                </a:solidFill>
                <a:latin typeface="+mn-lt"/>
                <a:ea typeface="Futura Medium" charset="0"/>
                <a:cs typeface="Futura Medium" charset="0"/>
              </a:rPr>
              <a:t>Which circuit has a brighter bulb?</a:t>
            </a:r>
            <a:endParaRPr lang="es-MX" sz="3000" b="1" dirty="0">
              <a:solidFill>
                <a:schemeClr val="accent1"/>
              </a:solidFill>
              <a:latin typeface="+mn-lt"/>
            </a:endParaRPr>
          </a:p>
        </p:txBody>
      </p:sp>
      <p:grpSp>
        <p:nvGrpSpPr>
          <p:cNvPr id="13" name="Group 12">
            <a:extLst>
              <a:ext uri="{FF2B5EF4-FFF2-40B4-BE49-F238E27FC236}">
                <a16:creationId xmlns:a16="http://schemas.microsoft.com/office/drawing/2014/main" xmlns="" id="{9AED091F-BBFA-2C45-BDF8-DC3C98D8407E}"/>
              </a:ext>
            </a:extLst>
          </p:cNvPr>
          <p:cNvGrpSpPr>
            <a:grpSpLocks/>
          </p:cNvGrpSpPr>
          <p:nvPr/>
        </p:nvGrpSpPr>
        <p:grpSpPr bwMode="auto">
          <a:xfrm>
            <a:off x="633562" y="1427851"/>
            <a:ext cx="4136372" cy="2210276"/>
            <a:chOff x="3958" y="5749"/>
            <a:chExt cx="6004" cy="2551"/>
          </a:xfrm>
        </p:grpSpPr>
        <p:grpSp>
          <p:nvGrpSpPr>
            <p:cNvPr id="14" name="Group 13">
              <a:extLst>
                <a:ext uri="{FF2B5EF4-FFF2-40B4-BE49-F238E27FC236}">
                  <a16:creationId xmlns:a16="http://schemas.microsoft.com/office/drawing/2014/main" xmlns="" id="{C2FEBF56-8F13-9244-BC0F-85D55AF7CE1C}"/>
                </a:ext>
              </a:extLst>
            </p:cNvPr>
            <p:cNvGrpSpPr>
              <a:grpSpLocks/>
            </p:cNvGrpSpPr>
            <p:nvPr/>
          </p:nvGrpSpPr>
          <p:grpSpPr bwMode="auto">
            <a:xfrm>
              <a:off x="4676" y="6276"/>
              <a:ext cx="1757" cy="1103"/>
              <a:chOff x="3769" y="1807"/>
              <a:chExt cx="2209" cy="1386"/>
            </a:xfrm>
          </p:grpSpPr>
          <p:pic>
            <p:nvPicPr>
              <p:cNvPr id="25" name="Picture 24" descr="cell">
                <a:extLst>
                  <a:ext uri="{FF2B5EF4-FFF2-40B4-BE49-F238E27FC236}">
                    <a16:creationId xmlns:a16="http://schemas.microsoft.com/office/drawing/2014/main" xmlns="" id="{A771294A-5745-FE4A-96A6-360F7B4226B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8952" t="10249" r="9698" b="7234"/>
              <a:stretch>
                <a:fillRect/>
              </a:stretch>
            </p:blipFill>
            <p:spPr bwMode="auto">
              <a:xfrm>
                <a:off x="3769" y="1807"/>
                <a:ext cx="2209" cy="1386"/>
              </a:xfrm>
              <a:prstGeom prst="rect">
                <a:avLst/>
              </a:prstGeom>
              <a:noFill/>
              <a:extLst>
                <a:ext uri="{909E8E84-426E-40DD-AFC4-6F175D3DCCD1}">
                  <a14:hiddenFill xmlns:a14="http://schemas.microsoft.com/office/drawing/2010/main">
                    <a:solidFill>
                      <a:srgbClr val="FFFFFF"/>
                    </a:solidFill>
                  </a14:hiddenFill>
                </a:ext>
              </a:extLst>
            </p:spPr>
          </p:pic>
          <p:cxnSp>
            <p:nvCxnSpPr>
              <p:cNvPr id="26" name="Line 5">
                <a:extLst>
                  <a:ext uri="{FF2B5EF4-FFF2-40B4-BE49-F238E27FC236}">
                    <a16:creationId xmlns:a16="http://schemas.microsoft.com/office/drawing/2014/main" xmlns="" id="{59070795-CDA3-E849-A0B7-4636FD397FE2}"/>
                  </a:ext>
                </a:extLst>
              </p:cNvPr>
              <p:cNvCxnSpPr>
                <a:cxnSpLocks noChangeShapeType="1"/>
              </p:cNvCxnSpPr>
              <p:nvPr/>
            </p:nvCxnSpPr>
            <p:spPr bwMode="auto">
              <a:xfrm flipV="1">
                <a:off x="5466" y="2084"/>
                <a:ext cx="172" cy="1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grpSp>
            <p:nvGrpSpPr>
              <p:cNvPr id="27" name="Group 26">
                <a:extLst>
                  <a:ext uri="{FF2B5EF4-FFF2-40B4-BE49-F238E27FC236}">
                    <a16:creationId xmlns:a16="http://schemas.microsoft.com/office/drawing/2014/main" xmlns="" id="{35ECE46A-34DB-BC4B-92C2-E1E1F5AAA5BE}"/>
                  </a:ext>
                </a:extLst>
              </p:cNvPr>
              <p:cNvGrpSpPr>
                <a:grpSpLocks/>
              </p:cNvGrpSpPr>
              <p:nvPr/>
            </p:nvGrpSpPr>
            <p:grpSpPr bwMode="auto">
              <a:xfrm>
                <a:off x="4408" y="2263"/>
                <a:ext cx="172" cy="178"/>
                <a:chOff x="5543" y="8573"/>
                <a:chExt cx="255" cy="256"/>
              </a:xfrm>
            </p:grpSpPr>
            <p:cxnSp>
              <p:nvCxnSpPr>
                <p:cNvPr id="28" name="Line 7">
                  <a:extLst>
                    <a:ext uri="{FF2B5EF4-FFF2-40B4-BE49-F238E27FC236}">
                      <a16:creationId xmlns:a16="http://schemas.microsoft.com/office/drawing/2014/main" xmlns="" id="{EB245495-CEA4-FF47-8428-26CDCD447913}"/>
                    </a:ext>
                  </a:extLst>
                </p:cNvPr>
                <p:cNvCxnSpPr>
                  <a:cxnSpLocks noChangeShapeType="1"/>
                </p:cNvCxnSpPr>
                <p:nvPr/>
              </p:nvCxnSpPr>
              <p:spPr bwMode="auto">
                <a:xfrm flipV="1">
                  <a:off x="5543" y="8691"/>
                  <a:ext cx="255" cy="2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29" name="Line 8">
                  <a:extLst>
                    <a:ext uri="{FF2B5EF4-FFF2-40B4-BE49-F238E27FC236}">
                      <a16:creationId xmlns:a16="http://schemas.microsoft.com/office/drawing/2014/main" xmlns="" id="{0A5B4641-818D-9941-A12B-D19534153C88}"/>
                    </a:ext>
                  </a:extLst>
                </p:cNvPr>
                <p:cNvCxnSpPr>
                  <a:cxnSpLocks noChangeShapeType="1"/>
                </p:cNvCxnSpPr>
                <p:nvPr/>
              </p:nvCxnSpPr>
              <p:spPr bwMode="auto">
                <a:xfrm>
                  <a:off x="5657" y="8573"/>
                  <a:ext cx="30" cy="25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grpSp>
        </p:grpSp>
        <p:pic>
          <p:nvPicPr>
            <p:cNvPr id="15" name="Picture 14" descr="bulb1">
              <a:extLst>
                <a:ext uri="{FF2B5EF4-FFF2-40B4-BE49-F238E27FC236}">
                  <a16:creationId xmlns:a16="http://schemas.microsoft.com/office/drawing/2014/main" xmlns="" id="{5CFE2FFE-44A1-5647-A8F4-F8D1E45C8D4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35" y="7400"/>
              <a:ext cx="820" cy="900"/>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15">
              <a:extLst>
                <a:ext uri="{FF2B5EF4-FFF2-40B4-BE49-F238E27FC236}">
                  <a16:creationId xmlns:a16="http://schemas.microsoft.com/office/drawing/2014/main" xmlns="" id="{C7556B8D-3630-654F-9AA5-1A9847729160}"/>
                </a:ext>
              </a:extLst>
            </p:cNvPr>
            <p:cNvGrpSpPr>
              <a:grpSpLocks/>
            </p:cNvGrpSpPr>
            <p:nvPr/>
          </p:nvGrpSpPr>
          <p:grpSpPr bwMode="auto">
            <a:xfrm>
              <a:off x="7140" y="5749"/>
              <a:ext cx="1757" cy="1103"/>
              <a:chOff x="3769" y="1807"/>
              <a:chExt cx="2209" cy="1386"/>
            </a:xfrm>
          </p:grpSpPr>
          <p:pic>
            <p:nvPicPr>
              <p:cNvPr id="20" name="Picture 19" descr="cell">
                <a:extLst>
                  <a:ext uri="{FF2B5EF4-FFF2-40B4-BE49-F238E27FC236}">
                    <a16:creationId xmlns:a16="http://schemas.microsoft.com/office/drawing/2014/main" xmlns="" id="{FB2E232C-B773-4C4A-AF72-2D232A160B8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8952" t="10249" r="9698" b="7234"/>
              <a:stretch>
                <a:fillRect/>
              </a:stretch>
            </p:blipFill>
            <p:spPr bwMode="auto">
              <a:xfrm>
                <a:off x="3769" y="1807"/>
                <a:ext cx="2209" cy="1386"/>
              </a:xfrm>
              <a:prstGeom prst="rect">
                <a:avLst/>
              </a:prstGeom>
              <a:noFill/>
              <a:extLst>
                <a:ext uri="{909E8E84-426E-40DD-AFC4-6F175D3DCCD1}">
                  <a14:hiddenFill xmlns:a14="http://schemas.microsoft.com/office/drawing/2010/main">
                    <a:solidFill>
                      <a:srgbClr val="FFFFFF"/>
                    </a:solidFill>
                  </a14:hiddenFill>
                </a:ext>
              </a:extLst>
            </p:spPr>
          </p:pic>
          <p:cxnSp>
            <p:nvCxnSpPr>
              <p:cNvPr id="21" name="Line 12">
                <a:extLst>
                  <a:ext uri="{FF2B5EF4-FFF2-40B4-BE49-F238E27FC236}">
                    <a16:creationId xmlns:a16="http://schemas.microsoft.com/office/drawing/2014/main" xmlns="" id="{33204F0E-849E-D940-B737-95F2F2384016}"/>
                  </a:ext>
                </a:extLst>
              </p:cNvPr>
              <p:cNvCxnSpPr>
                <a:cxnSpLocks noChangeShapeType="1"/>
              </p:cNvCxnSpPr>
              <p:nvPr/>
            </p:nvCxnSpPr>
            <p:spPr bwMode="auto">
              <a:xfrm flipV="1">
                <a:off x="5466" y="2084"/>
                <a:ext cx="172" cy="1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grpSp>
            <p:nvGrpSpPr>
              <p:cNvPr id="22" name="Group 21">
                <a:extLst>
                  <a:ext uri="{FF2B5EF4-FFF2-40B4-BE49-F238E27FC236}">
                    <a16:creationId xmlns:a16="http://schemas.microsoft.com/office/drawing/2014/main" xmlns="" id="{0FBBD370-4F1D-034F-B5BF-4B337B31B05C}"/>
                  </a:ext>
                </a:extLst>
              </p:cNvPr>
              <p:cNvGrpSpPr>
                <a:grpSpLocks/>
              </p:cNvGrpSpPr>
              <p:nvPr/>
            </p:nvGrpSpPr>
            <p:grpSpPr bwMode="auto">
              <a:xfrm>
                <a:off x="4408" y="2263"/>
                <a:ext cx="172" cy="178"/>
                <a:chOff x="5543" y="8573"/>
                <a:chExt cx="255" cy="256"/>
              </a:xfrm>
            </p:grpSpPr>
            <p:cxnSp>
              <p:nvCxnSpPr>
                <p:cNvPr id="23" name="Line 14">
                  <a:extLst>
                    <a:ext uri="{FF2B5EF4-FFF2-40B4-BE49-F238E27FC236}">
                      <a16:creationId xmlns:a16="http://schemas.microsoft.com/office/drawing/2014/main" xmlns="" id="{45117E04-A561-4C45-B150-971216BF8FB0}"/>
                    </a:ext>
                  </a:extLst>
                </p:cNvPr>
                <p:cNvCxnSpPr>
                  <a:cxnSpLocks noChangeShapeType="1"/>
                </p:cNvCxnSpPr>
                <p:nvPr/>
              </p:nvCxnSpPr>
              <p:spPr bwMode="auto">
                <a:xfrm flipV="1">
                  <a:off x="5543" y="8691"/>
                  <a:ext cx="255" cy="2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24" name="Line 15">
                  <a:extLst>
                    <a:ext uri="{FF2B5EF4-FFF2-40B4-BE49-F238E27FC236}">
                      <a16:creationId xmlns:a16="http://schemas.microsoft.com/office/drawing/2014/main" xmlns="" id="{E8266944-9061-1C47-9F59-29B090E6201D}"/>
                    </a:ext>
                  </a:extLst>
                </p:cNvPr>
                <p:cNvCxnSpPr>
                  <a:cxnSpLocks noChangeShapeType="1"/>
                </p:cNvCxnSpPr>
                <p:nvPr/>
              </p:nvCxnSpPr>
              <p:spPr bwMode="auto">
                <a:xfrm>
                  <a:off x="5657" y="8573"/>
                  <a:ext cx="30" cy="25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grpSp>
        </p:grpSp>
        <p:sp>
          <p:nvSpPr>
            <p:cNvPr id="17" name="Freeform 16">
              <a:extLst>
                <a:ext uri="{FF2B5EF4-FFF2-40B4-BE49-F238E27FC236}">
                  <a16:creationId xmlns:a16="http://schemas.microsoft.com/office/drawing/2014/main" xmlns="" id="{8974F46A-5198-3C43-93CC-06A3945CD1A7}"/>
                </a:ext>
              </a:extLst>
            </p:cNvPr>
            <p:cNvSpPr>
              <a:spLocks/>
            </p:cNvSpPr>
            <p:nvPr/>
          </p:nvSpPr>
          <p:spPr bwMode="auto">
            <a:xfrm>
              <a:off x="6348" y="5935"/>
              <a:ext cx="941" cy="579"/>
            </a:xfrm>
            <a:custGeom>
              <a:avLst/>
              <a:gdLst>
                <a:gd name="T0" fmla="*/ 990 w 990"/>
                <a:gd name="T1" fmla="*/ 140 h 610"/>
                <a:gd name="T2" fmla="*/ 810 w 990"/>
                <a:gd name="T3" fmla="*/ 10 h 610"/>
                <a:gd name="T4" fmla="*/ 350 w 990"/>
                <a:gd name="T5" fmla="*/ 100 h 610"/>
                <a:gd name="T6" fmla="*/ 0 w 990"/>
                <a:gd name="T7" fmla="*/ 610 h 610"/>
              </a:gdLst>
              <a:ahLst/>
              <a:cxnLst>
                <a:cxn ang="0">
                  <a:pos x="T0" y="T1"/>
                </a:cxn>
                <a:cxn ang="0">
                  <a:pos x="T2" y="T3"/>
                </a:cxn>
                <a:cxn ang="0">
                  <a:pos x="T4" y="T5"/>
                </a:cxn>
                <a:cxn ang="0">
                  <a:pos x="T6" y="T7"/>
                </a:cxn>
              </a:cxnLst>
              <a:rect l="0" t="0" r="r" b="b"/>
              <a:pathLst>
                <a:path w="990" h="610">
                  <a:moveTo>
                    <a:pt x="990" y="140"/>
                  </a:moveTo>
                  <a:cubicBezTo>
                    <a:pt x="953" y="78"/>
                    <a:pt x="917" y="17"/>
                    <a:pt x="810" y="10"/>
                  </a:cubicBezTo>
                  <a:cubicBezTo>
                    <a:pt x="703" y="3"/>
                    <a:pt x="485" y="0"/>
                    <a:pt x="350" y="100"/>
                  </a:cubicBezTo>
                  <a:cubicBezTo>
                    <a:pt x="215" y="200"/>
                    <a:pt x="107" y="405"/>
                    <a:pt x="0" y="61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8" name="Freeform 17">
              <a:extLst>
                <a:ext uri="{FF2B5EF4-FFF2-40B4-BE49-F238E27FC236}">
                  <a16:creationId xmlns:a16="http://schemas.microsoft.com/office/drawing/2014/main" xmlns="" id="{30A86FA1-899A-0149-99EE-02D7433A0A1C}"/>
                </a:ext>
              </a:extLst>
            </p:cNvPr>
            <p:cNvSpPr>
              <a:spLocks/>
            </p:cNvSpPr>
            <p:nvPr/>
          </p:nvSpPr>
          <p:spPr bwMode="auto">
            <a:xfrm>
              <a:off x="3958" y="6453"/>
              <a:ext cx="4124" cy="1548"/>
            </a:xfrm>
            <a:custGeom>
              <a:avLst/>
              <a:gdLst>
                <a:gd name="T0" fmla="*/ 912 w 4372"/>
                <a:gd name="T1" fmla="*/ 140 h 1610"/>
                <a:gd name="T2" fmla="*/ 702 w 4372"/>
                <a:gd name="T3" fmla="*/ 10 h 1610"/>
                <a:gd name="T4" fmla="*/ 272 w 4372"/>
                <a:gd name="T5" fmla="*/ 200 h 1610"/>
                <a:gd name="T6" fmla="*/ 352 w 4372"/>
                <a:gd name="T7" fmla="*/ 890 h 1610"/>
                <a:gd name="T8" fmla="*/ 2382 w 4372"/>
                <a:gd name="T9" fmla="*/ 1310 h 1610"/>
                <a:gd name="T10" fmla="*/ 3362 w 4372"/>
                <a:gd name="T11" fmla="*/ 1340 h 1610"/>
                <a:gd name="T12" fmla="*/ 4372 w 4372"/>
                <a:gd name="T13" fmla="*/ 1610 h 1610"/>
              </a:gdLst>
              <a:ahLst/>
              <a:cxnLst>
                <a:cxn ang="0">
                  <a:pos x="T0" y="T1"/>
                </a:cxn>
                <a:cxn ang="0">
                  <a:pos x="T2" y="T3"/>
                </a:cxn>
                <a:cxn ang="0">
                  <a:pos x="T4" y="T5"/>
                </a:cxn>
                <a:cxn ang="0">
                  <a:pos x="T6" y="T7"/>
                </a:cxn>
                <a:cxn ang="0">
                  <a:pos x="T8" y="T9"/>
                </a:cxn>
                <a:cxn ang="0">
                  <a:pos x="T10" y="T11"/>
                </a:cxn>
                <a:cxn ang="0">
                  <a:pos x="T12" y="T13"/>
                </a:cxn>
              </a:cxnLst>
              <a:rect l="0" t="0" r="r" b="b"/>
              <a:pathLst>
                <a:path w="4372" h="1610">
                  <a:moveTo>
                    <a:pt x="912" y="140"/>
                  </a:moveTo>
                  <a:cubicBezTo>
                    <a:pt x="860" y="70"/>
                    <a:pt x="809" y="0"/>
                    <a:pt x="702" y="10"/>
                  </a:cubicBezTo>
                  <a:cubicBezTo>
                    <a:pt x="595" y="20"/>
                    <a:pt x="330" y="53"/>
                    <a:pt x="272" y="200"/>
                  </a:cubicBezTo>
                  <a:cubicBezTo>
                    <a:pt x="214" y="347"/>
                    <a:pt x="0" y="705"/>
                    <a:pt x="352" y="890"/>
                  </a:cubicBezTo>
                  <a:cubicBezTo>
                    <a:pt x="704" y="1075"/>
                    <a:pt x="1880" y="1235"/>
                    <a:pt x="2382" y="1310"/>
                  </a:cubicBezTo>
                  <a:cubicBezTo>
                    <a:pt x="2884" y="1385"/>
                    <a:pt x="3030" y="1290"/>
                    <a:pt x="3362" y="1340"/>
                  </a:cubicBezTo>
                  <a:cubicBezTo>
                    <a:pt x="3694" y="1390"/>
                    <a:pt x="4033" y="1500"/>
                    <a:pt x="4372" y="161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9" name="Freeform 18">
              <a:extLst>
                <a:ext uri="{FF2B5EF4-FFF2-40B4-BE49-F238E27FC236}">
                  <a16:creationId xmlns:a16="http://schemas.microsoft.com/office/drawing/2014/main" xmlns="" id="{14C638FE-9AE5-E14C-A8B7-2294FA4BB29D}"/>
                </a:ext>
              </a:extLst>
            </p:cNvPr>
            <p:cNvSpPr>
              <a:spLocks/>
            </p:cNvSpPr>
            <p:nvPr/>
          </p:nvSpPr>
          <p:spPr bwMode="auto">
            <a:xfrm>
              <a:off x="8476" y="5968"/>
              <a:ext cx="1486" cy="2014"/>
            </a:xfrm>
            <a:custGeom>
              <a:avLst/>
              <a:gdLst>
                <a:gd name="T0" fmla="*/ 360 w 1565"/>
                <a:gd name="T1" fmla="*/ 20 h 2120"/>
                <a:gd name="T2" fmla="*/ 1110 w 1565"/>
                <a:gd name="T3" fmla="*/ 215 h 2120"/>
                <a:gd name="T4" fmla="*/ 1380 w 1565"/>
                <a:gd name="T5" fmla="*/ 1310 h 2120"/>
                <a:gd name="T6" fmla="*/ 0 w 1565"/>
                <a:gd name="T7" fmla="*/ 2120 h 2120"/>
              </a:gdLst>
              <a:ahLst/>
              <a:cxnLst>
                <a:cxn ang="0">
                  <a:pos x="T0" y="T1"/>
                </a:cxn>
                <a:cxn ang="0">
                  <a:pos x="T2" y="T3"/>
                </a:cxn>
                <a:cxn ang="0">
                  <a:pos x="T4" y="T5"/>
                </a:cxn>
                <a:cxn ang="0">
                  <a:pos x="T6" y="T7"/>
                </a:cxn>
              </a:cxnLst>
              <a:rect l="0" t="0" r="r" b="b"/>
              <a:pathLst>
                <a:path w="1565" h="2120">
                  <a:moveTo>
                    <a:pt x="360" y="20"/>
                  </a:moveTo>
                  <a:cubicBezTo>
                    <a:pt x="650" y="10"/>
                    <a:pt x="940" y="0"/>
                    <a:pt x="1110" y="215"/>
                  </a:cubicBezTo>
                  <a:cubicBezTo>
                    <a:pt x="1280" y="430"/>
                    <a:pt x="1565" y="993"/>
                    <a:pt x="1380" y="1310"/>
                  </a:cubicBezTo>
                  <a:cubicBezTo>
                    <a:pt x="1195" y="1627"/>
                    <a:pt x="597" y="1873"/>
                    <a:pt x="0" y="212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30" name="Group 29">
            <a:extLst>
              <a:ext uri="{FF2B5EF4-FFF2-40B4-BE49-F238E27FC236}">
                <a16:creationId xmlns:a16="http://schemas.microsoft.com/office/drawing/2014/main" xmlns="" id="{099590CB-6409-B643-B7E0-4F348A1080DC}"/>
              </a:ext>
            </a:extLst>
          </p:cNvPr>
          <p:cNvGrpSpPr>
            <a:grpSpLocks/>
          </p:cNvGrpSpPr>
          <p:nvPr/>
        </p:nvGrpSpPr>
        <p:grpSpPr bwMode="auto">
          <a:xfrm>
            <a:off x="5706772" y="1462226"/>
            <a:ext cx="2730646" cy="2175901"/>
            <a:chOff x="6250" y="11395"/>
            <a:chExt cx="3675" cy="2450"/>
          </a:xfrm>
        </p:grpSpPr>
        <p:pic>
          <p:nvPicPr>
            <p:cNvPr id="31" name="Picture 30" descr="bulb1">
              <a:extLst>
                <a:ext uri="{FF2B5EF4-FFF2-40B4-BE49-F238E27FC236}">
                  <a16:creationId xmlns:a16="http://schemas.microsoft.com/office/drawing/2014/main" xmlns="" id="{4BAF8D2A-AE7F-364F-8B49-000412D5A70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62" y="12930"/>
              <a:ext cx="834" cy="915"/>
            </a:xfrm>
            <a:prstGeom prst="rect">
              <a:avLst/>
            </a:prstGeom>
            <a:noFill/>
            <a:extLst>
              <a:ext uri="{909E8E84-426E-40DD-AFC4-6F175D3DCCD1}">
                <a14:hiddenFill xmlns:a14="http://schemas.microsoft.com/office/drawing/2010/main">
                  <a:solidFill>
                    <a:srgbClr val="FFFFFF"/>
                  </a:solidFill>
                </a14:hiddenFill>
              </a:ext>
            </a:extLst>
          </p:spPr>
        </p:pic>
        <p:grpSp>
          <p:nvGrpSpPr>
            <p:cNvPr id="32" name="Group 31">
              <a:extLst>
                <a:ext uri="{FF2B5EF4-FFF2-40B4-BE49-F238E27FC236}">
                  <a16:creationId xmlns:a16="http://schemas.microsoft.com/office/drawing/2014/main" xmlns="" id="{72AD1D7F-B63C-BB43-A542-DDF3A12F348A}"/>
                </a:ext>
              </a:extLst>
            </p:cNvPr>
            <p:cNvGrpSpPr>
              <a:grpSpLocks/>
            </p:cNvGrpSpPr>
            <p:nvPr/>
          </p:nvGrpSpPr>
          <p:grpSpPr bwMode="auto">
            <a:xfrm>
              <a:off x="7056" y="11395"/>
              <a:ext cx="1786" cy="1121"/>
              <a:chOff x="3769" y="1807"/>
              <a:chExt cx="2209" cy="1386"/>
            </a:xfrm>
          </p:grpSpPr>
          <p:pic>
            <p:nvPicPr>
              <p:cNvPr id="35" name="Picture 34" descr="cell">
                <a:extLst>
                  <a:ext uri="{FF2B5EF4-FFF2-40B4-BE49-F238E27FC236}">
                    <a16:creationId xmlns:a16="http://schemas.microsoft.com/office/drawing/2014/main" xmlns="" id="{6DC5F3E0-9C0D-B844-974D-C611307865F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8952" t="10249" r="9698" b="7234"/>
              <a:stretch>
                <a:fillRect/>
              </a:stretch>
            </p:blipFill>
            <p:spPr bwMode="auto">
              <a:xfrm>
                <a:off x="3769" y="1807"/>
                <a:ext cx="2209" cy="1386"/>
              </a:xfrm>
              <a:prstGeom prst="rect">
                <a:avLst/>
              </a:prstGeom>
              <a:noFill/>
              <a:extLst>
                <a:ext uri="{909E8E84-426E-40DD-AFC4-6F175D3DCCD1}">
                  <a14:hiddenFill xmlns:a14="http://schemas.microsoft.com/office/drawing/2010/main">
                    <a:solidFill>
                      <a:srgbClr val="FFFFFF"/>
                    </a:solidFill>
                  </a14:hiddenFill>
                </a:ext>
              </a:extLst>
            </p:spPr>
          </p:pic>
          <p:cxnSp>
            <p:nvCxnSpPr>
              <p:cNvPr id="36" name="Line 33">
                <a:extLst>
                  <a:ext uri="{FF2B5EF4-FFF2-40B4-BE49-F238E27FC236}">
                    <a16:creationId xmlns:a16="http://schemas.microsoft.com/office/drawing/2014/main" xmlns="" id="{E1D2F12A-1B85-E94A-8CC1-BEF10D90C181}"/>
                  </a:ext>
                </a:extLst>
              </p:cNvPr>
              <p:cNvCxnSpPr>
                <a:cxnSpLocks noChangeShapeType="1"/>
              </p:cNvCxnSpPr>
              <p:nvPr/>
            </p:nvCxnSpPr>
            <p:spPr bwMode="auto">
              <a:xfrm flipV="1">
                <a:off x="5466" y="2084"/>
                <a:ext cx="172" cy="1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grpSp>
            <p:nvGrpSpPr>
              <p:cNvPr id="37" name="Group 36">
                <a:extLst>
                  <a:ext uri="{FF2B5EF4-FFF2-40B4-BE49-F238E27FC236}">
                    <a16:creationId xmlns:a16="http://schemas.microsoft.com/office/drawing/2014/main" xmlns="" id="{14B75C88-5EC7-8547-A9A1-5210EE00A0A1}"/>
                  </a:ext>
                </a:extLst>
              </p:cNvPr>
              <p:cNvGrpSpPr>
                <a:grpSpLocks/>
              </p:cNvGrpSpPr>
              <p:nvPr/>
            </p:nvGrpSpPr>
            <p:grpSpPr bwMode="auto">
              <a:xfrm>
                <a:off x="4408" y="2263"/>
                <a:ext cx="172" cy="178"/>
                <a:chOff x="5543" y="8573"/>
                <a:chExt cx="255" cy="256"/>
              </a:xfrm>
            </p:grpSpPr>
            <p:cxnSp>
              <p:nvCxnSpPr>
                <p:cNvPr id="38" name="Line 35">
                  <a:extLst>
                    <a:ext uri="{FF2B5EF4-FFF2-40B4-BE49-F238E27FC236}">
                      <a16:creationId xmlns:a16="http://schemas.microsoft.com/office/drawing/2014/main" xmlns="" id="{E37C1092-D039-5249-82B8-CF9B5491F938}"/>
                    </a:ext>
                  </a:extLst>
                </p:cNvPr>
                <p:cNvCxnSpPr>
                  <a:cxnSpLocks noChangeShapeType="1"/>
                </p:cNvCxnSpPr>
                <p:nvPr/>
              </p:nvCxnSpPr>
              <p:spPr bwMode="auto">
                <a:xfrm flipV="1">
                  <a:off x="5543" y="8691"/>
                  <a:ext cx="255" cy="2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39" name="Line 36">
                  <a:extLst>
                    <a:ext uri="{FF2B5EF4-FFF2-40B4-BE49-F238E27FC236}">
                      <a16:creationId xmlns:a16="http://schemas.microsoft.com/office/drawing/2014/main" xmlns="" id="{6A737B88-9EA5-7349-A1C5-10CDC01D8F70}"/>
                    </a:ext>
                  </a:extLst>
                </p:cNvPr>
                <p:cNvCxnSpPr>
                  <a:cxnSpLocks noChangeShapeType="1"/>
                </p:cNvCxnSpPr>
                <p:nvPr/>
              </p:nvCxnSpPr>
              <p:spPr bwMode="auto">
                <a:xfrm>
                  <a:off x="5657" y="8573"/>
                  <a:ext cx="30" cy="25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grpSp>
        </p:grpSp>
        <p:sp>
          <p:nvSpPr>
            <p:cNvPr id="33" name="Freeform 32">
              <a:extLst>
                <a:ext uri="{FF2B5EF4-FFF2-40B4-BE49-F238E27FC236}">
                  <a16:creationId xmlns:a16="http://schemas.microsoft.com/office/drawing/2014/main" xmlns="" id="{29420477-7F7E-8841-BE30-516D6AAA4A15}"/>
                </a:ext>
              </a:extLst>
            </p:cNvPr>
            <p:cNvSpPr>
              <a:spLocks/>
            </p:cNvSpPr>
            <p:nvPr/>
          </p:nvSpPr>
          <p:spPr bwMode="auto">
            <a:xfrm>
              <a:off x="8399" y="11618"/>
              <a:ext cx="1526" cy="1925"/>
            </a:xfrm>
            <a:custGeom>
              <a:avLst/>
              <a:gdLst>
                <a:gd name="T0" fmla="*/ 360 w 1565"/>
                <a:gd name="T1" fmla="*/ 20 h 2120"/>
                <a:gd name="T2" fmla="*/ 1110 w 1565"/>
                <a:gd name="T3" fmla="*/ 215 h 2120"/>
                <a:gd name="T4" fmla="*/ 1380 w 1565"/>
                <a:gd name="T5" fmla="*/ 1310 h 2120"/>
                <a:gd name="T6" fmla="*/ 0 w 1565"/>
                <a:gd name="T7" fmla="*/ 2120 h 2120"/>
              </a:gdLst>
              <a:ahLst/>
              <a:cxnLst>
                <a:cxn ang="0">
                  <a:pos x="T0" y="T1"/>
                </a:cxn>
                <a:cxn ang="0">
                  <a:pos x="T2" y="T3"/>
                </a:cxn>
                <a:cxn ang="0">
                  <a:pos x="T4" y="T5"/>
                </a:cxn>
                <a:cxn ang="0">
                  <a:pos x="T6" y="T7"/>
                </a:cxn>
              </a:cxnLst>
              <a:rect l="0" t="0" r="r" b="b"/>
              <a:pathLst>
                <a:path w="1565" h="2120">
                  <a:moveTo>
                    <a:pt x="360" y="20"/>
                  </a:moveTo>
                  <a:cubicBezTo>
                    <a:pt x="650" y="10"/>
                    <a:pt x="940" y="0"/>
                    <a:pt x="1110" y="215"/>
                  </a:cubicBezTo>
                  <a:cubicBezTo>
                    <a:pt x="1280" y="430"/>
                    <a:pt x="1565" y="993"/>
                    <a:pt x="1380" y="1310"/>
                  </a:cubicBezTo>
                  <a:cubicBezTo>
                    <a:pt x="1195" y="1627"/>
                    <a:pt x="597" y="1873"/>
                    <a:pt x="0" y="212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34" name="Freeform 33">
              <a:extLst>
                <a:ext uri="{FF2B5EF4-FFF2-40B4-BE49-F238E27FC236}">
                  <a16:creationId xmlns:a16="http://schemas.microsoft.com/office/drawing/2014/main" xmlns="" id="{E20E01D4-EAB0-6A46-B902-3164C70B4E0D}"/>
                </a:ext>
              </a:extLst>
            </p:cNvPr>
            <p:cNvSpPr>
              <a:spLocks/>
            </p:cNvSpPr>
            <p:nvPr/>
          </p:nvSpPr>
          <p:spPr bwMode="auto">
            <a:xfrm>
              <a:off x="6250" y="11702"/>
              <a:ext cx="1729" cy="1842"/>
            </a:xfrm>
            <a:custGeom>
              <a:avLst/>
              <a:gdLst>
                <a:gd name="T0" fmla="*/ 1010 w 1790"/>
                <a:gd name="T1" fmla="*/ 32 h 2072"/>
                <a:gd name="T2" fmla="*/ 395 w 1790"/>
                <a:gd name="T3" fmla="*/ 167 h 2072"/>
                <a:gd name="T4" fmla="*/ 65 w 1790"/>
                <a:gd name="T5" fmla="*/ 1037 h 2072"/>
                <a:gd name="T6" fmla="*/ 785 w 1790"/>
                <a:gd name="T7" fmla="*/ 1787 h 2072"/>
                <a:gd name="T8" fmla="*/ 1790 w 1790"/>
                <a:gd name="T9" fmla="*/ 2072 h 2072"/>
              </a:gdLst>
              <a:ahLst/>
              <a:cxnLst>
                <a:cxn ang="0">
                  <a:pos x="T0" y="T1"/>
                </a:cxn>
                <a:cxn ang="0">
                  <a:pos x="T2" y="T3"/>
                </a:cxn>
                <a:cxn ang="0">
                  <a:pos x="T4" y="T5"/>
                </a:cxn>
                <a:cxn ang="0">
                  <a:pos x="T6" y="T7"/>
                </a:cxn>
                <a:cxn ang="0">
                  <a:pos x="T8" y="T9"/>
                </a:cxn>
              </a:cxnLst>
              <a:rect l="0" t="0" r="r" b="b"/>
              <a:pathLst>
                <a:path w="1790" h="2072">
                  <a:moveTo>
                    <a:pt x="1010" y="32"/>
                  </a:moveTo>
                  <a:cubicBezTo>
                    <a:pt x="781" y="16"/>
                    <a:pt x="553" y="0"/>
                    <a:pt x="395" y="167"/>
                  </a:cubicBezTo>
                  <a:cubicBezTo>
                    <a:pt x="237" y="334"/>
                    <a:pt x="0" y="767"/>
                    <a:pt x="65" y="1037"/>
                  </a:cubicBezTo>
                  <a:cubicBezTo>
                    <a:pt x="130" y="1307"/>
                    <a:pt x="498" y="1615"/>
                    <a:pt x="785" y="1787"/>
                  </a:cubicBezTo>
                  <a:cubicBezTo>
                    <a:pt x="1072" y="1959"/>
                    <a:pt x="1431" y="2015"/>
                    <a:pt x="1790" y="2072"/>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2" name="TextBox 1">
            <a:extLst>
              <a:ext uri="{FF2B5EF4-FFF2-40B4-BE49-F238E27FC236}">
                <a16:creationId xmlns:a16="http://schemas.microsoft.com/office/drawing/2014/main" xmlns="" id="{A4D191BB-CA3E-EC4B-886E-BA18EB409F68}"/>
              </a:ext>
            </a:extLst>
          </p:cNvPr>
          <p:cNvSpPr txBox="1"/>
          <p:nvPr/>
        </p:nvSpPr>
        <p:spPr>
          <a:xfrm>
            <a:off x="2338679" y="3906982"/>
            <a:ext cx="589729" cy="400110"/>
          </a:xfrm>
          <a:prstGeom prst="rect">
            <a:avLst/>
          </a:prstGeom>
          <a:noFill/>
        </p:spPr>
        <p:txBody>
          <a:bodyPr wrap="square" rtlCol="0">
            <a:spAutoFit/>
          </a:bodyPr>
          <a:lstStyle/>
          <a:p>
            <a:r>
              <a:rPr lang="en-GB" sz="2000" b="1" dirty="0"/>
              <a:t>A</a:t>
            </a:r>
          </a:p>
        </p:txBody>
      </p:sp>
      <p:sp>
        <p:nvSpPr>
          <p:cNvPr id="40" name="TextBox 39">
            <a:extLst>
              <a:ext uri="{FF2B5EF4-FFF2-40B4-BE49-F238E27FC236}">
                <a16:creationId xmlns:a16="http://schemas.microsoft.com/office/drawing/2014/main" xmlns="" id="{6692B218-6DB9-7C4D-8A01-7FB4D0B7668E}"/>
              </a:ext>
            </a:extLst>
          </p:cNvPr>
          <p:cNvSpPr txBox="1"/>
          <p:nvPr/>
        </p:nvSpPr>
        <p:spPr>
          <a:xfrm>
            <a:off x="6916367" y="3878197"/>
            <a:ext cx="589729" cy="400110"/>
          </a:xfrm>
          <a:prstGeom prst="rect">
            <a:avLst/>
          </a:prstGeom>
          <a:noFill/>
        </p:spPr>
        <p:txBody>
          <a:bodyPr wrap="square" rtlCol="0">
            <a:spAutoFit/>
          </a:bodyPr>
          <a:lstStyle/>
          <a:p>
            <a:r>
              <a:rPr lang="en-GB" sz="2000" b="1" dirty="0"/>
              <a:t>B</a:t>
            </a:r>
          </a:p>
        </p:txBody>
      </p:sp>
      <p:sp>
        <p:nvSpPr>
          <p:cNvPr id="41" name="Rectangle 40">
            <a:extLst>
              <a:ext uri="{FF2B5EF4-FFF2-40B4-BE49-F238E27FC236}">
                <a16:creationId xmlns:a16="http://schemas.microsoft.com/office/drawing/2014/main" xmlns="" id="{2EE22E30-FF04-8444-9F60-7EA996521457}"/>
              </a:ext>
            </a:extLst>
          </p:cNvPr>
          <p:cNvSpPr/>
          <p:nvPr/>
        </p:nvSpPr>
        <p:spPr>
          <a:xfrm>
            <a:off x="580548" y="824000"/>
            <a:ext cx="2831224" cy="400110"/>
          </a:xfrm>
          <a:prstGeom prst="rect">
            <a:avLst/>
          </a:prstGeom>
        </p:spPr>
        <p:txBody>
          <a:bodyPr wrap="none">
            <a:spAutoFit/>
          </a:bodyPr>
          <a:lstStyle/>
          <a:p>
            <a:pPr lvl="0">
              <a:defRPr/>
            </a:pPr>
            <a:r>
              <a:rPr lang="en-US" sz="2000" b="1" dirty="0">
                <a:solidFill>
                  <a:schemeClr val="tx1"/>
                </a:solidFill>
                <a:latin typeface="+mn-lt"/>
                <a:ea typeface="Futura Medium" charset="0"/>
                <a:cs typeface="Futura Medium" charset="0"/>
              </a:rPr>
              <a:t>All bulbs are identical</a:t>
            </a:r>
            <a:endParaRPr lang="es-MX" sz="2000" b="1" dirty="0">
              <a:solidFill>
                <a:schemeClr val="tx1"/>
              </a:solidFill>
              <a:latin typeface="+mn-lt"/>
            </a:endParaRPr>
          </a:p>
        </p:txBody>
      </p:sp>
    </p:spTree>
    <p:extLst>
      <p:ext uri="{BB962C8B-B14F-4D97-AF65-F5344CB8AC3E}">
        <p14:creationId xmlns:p14="http://schemas.microsoft.com/office/powerpoint/2010/main" val="3605555737"/>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xmlns="" id="{66E7E461-2DD3-A44B-87F9-55CA11406CE1}"/>
              </a:ext>
            </a:extLst>
          </p:cNvPr>
          <p:cNvSpPr/>
          <p:nvPr/>
        </p:nvSpPr>
        <p:spPr>
          <a:xfrm>
            <a:off x="505638" y="315139"/>
            <a:ext cx="6410729" cy="553998"/>
          </a:xfrm>
          <a:prstGeom prst="rect">
            <a:avLst/>
          </a:prstGeom>
        </p:spPr>
        <p:txBody>
          <a:bodyPr wrap="none">
            <a:spAutoFit/>
          </a:bodyPr>
          <a:lstStyle/>
          <a:p>
            <a:pPr lvl="0">
              <a:defRPr/>
            </a:pPr>
            <a:r>
              <a:rPr lang="en-US" sz="3000" b="1" dirty="0">
                <a:solidFill>
                  <a:schemeClr val="accent1"/>
                </a:solidFill>
                <a:latin typeface="+mn-lt"/>
                <a:ea typeface="Futura Medium" charset="0"/>
                <a:cs typeface="Futura Medium" charset="0"/>
              </a:rPr>
              <a:t>Which circuit has a brighter bulb?</a:t>
            </a:r>
            <a:endParaRPr lang="es-MX" sz="3000" b="1" dirty="0">
              <a:solidFill>
                <a:schemeClr val="accent1"/>
              </a:solidFill>
              <a:latin typeface="+mn-lt"/>
            </a:endParaRPr>
          </a:p>
        </p:txBody>
      </p:sp>
      <p:sp>
        <p:nvSpPr>
          <p:cNvPr id="2" name="TextBox 1">
            <a:extLst>
              <a:ext uri="{FF2B5EF4-FFF2-40B4-BE49-F238E27FC236}">
                <a16:creationId xmlns:a16="http://schemas.microsoft.com/office/drawing/2014/main" xmlns="" id="{A4D191BB-CA3E-EC4B-886E-BA18EB409F68}"/>
              </a:ext>
            </a:extLst>
          </p:cNvPr>
          <p:cNvSpPr txBox="1"/>
          <p:nvPr/>
        </p:nvSpPr>
        <p:spPr>
          <a:xfrm>
            <a:off x="2338679" y="3906982"/>
            <a:ext cx="589729" cy="400110"/>
          </a:xfrm>
          <a:prstGeom prst="rect">
            <a:avLst/>
          </a:prstGeom>
          <a:noFill/>
        </p:spPr>
        <p:txBody>
          <a:bodyPr wrap="square" rtlCol="0">
            <a:spAutoFit/>
          </a:bodyPr>
          <a:lstStyle/>
          <a:p>
            <a:r>
              <a:rPr lang="en-GB" sz="2000" b="1" dirty="0"/>
              <a:t>A</a:t>
            </a:r>
          </a:p>
        </p:txBody>
      </p:sp>
      <p:sp>
        <p:nvSpPr>
          <p:cNvPr id="40" name="TextBox 39">
            <a:extLst>
              <a:ext uri="{FF2B5EF4-FFF2-40B4-BE49-F238E27FC236}">
                <a16:creationId xmlns:a16="http://schemas.microsoft.com/office/drawing/2014/main" xmlns="" id="{6692B218-6DB9-7C4D-8A01-7FB4D0B7668E}"/>
              </a:ext>
            </a:extLst>
          </p:cNvPr>
          <p:cNvSpPr txBox="1"/>
          <p:nvPr/>
        </p:nvSpPr>
        <p:spPr>
          <a:xfrm>
            <a:off x="6916367" y="3878197"/>
            <a:ext cx="589729" cy="400110"/>
          </a:xfrm>
          <a:prstGeom prst="rect">
            <a:avLst/>
          </a:prstGeom>
          <a:noFill/>
        </p:spPr>
        <p:txBody>
          <a:bodyPr wrap="square" rtlCol="0">
            <a:spAutoFit/>
          </a:bodyPr>
          <a:lstStyle/>
          <a:p>
            <a:r>
              <a:rPr lang="en-GB" sz="2000" b="1" dirty="0"/>
              <a:t>B</a:t>
            </a:r>
          </a:p>
        </p:txBody>
      </p:sp>
      <p:pic>
        <p:nvPicPr>
          <p:cNvPr id="41" name="Picture 40">
            <a:extLst>
              <a:ext uri="{FF2B5EF4-FFF2-40B4-BE49-F238E27FC236}">
                <a16:creationId xmlns:a16="http://schemas.microsoft.com/office/drawing/2014/main" xmlns="" id="{B3102BE3-E03F-5C47-990D-82C3286219FA}"/>
              </a:ext>
            </a:extLst>
          </p:cNvPr>
          <p:cNvPicPr/>
          <p:nvPr/>
        </p:nvPicPr>
        <p:blipFill rotWithShape="1">
          <a:blip r:embed="rId3" cstate="print">
            <a:extLst>
              <a:ext uri="{28A0092B-C50C-407E-A947-70E740481C1C}">
                <a14:useLocalDpi xmlns:a14="http://schemas.microsoft.com/office/drawing/2010/main" val="0"/>
              </a:ext>
            </a:extLst>
          </a:blip>
          <a:srcRect b="21449"/>
          <a:stretch/>
        </p:blipFill>
        <p:spPr bwMode="auto">
          <a:xfrm>
            <a:off x="505638" y="1450138"/>
            <a:ext cx="7987891" cy="2096626"/>
          </a:xfrm>
          <a:prstGeom prst="rect">
            <a:avLst/>
          </a:prstGeom>
          <a:ln>
            <a:noFill/>
          </a:ln>
          <a:extLst>
            <a:ext uri="{53640926-AAD7-44D8-BBD7-CCE9431645EC}">
              <a14:shadowObscured xmlns:a14="http://schemas.microsoft.com/office/drawing/2010/main"/>
            </a:ext>
          </a:extLst>
        </p:spPr>
      </p:pic>
      <p:sp>
        <p:nvSpPr>
          <p:cNvPr id="6" name="Rectangle 5">
            <a:extLst>
              <a:ext uri="{FF2B5EF4-FFF2-40B4-BE49-F238E27FC236}">
                <a16:creationId xmlns:a16="http://schemas.microsoft.com/office/drawing/2014/main" xmlns="" id="{DBD0D59D-9E3F-7748-8981-DF3E28C0B24A}"/>
              </a:ext>
            </a:extLst>
          </p:cNvPr>
          <p:cNvSpPr/>
          <p:nvPr/>
        </p:nvSpPr>
        <p:spPr>
          <a:xfrm>
            <a:off x="580548" y="824000"/>
            <a:ext cx="2831224" cy="400110"/>
          </a:xfrm>
          <a:prstGeom prst="rect">
            <a:avLst/>
          </a:prstGeom>
        </p:spPr>
        <p:txBody>
          <a:bodyPr wrap="none">
            <a:spAutoFit/>
          </a:bodyPr>
          <a:lstStyle/>
          <a:p>
            <a:pPr lvl="0">
              <a:defRPr/>
            </a:pPr>
            <a:r>
              <a:rPr lang="en-US" sz="2000" b="1" dirty="0">
                <a:solidFill>
                  <a:schemeClr val="tx1"/>
                </a:solidFill>
                <a:latin typeface="+mn-lt"/>
                <a:ea typeface="Futura Medium" charset="0"/>
                <a:cs typeface="Futura Medium" charset="0"/>
              </a:rPr>
              <a:t>All bulbs are identical</a:t>
            </a:r>
            <a:endParaRPr lang="es-MX" sz="2000" b="1" dirty="0">
              <a:solidFill>
                <a:schemeClr val="tx1"/>
              </a:solidFill>
              <a:latin typeface="+mn-lt"/>
            </a:endParaRPr>
          </a:p>
        </p:txBody>
      </p:sp>
    </p:spTree>
    <p:extLst>
      <p:ext uri="{BB962C8B-B14F-4D97-AF65-F5344CB8AC3E}">
        <p14:creationId xmlns:p14="http://schemas.microsoft.com/office/powerpoint/2010/main" val="2079346704"/>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descr="bulb1">
            <a:extLst>
              <a:ext uri="{FF2B5EF4-FFF2-40B4-BE49-F238E27FC236}">
                <a16:creationId xmlns:a16="http://schemas.microsoft.com/office/drawing/2014/main" xmlns="" id="{131C6EDA-1142-EE44-AEF8-2384831F6A9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21799" y="2841915"/>
            <a:ext cx="564928" cy="779792"/>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xmlns="" id="{66E7E461-2DD3-A44B-87F9-55CA11406CE1}"/>
              </a:ext>
            </a:extLst>
          </p:cNvPr>
          <p:cNvSpPr/>
          <p:nvPr/>
        </p:nvSpPr>
        <p:spPr>
          <a:xfrm>
            <a:off x="505638" y="315139"/>
            <a:ext cx="6410729" cy="553998"/>
          </a:xfrm>
          <a:prstGeom prst="rect">
            <a:avLst/>
          </a:prstGeom>
        </p:spPr>
        <p:txBody>
          <a:bodyPr wrap="none">
            <a:spAutoFit/>
          </a:bodyPr>
          <a:lstStyle/>
          <a:p>
            <a:pPr lvl="0">
              <a:defRPr/>
            </a:pPr>
            <a:r>
              <a:rPr lang="en-US" sz="3000" b="1" dirty="0">
                <a:solidFill>
                  <a:schemeClr val="accent1"/>
                </a:solidFill>
                <a:latin typeface="+mn-lt"/>
                <a:ea typeface="Futura Medium" charset="0"/>
                <a:cs typeface="Futura Medium" charset="0"/>
              </a:rPr>
              <a:t>Which circuit has a brighter bulb?</a:t>
            </a:r>
            <a:endParaRPr lang="es-MX" sz="3000" b="1" dirty="0">
              <a:solidFill>
                <a:schemeClr val="accent1"/>
              </a:solidFill>
              <a:latin typeface="+mn-lt"/>
            </a:endParaRPr>
          </a:p>
        </p:txBody>
      </p:sp>
      <p:grpSp>
        <p:nvGrpSpPr>
          <p:cNvPr id="14" name="Group 13">
            <a:extLst>
              <a:ext uri="{FF2B5EF4-FFF2-40B4-BE49-F238E27FC236}">
                <a16:creationId xmlns:a16="http://schemas.microsoft.com/office/drawing/2014/main" xmlns="" id="{C2FEBF56-8F13-9244-BC0F-85D55AF7CE1C}"/>
              </a:ext>
            </a:extLst>
          </p:cNvPr>
          <p:cNvGrpSpPr>
            <a:grpSpLocks/>
          </p:cNvGrpSpPr>
          <p:nvPr/>
        </p:nvGrpSpPr>
        <p:grpSpPr bwMode="auto">
          <a:xfrm>
            <a:off x="1128218" y="1884462"/>
            <a:ext cx="1210461" cy="955678"/>
            <a:chOff x="3769" y="1807"/>
            <a:chExt cx="2209" cy="1386"/>
          </a:xfrm>
        </p:grpSpPr>
        <p:pic>
          <p:nvPicPr>
            <p:cNvPr id="25" name="Picture 24" descr="cell">
              <a:extLst>
                <a:ext uri="{FF2B5EF4-FFF2-40B4-BE49-F238E27FC236}">
                  <a16:creationId xmlns:a16="http://schemas.microsoft.com/office/drawing/2014/main" xmlns="" id="{A771294A-5745-FE4A-96A6-360F7B4226B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8952" t="10249" r="9698" b="7234"/>
            <a:stretch>
              <a:fillRect/>
            </a:stretch>
          </p:blipFill>
          <p:spPr bwMode="auto">
            <a:xfrm>
              <a:off x="3769" y="1807"/>
              <a:ext cx="2209" cy="1386"/>
            </a:xfrm>
            <a:prstGeom prst="rect">
              <a:avLst/>
            </a:prstGeom>
            <a:noFill/>
            <a:extLst>
              <a:ext uri="{909E8E84-426E-40DD-AFC4-6F175D3DCCD1}">
                <a14:hiddenFill xmlns:a14="http://schemas.microsoft.com/office/drawing/2010/main">
                  <a:solidFill>
                    <a:srgbClr val="FFFFFF"/>
                  </a:solidFill>
                </a14:hiddenFill>
              </a:ext>
            </a:extLst>
          </p:spPr>
        </p:pic>
        <p:cxnSp>
          <p:nvCxnSpPr>
            <p:cNvPr id="26" name="Line 5">
              <a:extLst>
                <a:ext uri="{FF2B5EF4-FFF2-40B4-BE49-F238E27FC236}">
                  <a16:creationId xmlns:a16="http://schemas.microsoft.com/office/drawing/2014/main" xmlns="" id="{59070795-CDA3-E849-A0B7-4636FD397FE2}"/>
                </a:ext>
              </a:extLst>
            </p:cNvPr>
            <p:cNvCxnSpPr>
              <a:cxnSpLocks noChangeShapeType="1"/>
            </p:cNvCxnSpPr>
            <p:nvPr/>
          </p:nvCxnSpPr>
          <p:spPr bwMode="auto">
            <a:xfrm flipV="1">
              <a:off x="5466" y="2084"/>
              <a:ext cx="172" cy="1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grpSp>
          <p:nvGrpSpPr>
            <p:cNvPr id="27" name="Group 26">
              <a:extLst>
                <a:ext uri="{FF2B5EF4-FFF2-40B4-BE49-F238E27FC236}">
                  <a16:creationId xmlns:a16="http://schemas.microsoft.com/office/drawing/2014/main" xmlns="" id="{35ECE46A-34DB-BC4B-92C2-E1E1F5AAA5BE}"/>
                </a:ext>
              </a:extLst>
            </p:cNvPr>
            <p:cNvGrpSpPr>
              <a:grpSpLocks/>
            </p:cNvGrpSpPr>
            <p:nvPr/>
          </p:nvGrpSpPr>
          <p:grpSpPr bwMode="auto">
            <a:xfrm>
              <a:off x="4408" y="2263"/>
              <a:ext cx="172" cy="178"/>
              <a:chOff x="5543" y="8573"/>
              <a:chExt cx="255" cy="256"/>
            </a:xfrm>
          </p:grpSpPr>
          <p:cxnSp>
            <p:nvCxnSpPr>
              <p:cNvPr id="28" name="Line 7">
                <a:extLst>
                  <a:ext uri="{FF2B5EF4-FFF2-40B4-BE49-F238E27FC236}">
                    <a16:creationId xmlns:a16="http://schemas.microsoft.com/office/drawing/2014/main" xmlns="" id="{EB245495-CEA4-FF47-8428-26CDCD447913}"/>
                  </a:ext>
                </a:extLst>
              </p:cNvPr>
              <p:cNvCxnSpPr>
                <a:cxnSpLocks noChangeShapeType="1"/>
              </p:cNvCxnSpPr>
              <p:nvPr/>
            </p:nvCxnSpPr>
            <p:spPr bwMode="auto">
              <a:xfrm flipV="1">
                <a:off x="5543" y="8691"/>
                <a:ext cx="255" cy="2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29" name="Line 8">
                <a:extLst>
                  <a:ext uri="{FF2B5EF4-FFF2-40B4-BE49-F238E27FC236}">
                    <a16:creationId xmlns:a16="http://schemas.microsoft.com/office/drawing/2014/main" xmlns="" id="{0A5B4641-818D-9941-A12B-D19534153C88}"/>
                  </a:ext>
                </a:extLst>
              </p:cNvPr>
              <p:cNvCxnSpPr>
                <a:cxnSpLocks noChangeShapeType="1"/>
              </p:cNvCxnSpPr>
              <p:nvPr/>
            </p:nvCxnSpPr>
            <p:spPr bwMode="auto">
              <a:xfrm>
                <a:off x="5657" y="8573"/>
                <a:ext cx="30" cy="25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grpSp>
      </p:grpSp>
      <p:pic>
        <p:nvPicPr>
          <p:cNvPr id="15" name="Picture 14" descr="bulb1">
            <a:extLst>
              <a:ext uri="{FF2B5EF4-FFF2-40B4-BE49-F238E27FC236}">
                <a16:creationId xmlns:a16="http://schemas.microsoft.com/office/drawing/2014/main" xmlns="" id="{5CFE2FFE-44A1-5647-A8F4-F8D1E45C8D4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04567" y="2858335"/>
            <a:ext cx="564928" cy="779792"/>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15">
            <a:extLst>
              <a:ext uri="{FF2B5EF4-FFF2-40B4-BE49-F238E27FC236}">
                <a16:creationId xmlns:a16="http://schemas.microsoft.com/office/drawing/2014/main" xmlns="" id="{C7556B8D-3630-654F-9AA5-1A9847729160}"/>
              </a:ext>
            </a:extLst>
          </p:cNvPr>
          <p:cNvGrpSpPr>
            <a:grpSpLocks/>
          </p:cNvGrpSpPr>
          <p:nvPr/>
        </p:nvGrpSpPr>
        <p:grpSpPr bwMode="auto">
          <a:xfrm>
            <a:off x="2825756" y="1427851"/>
            <a:ext cx="1210461" cy="955678"/>
            <a:chOff x="3769" y="1807"/>
            <a:chExt cx="2209" cy="1386"/>
          </a:xfrm>
        </p:grpSpPr>
        <p:pic>
          <p:nvPicPr>
            <p:cNvPr id="20" name="Picture 19" descr="cell">
              <a:extLst>
                <a:ext uri="{FF2B5EF4-FFF2-40B4-BE49-F238E27FC236}">
                  <a16:creationId xmlns:a16="http://schemas.microsoft.com/office/drawing/2014/main" xmlns="" id="{FB2E232C-B773-4C4A-AF72-2D232A160B8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8952" t="10249" r="9698" b="7234"/>
            <a:stretch>
              <a:fillRect/>
            </a:stretch>
          </p:blipFill>
          <p:spPr bwMode="auto">
            <a:xfrm>
              <a:off x="3769" y="1807"/>
              <a:ext cx="2209" cy="1386"/>
            </a:xfrm>
            <a:prstGeom prst="rect">
              <a:avLst/>
            </a:prstGeom>
            <a:noFill/>
            <a:extLst>
              <a:ext uri="{909E8E84-426E-40DD-AFC4-6F175D3DCCD1}">
                <a14:hiddenFill xmlns:a14="http://schemas.microsoft.com/office/drawing/2010/main">
                  <a:solidFill>
                    <a:srgbClr val="FFFFFF"/>
                  </a:solidFill>
                </a14:hiddenFill>
              </a:ext>
            </a:extLst>
          </p:spPr>
        </p:pic>
        <p:cxnSp>
          <p:nvCxnSpPr>
            <p:cNvPr id="21" name="Line 12">
              <a:extLst>
                <a:ext uri="{FF2B5EF4-FFF2-40B4-BE49-F238E27FC236}">
                  <a16:creationId xmlns:a16="http://schemas.microsoft.com/office/drawing/2014/main" xmlns="" id="{33204F0E-849E-D940-B737-95F2F2384016}"/>
                </a:ext>
              </a:extLst>
            </p:cNvPr>
            <p:cNvCxnSpPr>
              <a:cxnSpLocks noChangeShapeType="1"/>
            </p:cNvCxnSpPr>
            <p:nvPr/>
          </p:nvCxnSpPr>
          <p:spPr bwMode="auto">
            <a:xfrm flipV="1">
              <a:off x="5466" y="2084"/>
              <a:ext cx="172" cy="1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grpSp>
          <p:nvGrpSpPr>
            <p:cNvPr id="22" name="Group 21">
              <a:extLst>
                <a:ext uri="{FF2B5EF4-FFF2-40B4-BE49-F238E27FC236}">
                  <a16:creationId xmlns:a16="http://schemas.microsoft.com/office/drawing/2014/main" xmlns="" id="{0FBBD370-4F1D-034F-B5BF-4B337B31B05C}"/>
                </a:ext>
              </a:extLst>
            </p:cNvPr>
            <p:cNvGrpSpPr>
              <a:grpSpLocks/>
            </p:cNvGrpSpPr>
            <p:nvPr/>
          </p:nvGrpSpPr>
          <p:grpSpPr bwMode="auto">
            <a:xfrm>
              <a:off x="4408" y="2263"/>
              <a:ext cx="172" cy="178"/>
              <a:chOff x="5543" y="8573"/>
              <a:chExt cx="255" cy="256"/>
            </a:xfrm>
          </p:grpSpPr>
          <p:cxnSp>
            <p:nvCxnSpPr>
              <p:cNvPr id="23" name="Line 14">
                <a:extLst>
                  <a:ext uri="{FF2B5EF4-FFF2-40B4-BE49-F238E27FC236}">
                    <a16:creationId xmlns:a16="http://schemas.microsoft.com/office/drawing/2014/main" xmlns="" id="{45117E04-A561-4C45-B150-971216BF8FB0}"/>
                  </a:ext>
                </a:extLst>
              </p:cNvPr>
              <p:cNvCxnSpPr>
                <a:cxnSpLocks noChangeShapeType="1"/>
              </p:cNvCxnSpPr>
              <p:nvPr/>
            </p:nvCxnSpPr>
            <p:spPr bwMode="auto">
              <a:xfrm flipV="1">
                <a:off x="5543" y="8691"/>
                <a:ext cx="255" cy="2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24" name="Line 15">
                <a:extLst>
                  <a:ext uri="{FF2B5EF4-FFF2-40B4-BE49-F238E27FC236}">
                    <a16:creationId xmlns:a16="http://schemas.microsoft.com/office/drawing/2014/main" xmlns="" id="{E8266944-9061-1C47-9F59-29B090E6201D}"/>
                  </a:ext>
                </a:extLst>
              </p:cNvPr>
              <p:cNvCxnSpPr>
                <a:cxnSpLocks noChangeShapeType="1"/>
              </p:cNvCxnSpPr>
              <p:nvPr/>
            </p:nvCxnSpPr>
            <p:spPr bwMode="auto">
              <a:xfrm>
                <a:off x="5657" y="8573"/>
                <a:ext cx="30" cy="25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grpSp>
      </p:grpSp>
      <p:sp>
        <p:nvSpPr>
          <p:cNvPr id="17" name="Freeform 16">
            <a:extLst>
              <a:ext uri="{FF2B5EF4-FFF2-40B4-BE49-F238E27FC236}">
                <a16:creationId xmlns:a16="http://schemas.microsoft.com/office/drawing/2014/main" xmlns="" id="{8974F46A-5198-3C43-93CC-06A3945CD1A7}"/>
              </a:ext>
            </a:extLst>
          </p:cNvPr>
          <p:cNvSpPr>
            <a:spLocks/>
          </p:cNvSpPr>
          <p:nvPr/>
        </p:nvSpPr>
        <p:spPr bwMode="auto">
          <a:xfrm>
            <a:off x="2280119" y="1589008"/>
            <a:ext cx="648289" cy="501666"/>
          </a:xfrm>
          <a:custGeom>
            <a:avLst/>
            <a:gdLst>
              <a:gd name="T0" fmla="*/ 990 w 990"/>
              <a:gd name="T1" fmla="*/ 140 h 610"/>
              <a:gd name="T2" fmla="*/ 810 w 990"/>
              <a:gd name="T3" fmla="*/ 10 h 610"/>
              <a:gd name="T4" fmla="*/ 350 w 990"/>
              <a:gd name="T5" fmla="*/ 100 h 610"/>
              <a:gd name="T6" fmla="*/ 0 w 990"/>
              <a:gd name="T7" fmla="*/ 610 h 610"/>
            </a:gdLst>
            <a:ahLst/>
            <a:cxnLst>
              <a:cxn ang="0">
                <a:pos x="T0" y="T1"/>
              </a:cxn>
              <a:cxn ang="0">
                <a:pos x="T2" y="T3"/>
              </a:cxn>
              <a:cxn ang="0">
                <a:pos x="T4" y="T5"/>
              </a:cxn>
              <a:cxn ang="0">
                <a:pos x="T6" y="T7"/>
              </a:cxn>
            </a:cxnLst>
            <a:rect l="0" t="0" r="r" b="b"/>
            <a:pathLst>
              <a:path w="990" h="610">
                <a:moveTo>
                  <a:pt x="990" y="140"/>
                </a:moveTo>
                <a:cubicBezTo>
                  <a:pt x="953" y="78"/>
                  <a:pt x="917" y="17"/>
                  <a:pt x="810" y="10"/>
                </a:cubicBezTo>
                <a:cubicBezTo>
                  <a:pt x="703" y="3"/>
                  <a:pt x="485" y="0"/>
                  <a:pt x="350" y="100"/>
                </a:cubicBezTo>
                <a:cubicBezTo>
                  <a:pt x="215" y="200"/>
                  <a:pt x="107" y="405"/>
                  <a:pt x="0" y="61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8" name="Freeform 17">
            <a:extLst>
              <a:ext uri="{FF2B5EF4-FFF2-40B4-BE49-F238E27FC236}">
                <a16:creationId xmlns:a16="http://schemas.microsoft.com/office/drawing/2014/main" xmlns="" id="{30A86FA1-899A-0149-99EE-02D7433A0A1C}"/>
              </a:ext>
            </a:extLst>
          </p:cNvPr>
          <p:cNvSpPr>
            <a:spLocks/>
          </p:cNvSpPr>
          <p:nvPr/>
        </p:nvSpPr>
        <p:spPr bwMode="auto">
          <a:xfrm>
            <a:off x="896801" y="2037821"/>
            <a:ext cx="1576890" cy="1341242"/>
          </a:xfrm>
          <a:custGeom>
            <a:avLst/>
            <a:gdLst>
              <a:gd name="T0" fmla="*/ 912 w 4372"/>
              <a:gd name="T1" fmla="*/ 140 h 1610"/>
              <a:gd name="T2" fmla="*/ 702 w 4372"/>
              <a:gd name="T3" fmla="*/ 10 h 1610"/>
              <a:gd name="T4" fmla="*/ 272 w 4372"/>
              <a:gd name="T5" fmla="*/ 200 h 1610"/>
              <a:gd name="T6" fmla="*/ 352 w 4372"/>
              <a:gd name="T7" fmla="*/ 890 h 1610"/>
              <a:gd name="T8" fmla="*/ 2382 w 4372"/>
              <a:gd name="T9" fmla="*/ 1310 h 1610"/>
              <a:gd name="T10" fmla="*/ 3362 w 4372"/>
              <a:gd name="T11" fmla="*/ 1340 h 1610"/>
              <a:gd name="T12" fmla="*/ 4372 w 4372"/>
              <a:gd name="T13" fmla="*/ 1610 h 1610"/>
            </a:gdLst>
            <a:ahLst/>
            <a:cxnLst>
              <a:cxn ang="0">
                <a:pos x="T0" y="T1"/>
              </a:cxn>
              <a:cxn ang="0">
                <a:pos x="T2" y="T3"/>
              </a:cxn>
              <a:cxn ang="0">
                <a:pos x="T4" y="T5"/>
              </a:cxn>
              <a:cxn ang="0">
                <a:pos x="T6" y="T7"/>
              </a:cxn>
              <a:cxn ang="0">
                <a:pos x="T8" y="T9"/>
              </a:cxn>
              <a:cxn ang="0">
                <a:pos x="T10" y="T11"/>
              </a:cxn>
              <a:cxn ang="0">
                <a:pos x="T12" y="T13"/>
              </a:cxn>
            </a:cxnLst>
            <a:rect l="0" t="0" r="r" b="b"/>
            <a:pathLst>
              <a:path w="4372" h="1610">
                <a:moveTo>
                  <a:pt x="912" y="140"/>
                </a:moveTo>
                <a:cubicBezTo>
                  <a:pt x="860" y="70"/>
                  <a:pt x="809" y="0"/>
                  <a:pt x="702" y="10"/>
                </a:cubicBezTo>
                <a:cubicBezTo>
                  <a:pt x="595" y="20"/>
                  <a:pt x="330" y="53"/>
                  <a:pt x="272" y="200"/>
                </a:cubicBezTo>
                <a:cubicBezTo>
                  <a:pt x="214" y="347"/>
                  <a:pt x="0" y="705"/>
                  <a:pt x="352" y="890"/>
                </a:cubicBezTo>
                <a:cubicBezTo>
                  <a:pt x="704" y="1075"/>
                  <a:pt x="1880" y="1235"/>
                  <a:pt x="2382" y="1310"/>
                </a:cubicBezTo>
                <a:cubicBezTo>
                  <a:pt x="2884" y="1385"/>
                  <a:pt x="3030" y="1290"/>
                  <a:pt x="3362" y="1340"/>
                </a:cubicBezTo>
                <a:cubicBezTo>
                  <a:pt x="3694" y="1390"/>
                  <a:pt x="4033" y="1500"/>
                  <a:pt x="4372" y="161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9" name="Freeform 18">
            <a:extLst>
              <a:ext uri="{FF2B5EF4-FFF2-40B4-BE49-F238E27FC236}">
                <a16:creationId xmlns:a16="http://schemas.microsoft.com/office/drawing/2014/main" xmlns="" id="{14C638FE-9AE5-E14C-A8B7-2294FA4BB29D}"/>
              </a:ext>
            </a:extLst>
          </p:cNvPr>
          <p:cNvSpPr>
            <a:spLocks/>
          </p:cNvSpPr>
          <p:nvPr/>
        </p:nvSpPr>
        <p:spPr bwMode="auto">
          <a:xfrm>
            <a:off x="3746175" y="1617600"/>
            <a:ext cx="1023759" cy="1745000"/>
          </a:xfrm>
          <a:custGeom>
            <a:avLst/>
            <a:gdLst>
              <a:gd name="T0" fmla="*/ 360 w 1565"/>
              <a:gd name="T1" fmla="*/ 20 h 2120"/>
              <a:gd name="T2" fmla="*/ 1110 w 1565"/>
              <a:gd name="T3" fmla="*/ 215 h 2120"/>
              <a:gd name="T4" fmla="*/ 1380 w 1565"/>
              <a:gd name="T5" fmla="*/ 1310 h 2120"/>
              <a:gd name="T6" fmla="*/ 0 w 1565"/>
              <a:gd name="T7" fmla="*/ 2120 h 2120"/>
            </a:gdLst>
            <a:ahLst/>
            <a:cxnLst>
              <a:cxn ang="0">
                <a:pos x="T0" y="T1"/>
              </a:cxn>
              <a:cxn ang="0">
                <a:pos x="T2" y="T3"/>
              </a:cxn>
              <a:cxn ang="0">
                <a:pos x="T4" y="T5"/>
              </a:cxn>
              <a:cxn ang="0">
                <a:pos x="T6" y="T7"/>
              </a:cxn>
            </a:cxnLst>
            <a:rect l="0" t="0" r="r" b="b"/>
            <a:pathLst>
              <a:path w="1565" h="2120">
                <a:moveTo>
                  <a:pt x="360" y="20"/>
                </a:moveTo>
                <a:cubicBezTo>
                  <a:pt x="650" y="10"/>
                  <a:pt x="940" y="0"/>
                  <a:pt x="1110" y="215"/>
                </a:cubicBezTo>
                <a:cubicBezTo>
                  <a:pt x="1280" y="430"/>
                  <a:pt x="1565" y="993"/>
                  <a:pt x="1380" y="1310"/>
                </a:cubicBezTo>
                <a:cubicBezTo>
                  <a:pt x="1195" y="1627"/>
                  <a:pt x="597" y="1873"/>
                  <a:pt x="0" y="212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nvGrpSpPr>
          <p:cNvPr id="30" name="Group 29">
            <a:extLst>
              <a:ext uri="{FF2B5EF4-FFF2-40B4-BE49-F238E27FC236}">
                <a16:creationId xmlns:a16="http://schemas.microsoft.com/office/drawing/2014/main" xmlns="" id="{099590CB-6409-B643-B7E0-4F348A1080DC}"/>
              </a:ext>
            </a:extLst>
          </p:cNvPr>
          <p:cNvGrpSpPr>
            <a:grpSpLocks/>
          </p:cNvGrpSpPr>
          <p:nvPr/>
        </p:nvGrpSpPr>
        <p:grpSpPr bwMode="auto">
          <a:xfrm>
            <a:off x="5706772" y="1462226"/>
            <a:ext cx="2730646" cy="2175901"/>
            <a:chOff x="6250" y="11395"/>
            <a:chExt cx="3675" cy="2450"/>
          </a:xfrm>
        </p:grpSpPr>
        <p:pic>
          <p:nvPicPr>
            <p:cNvPr id="31" name="Picture 30" descr="bulb1">
              <a:extLst>
                <a:ext uri="{FF2B5EF4-FFF2-40B4-BE49-F238E27FC236}">
                  <a16:creationId xmlns:a16="http://schemas.microsoft.com/office/drawing/2014/main" xmlns="" id="{4BAF8D2A-AE7F-364F-8B49-000412D5A70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62" y="12930"/>
              <a:ext cx="834" cy="915"/>
            </a:xfrm>
            <a:prstGeom prst="rect">
              <a:avLst/>
            </a:prstGeom>
            <a:noFill/>
            <a:extLst>
              <a:ext uri="{909E8E84-426E-40DD-AFC4-6F175D3DCCD1}">
                <a14:hiddenFill xmlns:a14="http://schemas.microsoft.com/office/drawing/2010/main">
                  <a:solidFill>
                    <a:srgbClr val="FFFFFF"/>
                  </a:solidFill>
                </a14:hiddenFill>
              </a:ext>
            </a:extLst>
          </p:spPr>
        </p:pic>
        <p:grpSp>
          <p:nvGrpSpPr>
            <p:cNvPr id="32" name="Group 31">
              <a:extLst>
                <a:ext uri="{FF2B5EF4-FFF2-40B4-BE49-F238E27FC236}">
                  <a16:creationId xmlns:a16="http://schemas.microsoft.com/office/drawing/2014/main" xmlns="" id="{72AD1D7F-B63C-BB43-A542-DDF3A12F348A}"/>
                </a:ext>
              </a:extLst>
            </p:cNvPr>
            <p:cNvGrpSpPr>
              <a:grpSpLocks/>
            </p:cNvGrpSpPr>
            <p:nvPr/>
          </p:nvGrpSpPr>
          <p:grpSpPr bwMode="auto">
            <a:xfrm>
              <a:off x="7056" y="11395"/>
              <a:ext cx="1786" cy="1121"/>
              <a:chOff x="3769" y="1807"/>
              <a:chExt cx="2209" cy="1386"/>
            </a:xfrm>
          </p:grpSpPr>
          <p:pic>
            <p:nvPicPr>
              <p:cNvPr id="35" name="Picture 34" descr="cell">
                <a:extLst>
                  <a:ext uri="{FF2B5EF4-FFF2-40B4-BE49-F238E27FC236}">
                    <a16:creationId xmlns:a16="http://schemas.microsoft.com/office/drawing/2014/main" xmlns="" id="{6DC5F3E0-9C0D-B844-974D-C611307865F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8952" t="10249" r="9698" b="7234"/>
              <a:stretch>
                <a:fillRect/>
              </a:stretch>
            </p:blipFill>
            <p:spPr bwMode="auto">
              <a:xfrm>
                <a:off x="3769" y="1807"/>
                <a:ext cx="2209" cy="1386"/>
              </a:xfrm>
              <a:prstGeom prst="rect">
                <a:avLst/>
              </a:prstGeom>
              <a:noFill/>
              <a:extLst>
                <a:ext uri="{909E8E84-426E-40DD-AFC4-6F175D3DCCD1}">
                  <a14:hiddenFill xmlns:a14="http://schemas.microsoft.com/office/drawing/2010/main">
                    <a:solidFill>
                      <a:srgbClr val="FFFFFF"/>
                    </a:solidFill>
                  </a14:hiddenFill>
                </a:ext>
              </a:extLst>
            </p:spPr>
          </p:pic>
          <p:cxnSp>
            <p:nvCxnSpPr>
              <p:cNvPr id="36" name="Line 33">
                <a:extLst>
                  <a:ext uri="{FF2B5EF4-FFF2-40B4-BE49-F238E27FC236}">
                    <a16:creationId xmlns:a16="http://schemas.microsoft.com/office/drawing/2014/main" xmlns="" id="{E1D2F12A-1B85-E94A-8CC1-BEF10D90C181}"/>
                  </a:ext>
                </a:extLst>
              </p:cNvPr>
              <p:cNvCxnSpPr>
                <a:cxnSpLocks noChangeShapeType="1"/>
              </p:cNvCxnSpPr>
              <p:nvPr/>
            </p:nvCxnSpPr>
            <p:spPr bwMode="auto">
              <a:xfrm flipV="1">
                <a:off x="5466" y="2084"/>
                <a:ext cx="172" cy="1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grpSp>
            <p:nvGrpSpPr>
              <p:cNvPr id="37" name="Group 36">
                <a:extLst>
                  <a:ext uri="{FF2B5EF4-FFF2-40B4-BE49-F238E27FC236}">
                    <a16:creationId xmlns:a16="http://schemas.microsoft.com/office/drawing/2014/main" xmlns="" id="{14B75C88-5EC7-8547-A9A1-5210EE00A0A1}"/>
                  </a:ext>
                </a:extLst>
              </p:cNvPr>
              <p:cNvGrpSpPr>
                <a:grpSpLocks/>
              </p:cNvGrpSpPr>
              <p:nvPr/>
            </p:nvGrpSpPr>
            <p:grpSpPr bwMode="auto">
              <a:xfrm>
                <a:off x="4408" y="2263"/>
                <a:ext cx="172" cy="178"/>
                <a:chOff x="5543" y="8573"/>
                <a:chExt cx="255" cy="256"/>
              </a:xfrm>
            </p:grpSpPr>
            <p:cxnSp>
              <p:nvCxnSpPr>
                <p:cNvPr id="38" name="Line 35">
                  <a:extLst>
                    <a:ext uri="{FF2B5EF4-FFF2-40B4-BE49-F238E27FC236}">
                      <a16:creationId xmlns:a16="http://schemas.microsoft.com/office/drawing/2014/main" xmlns="" id="{E37C1092-D039-5249-82B8-CF9B5491F938}"/>
                    </a:ext>
                  </a:extLst>
                </p:cNvPr>
                <p:cNvCxnSpPr>
                  <a:cxnSpLocks noChangeShapeType="1"/>
                </p:cNvCxnSpPr>
                <p:nvPr/>
              </p:nvCxnSpPr>
              <p:spPr bwMode="auto">
                <a:xfrm flipV="1">
                  <a:off x="5543" y="8691"/>
                  <a:ext cx="255" cy="2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39" name="Line 36">
                  <a:extLst>
                    <a:ext uri="{FF2B5EF4-FFF2-40B4-BE49-F238E27FC236}">
                      <a16:creationId xmlns:a16="http://schemas.microsoft.com/office/drawing/2014/main" xmlns="" id="{6A737B88-9EA5-7349-A1C5-10CDC01D8F70}"/>
                    </a:ext>
                  </a:extLst>
                </p:cNvPr>
                <p:cNvCxnSpPr>
                  <a:cxnSpLocks noChangeShapeType="1"/>
                </p:cNvCxnSpPr>
                <p:nvPr/>
              </p:nvCxnSpPr>
              <p:spPr bwMode="auto">
                <a:xfrm>
                  <a:off x="5657" y="8573"/>
                  <a:ext cx="30" cy="25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grpSp>
        </p:grpSp>
        <p:sp>
          <p:nvSpPr>
            <p:cNvPr id="33" name="Freeform 32">
              <a:extLst>
                <a:ext uri="{FF2B5EF4-FFF2-40B4-BE49-F238E27FC236}">
                  <a16:creationId xmlns:a16="http://schemas.microsoft.com/office/drawing/2014/main" xmlns="" id="{29420477-7F7E-8841-BE30-516D6AAA4A15}"/>
                </a:ext>
              </a:extLst>
            </p:cNvPr>
            <p:cNvSpPr>
              <a:spLocks/>
            </p:cNvSpPr>
            <p:nvPr/>
          </p:nvSpPr>
          <p:spPr bwMode="auto">
            <a:xfrm>
              <a:off x="8399" y="11618"/>
              <a:ext cx="1526" cy="1925"/>
            </a:xfrm>
            <a:custGeom>
              <a:avLst/>
              <a:gdLst>
                <a:gd name="T0" fmla="*/ 360 w 1565"/>
                <a:gd name="T1" fmla="*/ 20 h 2120"/>
                <a:gd name="T2" fmla="*/ 1110 w 1565"/>
                <a:gd name="T3" fmla="*/ 215 h 2120"/>
                <a:gd name="T4" fmla="*/ 1380 w 1565"/>
                <a:gd name="T5" fmla="*/ 1310 h 2120"/>
                <a:gd name="T6" fmla="*/ 0 w 1565"/>
                <a:gd name="T7" fmla="*/ 2120 h 2120"/>
              </a:gdLst>
              <a:ahLst/>
              <a:cxnLst>
                <a:cxn ang="0">
                  <a:pos x="T0" y="T1"/>
                </a:cxn>
                <a:cxn ang="0">
                  <a:pos x="T2" y="T3"/>
                </a:cxn>
                <a:cxn ang="0">
                  <a:pos x="T4" y="T5"/>
                </a:cxn>
                <a:cxn ang="0">
                  <a:pos x="T6" y="T7"/>
                </a:cxn>
              </a:cxnLst>
              <a:rect l="0" t="0" r="r" b="b"/>
              <a:pathLst>
                <a:path w="1565" h="2120">
                  <a:moveTo>
                    <a:pt x="360" y="20"/>
                  </a:moveTo>
                  <a:cubicBezTo>
                    <a:pt x="650" y="10"/>
                    <a:pt x="940" y="0"/>
                    <a:pt x="1110" y="215"/>
                  </a:cubicBezTo>
                  <a:cubicBezTo>
                    <a:pt x="1280" y="430"/>
                    <a:pt x="1565" y="993"/>
                    <a:pt x="1380" y="1310"/>
                  </a:cubicBezTo>
                  <a:cubicBezTo>
                    <a:pt x="1195" y="1627"/>
                    <a:pt x="597" y="1873"/>
                    <a:pt x="0" y="212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34" name="Freeform 33">
              <a:extLst>
                <a:ext uri="{FF2B5EF4-FFF2-40B4-BE49-F238E27FC236}">
                  <a16:creationId xmlns:a16="http://schemas.microsoft.com/office/drawing/2014/main" xmlns="" id="{E20E01D4-EAB0-6A46-B902-3164C70B4E0D}"/>
                </a:ext>
              </a:extLst>
            </p:cNvPr>
            <p:cNvSpPr>
              <a:spLocks/>
            </p:cNvSpPr>
            <p:nvPr/>
          </p:nvSpPr>
          <p:spPr bwMode="auto">
            <a:xfrm>
              <a:off x="6250" y="11702"/>
              <a:ext cx="1729" cy="1842"/>
            </a:xfrm>
            <a:custGeom>
              <a:avLst/>
              <a:gdLst>
                <a:gd name="T0" fmla="*/ 1010 w 1790"/>
                <a:gd name="T1" fmla="*/ 32 h 2072"/>
                <a:gd name="T2" fmla="*/ 395 w 1790"/>
                <a:gd name="T3" fmla="*/ 167 h 2072"/>
                <a:gd name="T4" fmla="*/ 65 w 1790"/>
                <a:gd name="T5" fmla="*/ 1037 h 2072"/>
                <a:gd name="T6" fmla="*/ 785 w 1790"/>
                <a:gd name="T7" fmla="*/ 1787 h 2072"/>
                <a:gd name="T8" fmla="*/ 1790 w 1790"/>
                <a:gd name="T9" fmla="*/ 2072 h 2072"/>
              </a:gdLst>
              <a:ahLst/>
              <a:cxnLst>
                <a:cxn ang="0">
                  <a:pos x="T0" y="T1"/>
                </a:cxn>
                <a:cxn ang="0">
                  <a:pos x="T2" y="T3"/>
                </a:cxn>
                <a:cxn ang="0">
                  <a:pos x="T4" y="T5"/>
                </a:cxn>
                <a:cxn ang="0">
                  <a:pos x="T6" y="T7"/>
                </a:cxn>
                <a:cxn ang="0">
                  <a:pos x="T8" y="T9"/>
                </a:cxn>
              </a:cxnLst>
              <a:rect l="0" t="0" r="r" b="b"/>
              <a:pathLst>
                <a:path w="1790" h="2072">
                  <a:moveTo>
                    <a:pt x="1010" y="32"/>
                  </a:moveTo>
                  <a:cubicBezTo>
                    <a:pt x="781" y="16"/>
                    <a:pt x="553" y="0"/>
                    <a:pt x="395" y="167"/>
                  </a:cubicBezTo>
                  <a:cubicBezTo>
                    <a:pt x="237" y="334"/>
                    <a:pt x="0" y="767"/>
                    <a:pt x="65" y="1037"/>
                  </a:cubicBezTo>
                  <a:cubicBezTo>
                    <a:pt x="130" y="1307"/>
                    <a:pt x="498" y="1615"/>
                    <a:pt x="785" y="1787"/>
                  </a:cubicBezTo>
                  <a:cubicBezTo>
                    <a:pt x="1072" y="1959"/>
                    <a:pt x="1431" y="2015"/>
                    <a:pt x="1790" y="2072"/>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2" name="TextBox 1">
            <a:extLst>
              <a:ext uri="{FF2B5EF4-FFF2-40B4-BE49-F238E27FC236}">
                <a16:creationId xmlns:a16="http://schemas.microsoft.com/office/drawing/2014/main" xmlns="" id="{A4D191BB-CA3E-EC4B-886E-BA18EB409F68}"/>
              </a:ext>
            </a:extLst>
          </p:cNvPr>
          <p:cNvSpPr txBox="1"/>
          <p:nvPr/>
        </p:nvSpPr>
        <p:spPr>
          <a:xfrm>
            <a:off x="2338679" y="3906982"/>
            <a:ext cx="589729" cy="400110"/>
          </a:xfrm>
          <a:prstGeom prst="rect">
            <a:avLst/>
          </a:prstGeom>
          <a:noFill/>
        </p:spPr>
        <p:txBody>
          <a:bodyPr wrap="square" rtlCol="0">
            <a:spAutoFit/>
          </a:bodyPr>
          <a:lstStyle/>
          <a:p>
            <a:r>
              <a:rPr lang="en-GB" sz="2000" b="1" dirty="0"/>
              <a:t>A</a:t>
            </a:r>
          </a:p>
        </p:txBody>
      </p:sp>
      <p:sp>
        <p:nvSpPr>
          <p:cNvPr id="40" name="TextBox 39">
            <a:extLst>
              <a:ext uri="{FF2B5EF4-FFF2-40B4-BE49-F238E27FC236}">
                <a16:creationId xmlns:a16="http://schemas.microsoft.com/office/drawing/2014/main" xmlns="" id="{6692B218-6DB9-7C4D-8A01-7FB4D0B7668E}"/>
              </a:ext>
            </a:extLst>
          </p:cNvPr>
          <p:cNvSpPr txBox="1"/>
          <p:nvPr/>
        </p:nvSpPr>
        <p:spPr>
          <a:xfrm>
            <a:off x="6916367" y="3878197"/>
            <a:ext cx="589729" cy="400110"/>
          </a:xfrm>
          <a:prstGeom prst="rect">
            <a:avLst/>
          </a:prstGeom>
          <a:noFill/>
        </p:spPr>
        <p:txBody>
          <a:bodyPr wrap="square" rtlCol="0">
            <a:spAutoFit/>
          </a:bodyPr>
          <a:lstStyle/>
          <a:p>
            <a:r>
              <a:rPr lang="en-GB" sz="2000" b="1" dirty="0"/>
              <a:t>B</a:t>
            </a:r>
          </a:p>
        </p:txBody>
      </p:sp>
      <p:sp>
        <p:nvSpPr>
          <p:cNvPr id="42" name="Freeform 41">
            <a:extLst>
              <a:ext uri="{FF2B5EF4-FFF2-40B4-BE49-F238E27FC236}">
                <a16:creationId xmlns:a16="http://schemas.microsoft.com/office/drawing/2014/main" xmlns="" id="{D14A3B2D-83D6-0B43-B285-6CB2B98D66CA}"/>
              </a:ext>
            </a:extLst>
          </p:cNvPr>
          <p:cNvSpPr>
            <a:spLocks/>
          </p:cNvSpPr>
          <p:nvPr/>
        </p:nvSpPr>
        <p:spPr bwMode="auto">
          <a:xfrm rot="1831621">
            <a:off x="2826069" y="3143320"/>
            <a:ext cx="579189" cy="419206"/>
          </a:xfrm>
          <a:custGeom>
            <a:avLst/>
            <a:gdLst>
              <a:gd name="T0" fmla="*/ 990 w 990"/>
              <a:gd name="T1" fmla="*/ 140 h 610"/>
              <a:gd name="T2" fmla="*/ 810 w 990"/>
              <a:gd name="T3" fmla="*/ 10 h 610"/>
              <a:gd name="T4" fmla="*/ 350 w 990"/>
              <a:gd name="T5" fmla="*/ 100 h 610"/>
              <a:gd name="T6" fmla="*/ 0 w 990"/>
              <a:gd name="T7" fmla="*/ 610 h 610"/>
            </a:gdLst>
            <a:ahLst/>
            <a:cxnLst>
              <a:cxn ang="0">
                <a:pos x="T0" y="T1"/>
              </a:cxn>
              <a:cxn ang="0">
                <a:pos x="T2" y="T3"/>
              </a:cxn>
              <a:cxn ang="0">
                <a:pos x="T4" y="T5"/>
              </a:cxn>
              <a:cxn ang="0">
                <a:pos x="T6" y="T7"/>
              </a:cxn>
            </a:cxnLst>
            <a:rect l="0" t="0" r="r" b="b"/>
            <a:pathLst>
              <a:path w="990" h="610">
                <a:moveTo>
                  <a:pt x="990" y="140"/>
                </a:moveTo>
                <a:cubicBezTo>
                  <a:pt x="953" y="78"/>
                  <a:pt x="917" y="17"/>
                  <a:pt x="810" y="10"/>
                </a:cubicBezTo>
                <a:cubicBezTo>
                  <a:pt x="703" y="3"/>
                  <a:pt x="485" y="0"/>
                  <a:pt x="350" y="100"/>
                </a:cubicBezTo>
                <a:cubicBezTo>
                  <a:pt x="215" y="200"/>
                  <a:pt x="107" y="405"/>
                  <a:pt x="0" y="61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3" name="Rectangle 42">
            <a:extLst>
              <a:ext uri="{FF2B5EF4-FFF2-40B4-BE49-F238E27FC236}">
                <a16:creationId xmlns:a16="http://schemas.microsoft.com/office/drawing/2014/main" xmlns="" id="{7003E6B2-E1FF-9544-8F5A-21AA544B54D0}"/>
              </a:ext>
            </a:extLst>
          </p:cNvPr>
          <p:cNvSpPr/>
          <p:nvPr/>
        </p:nvSpPr>
        <p:spPr>
          <a:xfrm>
            <a:off x="580548" y="824000"/>
            <a:ext cx="2831224" cy="400110"/>
          </a:xfrm>
          <a:prstGeom prst="rect">
            <a:avLst/>
          </a:prstGeom>
        </p:spPr>
        <p:txBody>
          <a:bodyPr wrap="none">
            <a:spAutoFit/>
          </a:bodyPr>
          <a:lstStyle/>
          <a:p>
            <a:pPr lvl="0">
              <a:defRPr/>
            </a:pPr>
            <a:r>
              <a:rPr lang="en-US" sz="2000" b="1" dirty="0">
                <a:solidFill>
                  <a:schemeClr val="tx1"/>
                </a:solidFill>
                <a:latin typeface="+mn-lt"/>
                <a:ea typeface="Futura Medium" charset="0"/>
                <a:cs typeface="Futura Medium" charset="0"/>
              </a:rPr>
              <a:t>All bulbs are identical</a:t>
            </a:r>
            <a:endParaRPr lang="es-MX" sz="2000" b="1" dirty="0">
              <a:solidFill>
                <a:schemeClr val="tx1"/>
              </a:solidFill>
              <a:latin typeface="+mn-lt"/>
            </a:endParaRPr>
          </a:p>
        </p:txBody>
      </p:sp>
    </p:spTree>
    <p:extLst>
      <p:ext uri="{BB962C8B-B14F-4D97-AF65-F5344CB8AC3E}">
        <p14:creationId xmlns:p14="http://schemas.microsoft.com/office/powerpoint/2010/main" val="4015415995"/>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Google Shape;70;p14">
            <a:extLst>
              <a:ext uri="{FF2B5EF4-FFF2-40B4-BE49-F238E27FC236}">
                <a16:creationId xmlns:a16="http://schemas.microsoft.com/office/drawing/2014/main" xmlns="" id="{CD754CBE-ED75-D140-B029-2D348097B4B6}"/>
              </a:ext>
            </a:extLst>
          </p:cNvPr>
          <p:cNvSpPr txBox="1">
            <a:spLocks/>
          </p:cNvSpPr>
          <p:nvPr/>
        </p:nvSpPr>
        <p:spPr>
          <a:xfrm>
            <a:off x="620812" y="0"/>
            <a:ext cx="3781425" cy="502170"/>
          </a:xfrm>
          <a:prstGeom prst="rect">
            <a:avLst/>
          </a:prstGeom>
          <a:solidFill>
            <a:srgbClr val="FFA02F"/>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chemeClr val="bg1"/>
                </a:solidFill>
                <a:latin typeface="+mn-lt"/>
              </a:rPr>
              <a:t>TASK 2</a:t>
            </a:r>
            <a:endParaRPr lang="en-US" sz="1800" b="1" spc="300" dirty="0">
              <a:solidFill>
                <a:schemeClr val="bg1"/>
              </a:solidFill>
              <a:latin typeface="+mn-lt"/>
            </a:endParaRPr>
          </a:p>
        </p:txBody>
      </p:sp>
      <p:graphicFrame>
        <p:nvGraphicFramePr>
          <p:cNvPr id="9" name="Tabla 4">
            <a:extLst>
              <a:ext uri="{FF2B5EF4-FFF2-40B4-BE49-F238E27FC236}">
                <a16:creationId xmlns:a16="http://schemas.microsoft.com/office/drawing/2014/main" xmlns="" id="{1A15BF49-4390-3B4B-BB2C-149F10D13162}"/>
              </a:ext>
            </a:extLst>
          </p:cNvPr>
          <p:cNvGraphicFramePr>
            <a:graphicFrameLocks noGrp="1"/>
          </p:cNvGraphicFramePr>
          <p:nvPr>
            <p:extLst>
              <p:ext uri="{D42A27DB-BD31-4B8C-83A1-F6EECF244321}">
                <p14:modId xmlns:p14="http://schemas.microsoft.com/office/powerpoint/2010/main" val="3797294180"/>
              </p:ext>
            </p:extLst>
          </p:nvPr>
        </p:nvGraphicFramePr>
        <p:xfrm>
          <a:off x="3583862" y="-83511"/>
          <a:ext cx="828000" cy="579120"/>
        </p:xfrm>
        <a:graphic>
          <a:graphicData uri="http://schemas.openxmlformats.org/drawingml/2006/table">
            <a:tbl>
              <a:tblPr firstRow="1" bandRow="1">
                <a:tableStyleId>{9B3C75C9-2E1C-4F95-B1AA-29FD2649E573}</a:tableStyleId>
              </a:tblPr>
              <a:tblGrid>
                <a:gridCol w="828000">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endParaRPr lang="en-GB" sz="1600" b="1" spc="-80" baseline="0" dirty="0">
                        <a:solidFill>
                          <a:schemeClr val="bg1"/>
                        </a:solidFill>
                        <a:latin typeface="+mn-lt"/>
                        <a:ea typeface="Palanquin" charset="0"/>
                        <a:cs typeface="Palanquin" charset="0"/>
                        <a:sym typeface="Merriweather"/>
                      </a:endParaRPr>
                    </a:p>
                    <a:p>
                      <a:pPr marL="0" lvl="0" indent="0" algn="r" rtl="0">
                        <a:lnSpc>
                          <a:spcPct val="100000"/>
                        </a:lnSpc>
                        <a:spcBef>
                          <a:spcPts val="0"/>
                        </a:spcBef>
                        <a:spcAft>
                          <a:spcPts val="0"/>
                        </a:spcAft>
                        <a:buNone/>
                      </a:pPr>
                      <a:r>
                        <a:rPr lang="en-GB" sz="1600" b="1" spc="-80" baseline="0" dirty="0">
                          <a:solidFill>
                            <a:schemeClr val="bg1"/>
                          </a:solidFill>
                          <a:latin typeface="+mn-lt"/>
                          <a:ea typeface="Palanquin" charset="0"/>
                          <a:cs typeface="Palanquin" charset="0"/>
                          <a:sym typeface="Merriweather"/>
                        </a:rPr>
                        <a:t>5 </a:t>
                      </a:r>
                      <a:r>
                        <a:rPr lang="en-GB" sz="1600" b="1" spc="0" dirty="0">
                          <a:solidFill>
                            <a:schemeClr val="bg1"/>
                          </a:solidFill>
                          <a:latin typeface="+mn-lt"/>
                          <a:ea typeface="Palanquin" charset="0"/>
                          <a:cs typeface="Palanquin" charset="0"/>
                          <a:sym typeface="Merriweather"/>
                        </a:rPr>
                        <a:t>mins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pic>
        <p:nvPicPr>
          <p:cNvPr id="5" name="Picture 4">
            <a:extLst>
              <a:ext uri="{FF2B5EF4-FFF2-40B4-BE49-F238E27FC236}">
                <a16:creationId xmlns:a16="http://schemas.microsoft.com/office/drawing/2014/main" xmlns="" id="{632BC730-5343-524A-8A74-E4FB4D9F6084}"/>
              </a:ext>
            </a:extLst>
          </p:cNvPr>
          <p:cNvPicPr>
            <a:picLocks noChangeAspect="1"/>
          </p:cNvPicPr>
          <p:nvPr/>
        </p:nvPicPr>
        <p:blipFill>
          <a:blip r:embed="rId3"/>
          <a:stretch>
            <a:fillRect/>
          </a:stretch>
        </p:blipFill>
        <p:spPr>
          <a:xfrm rot="412967">
            <a:off x="5471693" y="426873"/>
            <a:ext cx="3044220" cy="4275438"/>
          </a:xfrm>
          <a:prstGeom prst="rect">
            <a:avLst/>
          </a:prstGeom>
          <a:ln>
            <a:noFill/>
          </a:ln>
          <a:effectLst>
            <a:outerShdw blurRad="292100" dist="139700" dir="2700000" algn="tl" rotWithShape="0">
              <a:srgbClr val="333333">
                <a:alpha val="65000"/>
              </a:srgbClr>
            </a:outerShdw>
          </a:effectLst>
        </p:spPr>
      </p:pic>
      <p:sp>
        <p:nvSpPr>
          <p:cNvPr id="54" name="Rectangle 53">
            <a:extLst>
              <a:ext uri="{FF2B5EF4-FFF2-40B4-BE49-F238E27FC236}">
                <a16:creationId xmlns:a16="http://schemas.microsoft.com/office/drawing/2014/main" xmlns="" id="{3EFFA847-87C0-1340-84D2-4FD42EAF6D24}"/>
              </a:ext>
            </a:extLst>
          </p:cNvPr>
          <p:cNvSpPr/>
          <p:nvPr/>
        </p:nvSpPr>
        <p:spPr>
          <a:xfrm>
            <a:off x="622494" y="1670070"/>
            <a:ext cx="4572000" cy="2477601"/>
          </a:xfrm>
          <a:prstGeom prst="rect">
            <a:avLst/>
          </a:prstGeom>
        </p:spPr>
        <p:txBody>
          <a:bodyPr>
            <a:spAutoFit/>
          </a:bodyPr>
          <a:lstStyle/>
          <a:p>
            <a:pPr>
              <a:spcAft>
                <a:spcPts val="900"/>
              </a:spcAft>
            </a:pPr>
            <a:r>
              <a:rPr lang="en-GB" sz="2000" b="1" dirty="0">
                <a:solidFill>
                  <a:schemeClr val="accent1"/>
                </a:solidFill>
                <a:latin typeface="Arial" panose="020B0604020202020204" pitchFamily="34" charset="0"/>
                <a:ea typeface="Calibri" panose="020F0502020204030204" pitchFamily="34" charset="0"/>
                <a:cs typeface="Arial" panose="020B0604020202020204" pitchFamily="34" charset="0"/>
              </a:rPr>
              <a:t>Read Task 2 on your worksheet carefully.</a:t>
            </a:r>
          </a:p>
          <a:p>
            <a:pPr>
              <a:spcAft>
                <a:spcPts val="900"/>
              </a:spcAft>
            </a:pPr>
            <a:r>
              <a:rPr lang="en-GB" sz="2000" dirty="0">
                <a:latin typeface="Arial" panose="020B0604020202020204" pitchFamily="34" charset="0"/>
                <a:ea typeface="Calibri" panose="020F0502020204030204" pitchFamily="34" charset="0"/>
                <a:cs typeface="Arial" panose="020B0604020202020204" pitchFamily="34" charset="0"/>
              </a:rPr>
              <a:t>Join the boxes to explain what happens when components are added.</a:t>
            </a:r>
            <a:endParaRPr lang="it-IT" sz="2000" dirty="0">
              <a:latin typeface="Arial" panose="020B0604020202020204" pitchFamily="34" charset="0"/>
              <a:ea typeface="Calibri" panose="020F0502020204030204" pitchFamily="34" charset="0"/>
              <a:cs typeface="Arial" panose="020B0604020202020204" pitchFamily="34" charset="0"/>
            </a:endParaRPr>
          </a:p>
          <a:p>
            <a:pPr>
              <a:spcAft>
                <a:spcPts val="900"/>
              </a:spcAft>
            </a:pPr>
            <a:r>
              <a:rPr lang="en-GB" sz="2000" dirty="0">
                <a:latin typeface="Arial" panose="020B0604020202020204" pitchFamily="34" charset="0"/>
                <a:ea typeface="Calibri" panose="020F0502020204030204" pitchFamily="34" charset="0"/>
                <a:cs typeface="Arial" panose="020B0604020202020204" pitchFamily="34" charset="0"/>
              </a:rPr>
              <a:t>Draw one line from the added </a:t>
            </a:r>
            <a:r>
              <a:rPr lang="en-GB" sz="2000" b="1" dirty="0">
                <a:latin typeface="Arial" panose="020B0604020202020204" pitchFamily="34" charset="0"/>
                <a:ea typeface="Calibri" panose="020F0502020204030204" pitchFamily="34" charset="0"/>
                <a:cs typeface="Arial" panose="020B0604020202020204" pitchFamily="34" charset="0"/>
              </a:rPr>
              <a:t>component(s)</a:t>
            </a:r>
            <a:r>
              <a:rPr lang="en-GB" sz="2000" dirty="0">
                <a:latin typeface="Arial" panose="020B0604020202020204" pitchFamily="34" charset="0"/>
                <a:ea typeface="Calibri" panose="020F0502020204030204" pitchFamily="34" charset="0"/>
                <a:cs typeface="Arial" panose="020B0604020202020204" pitchFamily="34" charset="0"/>
              </a:rPr>
              <a:t> to </a:t>
            </a:r>
            <a:r>
              <a:rPr lang="en-GB" sz="2000" b="1" dirty="0">
                <a:latin typeface="Arial" panose="020B0604020202020204" pitchFamily="34" charset="0"/>
                <a:ea typeface="Calibri" panose="020F0502020204030204" pitchFamily="34" charset="0"/>
                <a:cs typeface="Arial" panose="020B0604020202020204" pitchFamily="34" charset="0"/>
              </a:rPr>
              <a:t>what happens</a:t>
            </a:r>
            <a:r>
              <a:rPr lang="en-GB" sz="2000" dirty="0">
                <a:latin typeface="Arial" panose="020B0604020202020204" pitchFamily="34" charset="0"/>
                <a:ea typeface="Calibri" panose="020F0502020204030204" pitchFamily="34" charset="0"/>
                <a:cs typeface="Arial" panose="020B0604020202020204" pitchFamily="34" charset="0"/>
              </a:rPr>
              <a:t>.  Draw another line to </a:t>
            </a:r>
            <a:r>
              <a:rPr lang="en-GB" sz="2000" b="1" dirty="0">
                <a:latin typeface="Arial" panose="020B0604020202020204" pitchFamily="34" charset="0"/>
                <a:ea typeface="Calibri" panose="020F0502020204030204" pitchFamily="34" charset="0"/>
                <a:cs typeface="Arial" panose="020B0604020202020204" pitchFamily="34" charset="0"/>
              </a:rPr>
              <a:t>the reason</a:t>
            </a:r>
            <a:r>
              <a:rPr lang="en-GB" sz="2000" dirty="0">
                <a:latin typeface="Arial" panose="020B0604020202020204" pitchFamily="34" charset="0"/>
                <a:ea typeface="Calibri" panose="020F0502020204030204" pitchFamily="34" charset="0"/>
                <a:cs typeface="Arial" panose="020B0604020202020204" pitchFamily="34" charset="0"/>
              </a:rPr>
              <a:t>.</a:t>
            </a:r>
            <a:endParaRPr lang="it-IT" sz="20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34827244"/>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407713" y="299803"/>
            <a:ext cx="7207002" cy="4866183"/>
          </a:xfrm>
          <a:prstGeom prst="rect">
            <a:avLst/>
          </a:prstGeom>
        </p:spPr>
      </p:pic>
      <p:sp>
        <p:nvSpPr>
          <p:cNvPr id="4" name="TextBox 3"/>
          <p:cNvSpPr txBox="1"/>
          <p:nvPr/>
        </p:nvSpPr>
        <p:spPr>
          <a:xfrm flipH="1">
            <a:off x="1378482" y="628147"/>
            <a:ext cx="2399040" cy="369332"/>
          </a:xfrm>
          <a:prstGeom prst="rect">
            <a:avLst/>
          </a:prstGeom>
          <a:noFill/>
        </p:spPr>
        <p:txBody>
          <a:bodyPr wrap="square" rtlCol="0">
            <a:spAutoFit/>
          </a:bodyPr>
          <a:lstStyle/>
          <a:p>
            <a:r>
              <a:rPr lang="en-GB" sz="1800" dirty="0" smtClean="0"/>
              <a:t>Component(s)</a:t>
            </a:r>
            <a:endParaRPr lang="en-GB" sz="1800" dirty="0"/>
          </a:p>
        </p:txBody>
      </p:sp>
      <p:sp>
        <p:nvSpPr>
          <p:cNvPr id="10" name="Google Shape;70;p14">
            <a:extLst>
              <a:ext uri="{FF2B5EF4-FFF2-40B4-BE49-F238E27FC236}">
                <a16:creationId xmlns:a16="http://schemas.microsoft.com/office/drawing/2014/main" xmlns="" id="{CD754CBE-ED75-D140-B029-2D348097B4B6}"/>
              </a:ext>
            </a:extLst>
          </p:cNvPr>
          <p:cNvSpPr txBox="1">
            <a:spLocks/>
          </p:cNvSpPr>
          <p:nvPr/>
        </p:nvSpPr>
        <p:spPr>
          <a:xfrm>
            <a:off x="620812" y="0"/>
            <a:ext cx="3781425" cy="502170"/>
          </a:xfrm>
          <a:prstGeom prst="rect">
            <a:avLst/>
          </a:prstGeom>
          <a:solidFill>
            <a:srgbClr val="FFA02F"/>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smtClean="0">
                <a:solidFill>
                  <a:schemeClr val="bg1"/>
                </a:solidFill>
                <a:latin typeface="+mn-lt"/>
              </a:rPr>
              <a:t>ANSWERS</a:t>
            </a:r>
            <a:endParaRPr lang="en-US" sz="1800" b="1" spc="300" dirty="0">
              <a:solidFill>
                <a:schemeClr val="bg1"/>
              </a:solidFill>
              <a:latin typeface="+mn-lt"/>
            </a:endParaRPr>
          </a:p>
        </p:txBody>
      </p:sp>
      <p:sp>
        <p:nvSpPr>
          <p:cNvPr id="12" name="TextBox 11"/>
          <p:cNvSpPr txBox="1"/>
          <p:nvPr/>
        </p:nvSpPr>
        <p:spPr>
          <a:xfrm flipH="1">
            <a:off x="3464614" y="982489"/>
            <a:ext cx="2399040" cy="369332"/>
          </a:xfrm>
          <a:prstGeom prst="rect">
            <a:avLst/>
          </a:prstGeom>
          <a:noFill/>
        </p:spPr>
        <p:txBody>
          <a:bodyPr wrap="square" rtlCol="0">
            <a:spAutoFit/>
          </a:bodyPr>
          <a:lstStyle/>
          <a:p>
            <a:r>
              <a:rPr lang="en-GB" sz="1800" dirty="0" smtClean="0"/>
              <a:t>When it is added</a:t>
            </a:r>
            <a:endParaRPr lang="en-GB" sz="1800" dirty="0"/>
          </a:p>
        </p:txBody>
      </p:sp>
      <p:sp>
        <p:nvSpPr>
          <p:cNvPr id="13" name="TextBox 12"/>
          <p:cNvSpPr txBox="1"/>
          <p:nvPr/>
        </p:nvSpPr>
        <p:spPr>
          <a:xfrm flipH="1">
            <a:off x="5548245" y="-31016"/>
            <a:ext cx="2399040" cy="369332"/>
          </a:xfrm>
          <a:prstGeom prst="rect">
            <a:avLst/>
          </a:prstGeom>
          <a:noFill/>
        </p:spPr>
        <p:txBody>
          <a:bodyPr wrap="square" rtlCol="0">
            <a:spAutoFit/>
          </a:bodyPr>
          <a:lstStyle/>
          <a:p>
            <a:r>
              <a:rPr lang="en-GB" sz="1800" dirty="0" smtClean="0"/>
              <a:t>The reason</a:t>
            </a:r>
            <a:endParaRPr lang="en-GB" sz="1800" dirty="0"/>
          </a:p>
        </p:txBody>
      </p:sp>
      <p:cxnSp>
        <p:nvCxnSpPr>
          <p:cNvPr id="14" name="Straight Connector 13">
            <a:extLst>
              <a:ext uri="{FF2B5EF4-FFF2-40B4-BE49-F238E27FC236}">
                <a16:creationId xmlns:a16="http://schemas.microsoft.com/office/drawing/2014/main" xmlns="" id="{6F10B3CE-2079-AE46-8047-3B4CDB61A629}"/>
              </a:ext>
            </a:extLst>
          </p:cNvPr>
          <p:cNvCxnSpPr>
            <a:cxnSpLocks/>
          </p:cNvCxnSpPr>
          <p:nvPr/>
        </p:nvCxnSpPr>
        <p:spPr>
          <a:xfrm flipV="1">
            <a:off x="2949681" y="1563357"/>
            <a:ext cx="712576" cy="532573"/>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xmlns="" id="{45D98630-0D13-474B-A8E6-27845156F501}"/>
              </a:ext>
            </a:extLst>
          </p:cNvPr>
          <p:cNvCxnSpPr>
            <a:cxnSpLocks/>
          </p:cNvCxnSpPr>
          <p:nvPr/>
        </p:nvCxnSpPr>
        <p:spPr>
          <a:xfrm>
            <a:off x="5206849" y="2466629"/>
            <a:ext cx="494272" cy="2333769"/>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xmlns="" id="{CE7ABAFD-3FF1-F940-B764-AE95ABF2B2A7}"/>
              </a:ext>
            </a:extLst>
          </p:cNvPr>
          <p:cNvCxnSpPr>
            <a:cxnSpLocks/>
          </p:cNvCxnSpPr>
          <p:nvPr/>
        </p:nvCxnSpPr>
        <p:spPr>
          <a:xfrm>
            <a:off x="5192433" y="1761765"/>
            <a:ext cx="508688" cy="621671"/>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xmlns="" id="{6EBD6C39-1166-BB46-9671-5D19B146002F}"/>
              </a:ext>
            </a:extLst>
          </p:cNvPr>
          <p:cNvCxnSpPr>
            <a:cxnSpLocks/>
          </p:cNvCxnSpPr>
          <p:nvPr/>
        </p:nvCxnSpPr>
        <p:spPr>
          <a:xfrm flipV="1">
            <a:off x="2962039" y="1590539"/>
            <a:ext cx="700218" cy="205285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xmlns="" id="{A6B8F9A2-8514-4443-BBA2-463178B9A662}"/>
              </a:ext>
            </a:extLst>
          </p:cNvPr>
          <p:cNvCxnSpPr>
            <a:cxnSpLocks/>
          </p:cNvCxnSpPr>
          <p:nvPr/>
        </p:nvCxnSpPr>
        <p:spPr>
          <a:xfrm flipV="1">
            <a:off x="2957918" y="2438400"/>
            <a:ext cx="704339" cy="46059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xmlns="" id="{02C4E88D-5FF1-4A44-A26E-2F6793F50A86}"/>
              </a:ext>
            </a:extLst>
          </p:cNvPr>
          <p:cNvCxnSpPr>
            <a:cxnSpLocks/>
          </p:cNvCxnSpPr>
          <p:nvPr/>
        </p:nvCxnSpPr>
        <p:spPr>
          <a:xfrm flipV="1">
            <a:off x="2957918" y="2438400"/>
            <a:ext cx="704339" cy="1969873"/>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xmlns="" id="{E595A794-CD2D-EE43-AE83-2DF673BDD2B6}"/>
              </a:ext>
            </a:extLst>
          </p:cNvPr>
          <p:cNvCxnSpPr>
            <a:cxnSpLocks/>
          </p:cNvCxnSpPr>
          <p:nvPr/>
        </p:nvCxnSpPr>
        <p:spPr>
          <a:xfrm>
            <a:off x="2949682" y="1377213"/>
            <a:ext cx="712575" cy="262751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xmlns="" id="{60C70D52-6FE1-354D-A968-D7ED702C3D7B}"/>
              </a:ext>
            </a:extLst>
          </p:cNvPr>
          <p:cNvCxnSpPr>
            <a:cxnSpLocks/>
          </p:cNvCxnSpPr>
          <p:nvPr/>
        </p:nvCxnSpPr>
        <p:spPr>
          <a:xfrm flipV="1">
            <a:off x="5206849" y="426873"/>
            <a:ext cx="494272" cy="357785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426259"/>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407713" y="299803"/>
            <a:ext cx="7207002" cy="4866183"/>
          </a:xfrm>
          <a:prstGeom prst="rect">
            <a:avLst/>
          </a:prstGeom>
        </p:spPr>
      </p:pic>
      <p:sp>
        <p:nvSpPr>
          <p:cNvPr id="4" name="TextBox 3"/>
          <p:cNvSpPr txBox="1"/>
          <p:nvPr/>
        </p:nvSpPr>
        <p:spPr>
          <a:xfrm flipH="1">
            <a:off x="1378482" y="628147"/>
            <a:ext cx="2399040" cy="369332"/>
          </a:xfrm>
          <a:prstGeom prst="rect">
            <a:avLst/>
          </a:prstGeom>
          <a:noFill/>
        </p:spPr>
        <p:txBody>
          <a:bodyPr wrap="square" rtlCol="0">
            <a:spAutoFit/>
          </a:bodyPr>
          <a:lstStyle/>
          <a:p>
            <a:r>
              <a:rPr lang="en-GB" sz="1800" dirty="0" smtClean="0"/>
              <a:t>Component(s)</a:t>
            </a:r>
            <a:endParaRPr lang="en-GB" sz="1800" dirty="0"/>
          </a:p>
        </p:txBody>
      </p:sp>
      <p:sp>
        <p:nvSpPr>
          <p:cNvPr id="10" name="Google Shape;70;p14">
            <a:extLst>
              <a:ext uri="{FF2B5EF4-FFF2-40B4-BE49-F238E27FC236}">
                <a16:creationId xmlns:a16="http://schemas.microsoft.com/office/drawing/2014/main" xmlns="" id="{CD754CBE-ED75-D140-B029-2D348097B4B6}"/>
              </a:ext>
            </a:extLst>
          </p:cNvPr>
          <p:cNvSpPr txBox="1">
            <a:spLocks/>
          </p:cNvSpPr>
          <p:nvPr/>
        </p:nvSpPr>
        <p:spPr>
          <a:xfrm>
            <a:off x="620812" y="0"/>
            <a:ext cx="3781425" cy="502170"/>
          </a:xfrm>
          <a:prstGeom prst="rect">
            <a:avLst/>
          </a:prstGeom>
          <a:solidFill>
            <a:srgbClr val="FFA02F"/>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smtClean="0">
                <a:solidFill>
                  <a:schemeClr val="bg1"/>
                </a:solidFill>
                <a:latin typeface="+mn-lt"/>
              </a:rPr>
              <a:t>ANSWERS</a:t>
            </a:r>
            <a:endParaRPr lang="en-US" sz="1800" b="1" spc="300" dirty="0">
              <a:solidFill>
                <a:schemeClr val="bg1"/>
              </a:solidFill>
              <a:latin typeface="+mn-lt"/>
            </a:endParaRPr>
          </a:p>
        </p:txBody>
      </p:sp>
      <p:sp>
        <p:nvSpPr>
          <p:cNvPr id="12" name="TextBox 11"/>
          <p:cNvSpPr txBox="1"/>
          <p:nvPr/>
        </p:nvSpPr>
        <p:spPr>
          <a:xfrm flipH="1">
            <a:off x="3464614" y="982489"/>
            <a:ext cx="2399040" cy="369332"/>
          </a:xfrm>
          <a:prstGeom prst="rect">
            <a:avLst/>
          </a:prstGeom>
          <a:noFill/>
        </p:spPr>
        <p:txBody>
          <a:bodyPr wrap="square" rtlCol="0">
            <a:spAutoFit/>
          </a:bodyPr>
          <a:lstStyle/>
          <a:p>
            <a:r>
              <a:rPr lang="en-GB" sz="1800" dirty="0" smtClean="0"/>
              <a:t>When it is added</a:t>
            </a:r>
            <a:endParaRPr lang="en-GB" sz="1800" dirty="0"/>
          </a:p>
        </p:txBody>
      </p:sp>
      <p:sp>
        <p:nvSpPr>
          <p:cNvPr id="13" name="TextBox 12"/>
          <p:cNvSpPr txBox="1"/>
          <p:nvPr/>
        </p:nvSpPr>
        <p:spPr>
          <a:xfrm flipH="1">
            <a:off x="5548245" y="-31016"/>
            <a:ext cx="2399040" cy="369332"/>
          </a:xfrm>
          <a:prstGeom prst="rect">
            <a:avLst/>
          </a:prstGeom>
          <a:noFill/>
        </p:spPr>
        <p:txBody>
          <a:bodyPr wrap="square" rtlCol="0">
            <a:spAutoFit/>
          </a:bodyPr>
          <a:lstStyle/>
          <a:p>
            <a:r>
              <a:rPr lang="en-GB" sz="1800" dirty="0" smtClean="0"/>
              <a:t>The reason</a:t>
            </a:r>
            <a:endParaRPr lang="en-GB" sz="1800" dirty="0"/>
          </a:p>
        </p:txBody>
      </p:sp>
      <p:cxnSp>
        <p:nvCxnSpPr>
          <p:cNvPr id="14" name="Straight Connector 13">
            <a:extLst>
              <a:ext uri="{FF2B5EF4-FFF2-40B4-BE49-F238E27FC236}">
                <a16:creationId xmlns:a16="http://schemas.microsoft.com/office/drawing/2014/main" xmlns="" id="{6F10B3CE-2079-AE46-8047-3B4CDB61A629}"/>
              </a:ext>
            </a:extLst>
          </p:cNvPr>
          <p:cNvCxnSpPr>
            <a:cxnSpLocks/>
          </p:cNvCxnSpPr>
          <p:nvPr/>
        </p:nvCxnSpPr>
        <p:spPr>
          <a:xfrm flipV="1">
            <a:off x="2949681" y="1563357"/>
            <a:ext cx="712576" cy="53257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xmlns="" id="{45D98630-0D13-474B-A8E6-27845156F501}"/>
              </a:ext>
            </a:extLst>
          </p:cNvPr>
          <p:cNvCxnSpPr>
            <a:cxnSpLocks/>
          </p:cNvCxnSpPr>
          <p:nvPr/>
        </p:nvCxnSpPr>
        <p:spPr>
          <a:xfrm>
            <a:off x="5206849" y="2466629"/>
            <a:ext cx="494272" cy="2333769"/>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xmlns="" id="{CE7ABAFD-3FF1-F940-B764-AE95ABF2B2A7}"/>
              </a:ext>
            </a:extLst>
          </p:cNvPr>
          <p:cNvCxnSpPr>
            <a:cxnSpLocks/>
          </p:cNvCxnSpPr>
          <p:nvPr/>
        </p:nvCxnSpPr>
        <p:spPr>
          <a:xfrm>
            <a:off x="5192433" y="1761765"/>
            <a:ext cx="508688" cy="62167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xmlns="" id="{6EBD6C39-1166-BB46-9671-5D19B146002F}"/>
              </a:ext>
            </a:extLst>
          </p:cNvPr>
          <p:cNvCxnSpPr>
            <a:cxnSpLocks/>
          </p:cNvCxnSpPr>
          <p:nvPr/>
        </p:nvCxnSpPr>
        <p:spPr>
          <a:xfrm flipV="1">
            <a:off x="2962039" y="1590539"/>
            <a:ext cx="700218" cy="205285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xmlns="" id="{A6B8F9A2-8514-4443-BBA2-463178B9A662}"/>
              </a:ext>
            </a:extLst>
          </p:cNvPr>
          <p:cNvCxnSpPr>
            <a:cxnSpLocks/>
          </p:cNvCxnSpPr>
          <p:nvPr/>
        </p:nvCxnSpPr>
        <p:spPr>
          <a:xfrm flipV="1">
            <a:off x="2957918" y="2438400"/>
            <a:ext cx="704339" cy="46059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xmlns="" id="{02C4E88D-5FF1-4A44-A26E-2F6793F50A86}"/>
              </a:ext>
            </a:extLst>
          </p:cNvPr>
          <p:cNvCxnSpPr>
            <a:cxnSpLocks/>
          </p:cNvCxnSpPr>
          <p:nvPr/>
        </p:nvCxnSpPr>
        <p:spPr>
          <a:xfrm flipV="1">
            <a:off x="2957918" y="2438400"/>
            <a:ext cx="704339" cy="1969873"/>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xmlns="" id="{E595A794-CD2D-EE43-AE83-2DF673BDD2B6}"/>
              </a:ext>
            </a:extLst>
          </p:cNvPr>
          <p:cNvCxnSpPr>
            <a:cxnSpLocks/>
          </p:cNvCxnSpPr>
          <p:nvPr/>
        </p:nvCxnSpPr>
        <p:spPr>
          <a:xfrm>
            <a:off x="2949682" y="1377213"/>
            <a:ext cx="712575" cy="2627511"/>
          </a:xfrm>
          <a:prstGeom prst="line">
            <a:avLst/>
          </a:prstGeom>
          <a:ln w="38100">
            <a:solidFill>
              <a:srgbClr val="E59AAA"/>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xmlns="" id="{60C70D52-6FE1-354D-A968-D7ED702C3D7B}"/>
              </a:ext>
            </a:extLst>
          </p:cNvPr>
          <p:cNvCxnSpPr>
            <a:cxnSpLocks/>
          </p:cNvCxnSpPr>
          <p:nvPr/>
        </p:nvCxnSpPr>
        <p:spPr>
          <a:xfrm flipV="1">
            <a:off x="5206849" y="426873"/>
            <a:ext cx="494272" cy="3577852"/>
          </a:xfrm>
          <a:prstGeom prst="line">
            <a:avLst/>
          </a:prstGeom>
          <a:ln w="38100">
            <a:solidFill>
              <a:srgbClr val="E59AA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5962348"/>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407713" y="299803"/>
            <a:ext cx="7207002" cy="4866183"/>
          </a:xfrm>
          <a:prstGeom prst="rect">
            <a:avLst/>
          </a:prstGeom>
        </p:spPr>
      </p:pic>
      <p:sp>
        <p:nvSpPr>
          <p:cNvPr id="4" name="TextBox 3"/>
          <p:cNvSpPr txBox="1"/>
          <p:nvPr/>
        </p:nvSpPr>
        <p:spPr>
          <a:xfrm flipH="1">
            <a:off x="1378482" y="628147"/>
            <a:ext cx="2399040" cy="369332"/>
          </a:xfrm>
          <a:prstGeom prst="rect">
            <a:avLst/>
          </a:prstGeom>
          <a:noFill/>
        </p:spPr>
        <p:txBody>
          <a:bodyPr wrap="square" rtlCol="0">
            <a:spAutoFit/>
          </a:bodyPr>
          <a:lstStyle/>
          <a:p>
            <a:r>
              <a:rPr lang="en-GB" sz="1800" dirty="0" smtClean="0"/>
              <a:t>Component(s)</a:t>
            </a:r>
            <a:endParaRPr lang="en-GB" sz="1800" dirty="0"/>
          </a:p>
        </p:txBody>
      </p:sp>
      <p:sp>
        <p:nvSpPr>
          <p:cNvPr id="10" name="Google Shape;70;p14">
            <a:extLst>
              <a:ext uri="{FF2B5EF4-FFF2-40B4-BE49-F238E27FC236}">
                <a16:creationId xmlns:a16="http://schemas.microsoft.com/office/drawing/2014/main" xmlns="" id="{CD754CBE-ED75-D140-B029-2D348097B4B6}"/>
              </a:ext>
            </a:extLst>
          </p:cNvPr>
          <p:cNvSpPr txBox="1">
            <a:spLocks/>
          </p:cNvSpPr>
          <p:nvPr/>
        </p:nvSpPr>
        <p:spPr>
          <a:xfrm>
            <a:off x="620812" y="0"/>
            <a:ext cx="3781425" cy="502170"/>
          </a:xfrm>
          <a:prstGeom prst="rect">
            <a:avLst/>
          </a:prstGeom>
          <a:solidFill>
            <a:srgbClr val="FFA02F"/>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smtClean="0">
                <a:solidFill>
                  <a:schemeClr val="bg1"/>
                </a:solidFill>
                <a:latin typeface="+mn-lt"/>
              </a:rPr>
              <a:t>ANSWERS</a:t>
            </a:r>
            <a:endParaRPr lang="en-US" sz="1800" b="1" spc="300" dirty="0">
              <a:solidFill>
                <a:schemeClr val="bg1"/>
              </a:solidFill>
              <a:latin typeface="+mn-lt"/>
            </a:endParaRPr>
          </a:p>
        </p:txBody>
      </p:sp>
      <p:sp>
        <p:nvSpPr>
          <p:cNvPr id="12" name="TextBox 11"/>
          <p:cNvSpPr txBox="1"/>
          <p:nvPr/>
        </p:nvSpPr>
        <p:spPr>
          <a:xfrm flipH="1">
            <a:off x="3464614" y="982489"/>
            <a:ext cx="2399040" cy="369332"/>
          </a:xfrm>
          <a:prstGeom prst="rect">
            <a:avLst/>
          </a:prstGeom>
          <a:noFill/>
        </p:spPr>
        <p:txBody>
          <a:bodyPr wrap="square" rtlCol="0">
            <a:spAutoFit/>
          </a:bodyPr>
          <a:lstStyle/>
          <a:p>
            <a:r>
              <a:rPr lang="en-GB" sz="1800" dirty="0" smtClean="0"/>
              <a:t>When it is added</a:t>
            </a:r>
            <a:endParaRPr lang="en-GB" sz="1800" dirty="0"/>
          </a:p>
        </p:txBody>
      </p:sp>
      <p:sp>
        <p:nvSpPr>
          <p:cNvPr id="13" name="TextBox 12"/>
          <p:cNvSpPr txBox="1"/>
          <p:nvPr/>
        </p:nvSpPr>
        <p:spPr>
          <a:xfrm flipH="1">
            <a:off x="5548245" y="-31016"/>
            <a:ext cx="2399040" cy="369332"/>
          </a:xfrm>
          <a:prstGeom prst="rect">
            <a:avLst/>
          </a:prstGeom>
          <a:noFill/>
        </p:spPr>
        <p:txBody>
          <a:bodyPr wrap="square" rtlCol="0">
            <a:spAutoFit/>
          </a:bodyPr>
          <a:lstStyle/>
          <a:p>
            <a:r>
              <a:rPr lang="en-GB" sz="1800" dirty="0" smtClean="0"/>
              <a:t>The reason</a:t>
            </a:r>
            <a:endParaRPr lang="en-GB" sz="1800" dirty="0"/>
          </a:p>
        </p:txBody>
      </p:sp>
      <p:cxnSp>
        <p:nvCxnSpPr>
          <p:cNvPr id="14" name="Straight Connector 13">
            <a:extLst>
              <a:ext uri="{FF2B5EF4-FFF2-40B4-BE49-F238E27FC236}">
                <a16:creationId xmlns:a16="http://schemas.microsoft.com/office/drawing/2014/main" xmlns="" id="{6F10B3CE-2079-AE46-8047-3B4CDB61A629}"/>
              </a:ext>
            </a:extLst>
          </p:cNvPr>
          <p:cNvCxnSpPr>
            <a:cxnSpLocks/>
          </p:cNvCxnSpPr>
          <p:nvPr/>
        </p:nvCxnSpPr>
        <p:spPr>
          <a:xfrm flipV="1">
            <a:off x="2949681" y="1563357"/>
            <a:ext cx="712576" cy="532573"/>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xmlns="" id="{45D98630-0D13-474B-A8E6-27845156F501}"/>
              </a:ext>
            </a:extLst>
          </p:cNvPr>
          <p:cNvCxnSpPr>
            <a:cxnSpLocks/>
          </p:cNvCxnSpPr>
          <p:nvPr/>
        </p:nvCxnSpPr>
        <p:spPr>
          <a:xfrm>
            <a:off x="5206849" y="2466629"/>
            <a:ext cx="494272" cy="233376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xmlns="" id="{CE7ABAFD-3FF1-F940-B764-AE95ABF2B2A7}"/>
              </a:ext>
            </a:extLst>
          </p:cNvPr>
          <p:cNvCxnSpPr>
            <a:cxnSpLocks/>
          </p:cNvCxnSpPr>
          <p:nvPr/>
        </p:nvCxnSpPr>
        <p:spPr>
          <a:xfrm>
            <a:off x="5192433" y="1761765"/>
            <a:ext cx="508688" cy="621671"/>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xmlns="" id="{6EBD6C39-1166-BB46-9671-5D19B146002F}"/>
              </a:ext>
            </a:extLst>
          </p:cNvPr>
          <p:cNvCxnSpPr>
            <a:cxnSpLocks/>
          </p:cNvCxnSpPr>
          <p:nvPr/>
        </p:nvCxnSpPr>
        <p:spPr>
          <a:xfrm flipV="1">
            <a:off x="2962039" y="1563357"/>
            <a:ext cx="700218" cy="208003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xmlns="" id="{A6B8F9A2-8514-4443-BBA2-463178B9A662}"/>
              </a:ext>
            </a:extLst>
          </p:cNvPr>
          <p:cNvCxnSpPr>
            <a:cxnSpLocks/>
          </p:cNvCxnSpPr>
          <p:nvPr/>
        </p:nvCxnSpPr>
        <p:spPr>
          <a:xfrm flipV="1">
            <a:off x="2957918" y="2438400"/>
            <a:ext cx="704339" cy="46059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xmlns="" id="{02C4E88D-5FF1-4A44-A26E-2F6793F50A86}"/>
              </a:ext>
            </a:extLst>
          </p:cNvPr>
          <p:cNvCxnSpPr>
            <a:cxnSpLocks/>
          </p:cNvCxnSpPr>
          <p:nvPr/>
        </p:nvCxnSpPr>
        <p:spPr>
          <a:xfrm flipV="1">
            <a:off x="2957918" y="2438400"/>
            <a:ext cx="704339" cy="1969873"/>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xmlns="" id="{E595A794-CD2D-EE43-AE83-2DF673BDD2B6}"/>
              </a:ext>
            </a:extLst>
          </p:cNvPr>
          <p:cNvCxnSpPr>
            <a:cxnSpLocks/>
          </p:cNvCxnSpPr>
          <p:nvPr/>
        </p:nvCxnSpPr>
        <p:spPr>
          <a:xfrm>
            <a:off x="2949682" y="1377213"/>
            <a:ext cx="712575" cy="2627511"/>
          </a:xfrm>
          <a:prstGeom prst="line">
            <a:avLst/>
          </a:prstGeom>
          <a:ln w="38100">
            <a:solidFill>
              <a:srgbClr val="E59AAA"/>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xmlns="" id="{60C70D52-6FE1-354D-A968-D7ED702C3D7B}"/>
              </a:ext>
            </a:extLst>
          </p:cNvPr>
          <p:cNvCxnSpPr>
            <a:cxnSpLocks/>
          </p:cNvCxnSpPr>
          <p:nvPr/>
        </p:nvCxnSpPr>
        <p:spPr>
          <a:xfrm flipV="1">
            <a:off x="5206849" y="426873"/>
            <a:ext cx="494272" cy="3577852"/>
          </a:xfrm>
          <a:prstGeom prst="line">
            <a:avLst/>
          </a:prstGeom>
          <a:ln w="38100">
            <a:solidFill>
              <a:srgbClr val="E59AA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2915750"/>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407713" y="299803"/>
            <a:ext cx="7207002" cy="4866183"/>
          </a:xfrm>
          <a:prstGeom prst="rect">
            <a:avLst/>
          </a:prstGeom>
        </p:spPr>
      </p:pic>
      <p:sp>
        <p:nvSpPr>
          <p:cNvPr id="4" name="TextBox 3"/>
          <p:cNvSpPr txBox="1"/>
          <p:nvPr/>
        </p:nvSpPr>
        <p:spPr>
          <a:xfrm flipH="1">
            <a:off x="1378482" y="628147"/>
            <a:ext cx="2399040" cy="369332"/>
          </a:xfrm>
          <a:prstGeom prst="rect">
            <a:avLst/>
          </a:prstGeom>
          <a:noFill/>
        </p:spPr>
        <p:txBody>
          <a:bodyPr wrap="square" rtlCol="0">
            <a:spAutoFit/>
          </a:bodyPr>
          <a:lstStyle/>
          <a:p>
            <a:r>
              <a:rPr lang="en-GB" sz="1800" dirty="0" smtClean="0"/>
              <a:t>Component(s)</a:t>
            </a:r>
            <a:endParaRPr lang="en-GB" sz="1800" dirty="0"/>
          </a:p>
        </p:txBody>
      </p:sp>
      <p:sp>
        <p:nvSpPr>
          <p:cNvPr id="10" name="Google Shape;70;p14">
            <a:extLst>
              <a:ext uri="{FF2B5EF4-FFF2-40B4-BE49-F238E27FC236}">
                <a16:creationId xmlns:a16="http://schemas.microsoft.com/office/drawing/2014/main" xmlns="" id="{CD754CBE-ED75-D140-B029-2D348097B4B6}"/>
              </a:ext>
            </a:extLst>
          </p:cNvPr>
          <p:cNvSpPr txBox="1">
            <a:spLocks/>
          </p:cNvSpPr>
          <p:nvPr/>
        </p:nvSpPr>
        <p:spPr>
          <a:xfrm>
            <a:off x="620812" y="0"/>
            <a:ext cx="3781425" cy="502170"/>
          </a:xfrm>
          <a:prstGeom prst="rect">
            <a:avLst/>
          </a:prstGeom>
          <a:solidFill>
            <a:srgbClr val="FFA02F"/>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smtClean="0">
                <a:solidFill>
                  <a:schemeClr val="bg1"/>
                </a:solidFill>
                <a:latin typeface="+mn-lt"/>
              </a:rPr>
              <a:t>ANSWERS</a:t>
            </a:r>
            <a:endParaRPr lang="en-US" sz="1800" b="1" spc="300" dirty="0">
              <a:solidFill>
                <a:schemeClr val="bg1"/>
              </a:solidFill>
              <a:latin typeface="+mn-lt"/>
            </a:endParaRPr>
          </a:p>
        </p:txBody>
      </p:sp>
      <p:sp>
        <p:nvSpPr>
          <p:cNvPr id="12" name="TextBox 11"/>
          <p:cNvSpPr txBox="1"/>
          <p:nvPr/>
        </p:nvSpPr>
        <p:spPr>
          <a:xfrm flipH="1">
            <a:off x="3464614" y="982489"/>
            <a:ext cx="2399040" cy="369332"/>
          </a:xfrm>
          <a:prstGeom prst="rect">
            <a:avLst/>
          </a:prstGeom>
          <a:noFill/>
        </p:spPr>
        <p:txBody>
          <a:bodyPr wrap="square" rtlCol="0">
            <a:spAutoFit/>
          </a:bodyPr>
          <a:lstStyle/>
          <a:p>
            <a:r>
              <a:rPr lang="en-GB" sz="1800" dirty="0" smtClean="0"/>
              <a:t>When it is added</a:t>
            </a:r>
            <a:endParaRPr lang="en-GB" sz="1800" dirty="0"/>
          </a:p>
        </p:txBody>
      </p:sp>
      <p:sp>
        <p:nvSpPr>
          <p:cNvPr id="13" name="TextBox 12"/>
          <p:cNvSpPr txBox="1"/>
          <p:nvPr/>
        </p:nvSpPr>
        <p:spPr>
          <a:xfrm flipH="1">
            <a:off x="5548245" y="-31016"/>
            <a:ext cx="2399040" cy="369332"/>
          </a:xfrm>
          <a:prstGeom prst="rect">
            <a:avLst/>
          </a:prstGeom>
          <a:noFill/>
        </p:spPr>
        <p:txBody>
          <a:bodyPr wrap="square" rtlCol="0">
            <a:spAutoFit/>
          </a:bodyPr>
          <a:lstStyle/>
          <a:p>
            <a:r>
              <a:rPr lang="en-GB" sz="1800" dirty="0" smtClean="0"/>
              <a:t>The reason</a:t>
            </a:r>
            <a:endParaRPr lang="en-GB" sz="1800" dirty="0"/>
          </a:p>
        </p:txBody>
      </p:sp>
      <p:cxnSp>
        <p:nvCxnSpPr>
          <p:cNvPr id="14" name="Straight Connector 13">
            <a:extLst>
              <a:ext uri="{FF2B5EF4-FFF2-40B4-BE49-F238E27FC236}">
                <a16:creationId xmlns:a16="http://schemas.microsoft.com/office/drawing/2014/main" xmlns="" id="{6F10B3CE-2079-AE46-8047-3B4CDB61A629}"/>
              </a:ext>
            </a:extLst>
          </p:cNvPr>
          <p:cNvCxnSpPr>
            <a:cxnSpLocks/>
          </p:cNvCxnSpPr>
          <p:nvPr/>
        </p:nvCxnSpPr>
        <p:spPr>
          <a:xfrm flipV="1">
            <a:off x="2949681" y="1563357"/>
            <a:ext cx="712576" cy="532573"/>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xmlns="" id="{45D98630-0D13-474B-A8E6-27845156F501}"/>
              </a:ext>
            </a:extLst>
          </p:cNvPr>
          <p:cNvCxnSpPr>
            <a:cxnSpLocks/>
          </p:cNvCxnSpPr>
          <p:nvPr/>
        </p:nvCxnSpPr>
        <p:spPr>
          <a:xfrm>
            <a:off x="5206849" y="2466629"/>
            <a:ext cx="494272" cy="2333769"/>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xmlns="" id="{CE7ABAFD-3FF1-F940-B764-AE95ABF2B2A7}"/>
              </a:ext>
            </a:extLst>
          </p:cNvPr>
          <p:cNvCxnSpPr>
            <a:cxnSpLocks/>
          </p:cNvCxnSpPr>
          <p:nvPr/>
        </p:nvCxnSpPr>
        <p:spPr>
          <a:xfrm>
            <a:off x="5192433" y="1761765"/>
            <a:ext cx="508688" cy="62167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xmlns="" id="{6EBD6C39-1166-BB46-9671-5D19B146002F}"/>
              </a:ext>
            </a:extLst>
          </p:cNvPr>
          <p:cNvCxnSpPr>
            <a:cxnSpLocks/>
          </p:cNvCxnSpPr>
          <p:nvPr/>
        </p:nvCxnSpPr>
        <p:spPr>
          <a:xfrm flipV="1">
            <a:off x="2962039" y="1563357"/>
            <a:ext cx="700218" cy="208003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xmlns="" id="{A6B8F9A2-8514-4443-BBA2-463178B9A662}"/>
              </a:ext>
            </a:extLst>
          </p:cNvPr>
          <p:cNvCxnSpPr>
            <a:cxnSpLocks/>
          </p:cNvCxnSpPr>
          <p:nvPr/>
        </p:nvCxnSpPr>
        <p:spPr>
          <a:xfrm flipV="1">
            <a:off x="2957918" y="2438400"/>
            <a:ext cx="704339" cy="46059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xmlns="" id="{02C4E88D-5FF1-4A44-A26E-2F6793F50A86}"/>
              </a:ext>
            </a:extLst>
          </p:cNvPr>
          <p:cNvCxnSpPr>
            <a:cxnSpLocks/>
          </p:cNvCxnSpPr>
          <p:nvPr/>
        </p:nvCxnSpPr>
        <p:spPr>
          <a:xfrm flipV="1">
            <a:off x="2957918" y="2438400"/>
            <a:ext cx="704339" cy="1969873"/>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xmlns="" id="{E595A794-CD2D-EE43-AE83-2DF673BDD2B6}"/>
              </a:ext>
            </a:extLst>
          </p:cNvPr>
          <p:cNvCxnSpPr>
            <a:cxnSpLocks/>
          </p:cNvCxnSpPr>
          <p:nvPr/>
        </p:nvCxnSpPr>
        <p:spPr>
          <a:xfrm>
            <a:off x="2949682" y="1377213"/>
            <a:ext cx="712575" cy="2627511"/>
          </a:xfrm>
          <a:prstGeom prst="line">
            <a:avLst/>
          </a:prstGeom>
          <a:ln w="38100">
            <a:solidFill>
              <a:srgbClr val="E59AAA"/>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xmlns="" id="{60C70D52-6FE1-354D-A968-D7ED702C3D7B}"/>
              </a:ext>
            </a:extLst>
          </p:cNvPr>
          <p:cNvCxnSpPr>
            <a:cxnSpLocks/>
          </p:cNvCxnSpPr>
          <p:nvPr/>
        </p:nvCxnSpPr>
        <p:spPr>
          <a:xfrm flipV="1">
            <a:off x="5206849" y="426873"/>
            <a:ext cx="494272" cy="3577852"/>
          </a:xfrm>
          <a:prstGeom prst="line">
            <a:avLst/>
          </a:prstGeom>
          <a:ln w="38100">
            <a:solidFill>
              <a:srgbClr val="E59AA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6489418"/>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18" name="Google Shape;70;p14"/>
          <p:cNvSpPr txBox="1">
            <a:spLocks/>
          </p:cNvSpPr>
          <p:nvPr/>
        </p:nvSpPr>
        <p:spPr>
          <a:xfrm>
            <a:off x="611188" y="1"/>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chemeClr val="tx2"/>
                </a:solidFill>
                <a:latin typeface="+mn-lt"/>
                <a:ea typeface="Futura Medium" charset="0"/>
                <a:cs typeface="Futura Medium" charset="0"/>
              </a:rPr>
              <a:t>PROJECT ACTIVITY</a:t>
            </a:r>
          </a:p>
        </p:txBody>
      </p:sp>
      <p:graphicFrame>
        <p:nvGraphicFramePr>
          <p:cNvPr id="8" name="Table 7">
            <a:extLst>
              <a:ext uri="{FF2B5EF4-FFF2-40B4-BE49-F238E27FC236}">
                <a16:creationId xmlns:a16="http://schemas.microsoft.com/office/drawing/2014/main" xmlns="" id="{3B1F7AD0-9ED9-954A-89F9-606C2D32FF30}"/>
              </a:ext>
            </a:extLst>
          </p:cNvPr>
          <p:cNvGraphicFramePr>
            <a:graphicFrameLocks noGrp="1"/>
          </p:cNvGraphicFramePr>
          <p:nvPr>
            <p:extLst>
              <p:ext uri="{D42A27DB-BD31-4B8C-83A1-F6EECF244321}">
                <p14:modId xmlns:p14="http://schemas.microsoft.com/office/powerpoint/2010/main" val="4252043179"/>
              </p:ext>
            </p:extLst>
          </p:nvPr>
        </p:nvGraphicFramePr>
        <p:xfrm>
          <a:off x="1106830" y="993913"/>
          <a:ext cx="7028501" cy="3307613"/>
        </p:xfrm>
        <a:graphic>
          <a:graphicData uri="http://schemas.openxmlformats.org/drawingml/2006/table">
            <a:tbl>
              <a:tblPr firstRow="1" bandRow="1">
                <a:tableStyleId>{9B3C75C9-2E1C-4F95-B1AA-29FD2649E573}</a:tableStyleId>
              </a:tblPr>
              <a:tblGrid>
                <a:gridCol w="7028501">
                  <a:extLst>
                    <a:ext uri="{9D8B030D-6E8A-4147-A177-3AD203B41FA5}">
                      <a16:colId xmlns:a16="http://schemas.microsoft.com/office/drawing/2014/main" xmlns="" val="2414770356"/>
                    </a:ext>
                  </a:extLst>
                </a:gridCol>
              </a:tblGrid>
              <a:tr h="625513">
                <a:tc>
                  <a:txBody>
                    <a:bodyPr/>
                    <a:lstStyle/>
                    <a:p>
                      <a:pPr marL="0" indent="0">
                        <a:buFont typeface="Arial" panose="020B0604020202020204" pitchFamily="34" charset="0"/>
                        <a:buNone/>
                      </a:pPr>
                      <a:r>
                        <a:rPr lang="en-US" sz="1500" b="1" dirty="0">
                          <a:solidFill>
                            <a:srgbClr val="4D4F53"/>
                          </a:solidFill>
                        </a:rPr>
                        <a:t>For teachers </a:t>
                      </a:r>
                      <a:r>
                        <a:rPr lang="en-US" sz="1200" b="0" i="0" u="none" strike="noStrike" cap="none" dirty="0">
                          <a:solidFill>
                            <a:srgbClr val="000000"/>
                          </a:solidFill>
                          <a:effectLst/>
                          <a:latin typeface="Arial"/>
                          <a:ea typeface="Arial"/>
                          <a:cs typeface="Arial"/>
                          <a:sym typeface="Arial"/>
                        </a:rPr>
                        <a:t>(please view this slide in SLIDE SHOW mode to make the links clickable)</a:t>
                      </a:r>
                      <a:endParaRPr lang="en-US" sz="1200" b="1" dirty="0">
                        <a:solidFill>
                          <a:srgbClr val="4D4F53"/>
                        </a:solidFill>
                      </a:endParaRPr>
                    </a:p>
                    <a:p>
                      <a:pPr marL="0" indent="0">
                        <a:buFont typeface="Arial" panose="020B0604020202020204" pitchFamily="34" charset="0"/>
                        <a:buNone/>
                      </a:pPr>
                      <a:r>
                        <a:rPr lang="en-US" sz="1500" b="1" dirty="0">
                          <a:solidFill>
                            <a:srgbClr val="4D4F53"/>
                          </a:solidFill>
                        </a:rPr>
                        <a:t>—</a:t>
                      </a:r>
                      <a:endParaRPr lang="en-GB" sz="1500" b="1"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2966439581"/>
                  </a:ext>
                </a:extLst>
              </a:tr>
              <a:tr h="2682100">
                <a:tc>
                  <a:txBody>
                    <a:bodyPr/>
                    <a:lstStyle/>
                    <a:p>
                      <a:pPr marL="0" indent="0">
                        <a:buNone/>
                      </a:pPr>
                      <a:r>
                        <a:rPr lang="en-GB" sz="1500" b="1" i="0" u="none" strike="noStrike" cap="none" dirty="0">
                          <a:solidFill>
                            <a:srgbClr val="4D4F53"/>
                          </a:solidFill>
                          <a:effectLst/>
                          <a:latin typeface="Arial"/>
                          <a:ea typeface="Arial"/>
                          <a:cs typeface="Arial"/>
                          <a:sym typeface="Arial"/>
                        </a:rPr>
                        <a:t>1. </a:t>
                      </a:r>
                      <a:r>
                        <a:rPr lang="en-GB" sz="1500" b="0" i="0" u="none" strike="noStrike" cap="none" dirty="0">
                          <a:solidFill>
                            <a:srgbClr val="4D4F53"/>
                          </a:solidFill>
                          <a:effectLst/>
                          <a:latin typeface="Arial"/>
                          <a:ea typeface="Arial"/>
                          <a:cs typeface="Arial"/>
                          <a:sym typeface="Arial"/>
                        </a:rPr>
                        <a:t>Please </a:t>
                      </a:r>
                      <a:r>
                        <a:rPr lang="en-GB" sz="1500" b="0" i="0" u="sng" strike="noStrike" cap="none" dirty="0">
                          <a:solidFill>
                            <a:schemeClr val="bg2"/>
                          </a:solidFill>
                          <a:effectLst/>
                          <a:latin typeface="Arial"/>
                          <a:ea typeface="Arial"/>
                          <a:cs typeface="Arial"/>
                          <a:sym typeface="Arial"/>
                          <a:hlinkClick r:id="rId3">
                            <a:extLst>
                              <a:ext uri="{A12FA001-AC4F-418D-AE19-62706E023703}">
                                <ahyp:hlinkClr xmlns:ahyp="http://schemas.microsoft.com/office/drawing/2018/hyperlinkcolor" xmlns="" val="tx"/>
                              </a:ext>
                            </a:extLst>
                          </a:hlinkClick>
                        </a:rPr>
                        <a:t>click here to read p20</a:t>
                      </a:r>
                      <a:r>
                        <a:rPr lang="en-GB" sz="1500" b="0" i="0" u="none" strike="noStrike" cap="none" dirty="0">
                          <a:solidFill>
                            <a:schemeClr val="bg2"/>
                          </a:solidFill>
                          <a:effectLst/>
                          <a:latin typeface="Arial"/>
                          <a:ea typeface="Arial"/>
                          <a:cs typeface="Arial"/>
                          <a:sym typeface="Arial"/>
                        </a:rPr>
                        <a:t> </a:t>
                      </a:r>
                      <a:r>
                        <a:rPr lang="en-GB" sz="1500" b="0" i="0" u="none" strike="noStrike" cap="none" dirty="0">
                          <a:solidFill>
                            <a:srgbClr val="4D4F53"/>
                          </a:solidFill>
                          <a:effectLst/>
                          <a:latin typeface="Arial"/>
                          <a:ea typeface="Arial"/>
                          <a:cs typeface="Arial"/>
                          <a:sym typeface="Arial"/>
                        </a:rPr>
                        <a:t>from the </a:t>
                      </a:r>
                      <a:r>
                        <a:rPr lang="en-GB" sz="1500" b="0" i="0" u="none" strike="noStrike" cap="none" dirty="0">
                          <a:solidFill>
                            <a:srgbClr val="FFC000"/>
                          </a:solidFill>
                          <a:effectLst/>
                          <a:latin typeface="Arial"/>
                          <a:ea typeface="Arial"/>
                          <a:cs typeface="Arial"/>
                          <a:sym typeface="Arial"/>
                        </a:rPr>
                        <a:t>3. Modelling</a:t>
                      </a:r>
                      <a:r>
                        <a:rPr lang="en-GB" sz="1500" b="0" i="0" u="none" strike="noStrike" cap="none" dirty="0">
                          <a:solidFill>
                            <a:srgbClr val="4D4F53"/>
                          </a:solidFill>
                          <a:effectLst/>
                          <a:latin typeface="Arial"/>
                          <a:ea typeface="Arial"/>
                          <a:cs typeface="Arial"/>
                          <a:sym typeface="Arial"/>
                        </a:rPr>
                        <a:t> section of the EEF Improving Secondary Science Guidance Report </a:t>
                      </a:r>
                    </a:p>
                    <a:p>
                      <a:pPr marL="0" indent="0">
                        <a:buNone/>
                      </a:pPr>
                      <a:endParaRPr lang="en-GB" sz="1500" b="0" i="0" u="none" strike="noStrike" cap="none" dirty="0">
                        <a:solidFill>
                          <a:srgbClr val="4D4F53"/>
                        </a:solidFill>
                        <a:effectLst/>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500" b="1" i="0" u="none" strike="noStrike" cap="none" dirty="0">
                          <a:solidFill>
                            <a:srgbClr val="4D4F53"/>
                          </a:solidFill>
                          <a:effectLst/>
                          <a:latin typeface="Arial"/>
                          <a:ea typeface="Arial"/>
                          <a:cs typeface="Arial"/>
                          <a:sym typeface="Arial"/>
                        </a:rPr>
                        <a:t>2. </a:t>
                      </a:r>
                      <a:r>
                        <a:rPr lang="en-GB" sz="1500" b="0" i="0" u="none" strike="noStrike" cap="none" dirty="0">
                          <a:solidFill>
                            <a:srgbClr val="4D4F53"/>
                          </a:solidFill>
                          <a:effectLst/>
                          <a:latin typeface="Arial"/>
                          <a:ea typeface="Arial"/>
                          <a:cs typeface="Arial"/>
                          <a:sym typeface="Arial"/>
                        </a:rPr>
                        <a:t>Please follow this </a:t>
                      </a:r>
                      <a:r>
                        <a:rPr lang="en-GB" sz="1400" b="0" i="0" u="sng" strike="noStrike" cap="none" dirty="0">
                          <a:solidFill>
                            <a:schemeClr val="bg2"/>
                          </a:solidFill>
                          <a:effectLst/>
                          <a:latin typeface="Arial"/>
                          <a:ea typeface="Arial"/>
                          <a:cs typeface="Arial"/>
                          <a:sym typeface="Arial"/>
                          <a:hlinkClick r:id="rId4">
                            <a:extLst>
                              <a:ext uri="{A12FA001-AC4F-418D-AE19-62706E023703}">
                                <ahyp:hlinkClr xmlns:ahyp="http://schemas.microsoft.com/office/drawing/2018/hyperlinkcolor" xmlns="" val="tx"/>
                              </a:ext>
                            </a:extLst>
                          </a:hlinkClick>
                        </a:rPr>
                        <a:t>Link</a:t>
                      </a:r>
                      <a:r>
                        <a:rPr lang="en-GB" sz="1400" b="0" i="0" u="none" strike="noStrike" cap="none" dirty="0">
                          <a:solidFill>
                            <a:srgbClr val="000000"/>
                          </a:solidFill>
                          <a:effectLst/>
                          <a:latin typeface="Arial"/>
                          <a:ea typeface="Arial"/>
                          <a:cs typeface="Arial"/>
                          <a:sym typeface="Arial"/>
                        </a:rPr>
                        <a:t> </a:t>
                      </a:r>
                      <a:r>
                        <a:rPr lang="en-GB" sz="1500" b="0" i="0" u="none" strike="noStrike" cap="none" dirty="0">
                          <a:solidFill>
                            <a:srgbClr val="4D4F53"/>
                          </a:solidFill>
                          <a:effectLst/>
                          <a:latin typeface="Arial"/>
                          <a:ea typeface="Arial"/>
                          <a:cs typeface="Arial"/>
                          <a:sym typeface="Arial"/>
                        </a:rPr>
                        <a:t>to answer the questions below.</a:t>
                      </a:r>
                    </a:p>
                    <a:p>
                      <a:endParaRPr lang="en-GB" sz="1500" b="0" i="0" u="none" strike="noStrike" cap="none" dirty="0">
                        <a:solidFill>
                          <a:srgbClr val="4D4F53"/>
                        </a:solidFill>
                        <a:effectLst/>
                        <a:latin typeface="Arial"/>
                        <a:ea typeface="Arial"/>
                        <a:cs typeface="Arial"/>
                        <a:sym typeface="Arial"/>
                      </a:endParaRPr>
                    </a:p>
                    <a:p>
                      <a:r>
                        <a:rPr lang="en-GB" sz="1500" b="1" i="0" u="none" strike="noStrike" cap="none" dirty="0">
                          <a:solidFill>
                            <a:srgbClr val="4D4F53"/>
                          </a:solidFill>
                          <a:effectLst/>
                          <a:latin typeface="Arial"/>
                          <a:ea typeface="Arial"/>
                          <a:cs typeface="Arial"/>
                          <a:sym typeface="Arial"/>
                        </a:rPr>
                        <a:t>   a. </a:t>
                      </a:r>
                      <a:r>
                        <a:rPr lang="en-GB" sz="1500" b="0" i="0" u="none" strike="noStrike" cap="none" dirty="0">
                          <a:solidFill>
                            <a:srgbClr val="4D4F53"/>
                          </a:solidFill>
                          <a:effectLst/>
                          <a:latin typeface="Arial"/>
                          <a:ea typeface="Arial"/>
                          <a:cs typeface="Arial"/>
                          <a:sym typeface="Arial"/>
                        </a:rPr>
                        <a:t>(Multiple choice) How familiar were you already with the Focus Action Reflection (FAR) approach? </a:t>
                      </a:r>
                    </a:p>
                    <a:p>
                      <a:endParaRPr lang="en-GB" sz="1500" b="0" i="0" u="none" strike="noStrike" cap="none" dirty="0">
                        <a:solidFill>
                          <a:srgbClr val="4D4F53"/>
                        </a:solidFill>
                        <a:effectLst/>
                        <a:latin typeface="Arial"/>
                        <a:ea typeface="Arial"/>
                        <a:cs typeface="Arial"/>
                        <a:sym typeface="Arial"/>
                      </a:endParaRPr>
                    </a:p>
                    <a:p>
                      <a:r>
                        <a:rPr lang="en-GB" sz="1500" b="1" i="0" u="none" strike="noStrike" cap="none" dirty="0">
                          <a:solidFill>
                            <a:srgbClr val="4D4F53"/>
                          </a:solidFill>
                          <a:effectLst/>
                          <a:latin typeface="Arial"/>
                          <a:ea typeface="Arial"/>
                          <a:cs typeface="Arial"/>
                          <a:sym typeface="Arial"/>
                        </a:rPr>
                        <a:t>   b. </a:t>
                      </a:r>
                      <a:r>
                        <a:rPr lang="en-GB" sz="1500" b="0" i="0" u="none" strike="noStrike" cap="none" dirty="0">
                          <a:solidFill>
                            <a:srgbClr val="4D4F53"/>
                          </a:solidFill>
                          <a:effectLst/>
                          <a:latin typeface="Arial"/>
                          <a:ea typeface="Arial"/>
                          <a:cs typeface="Arial"/>
                          <a:sym typeface="Arial"/>
                        </a:rPr>
                        <a:t>(Optional) Please share any examples/ideas that you have for ensuring that your pupils are familiar with the underlying idea that an intended model is based on </a:t>
                      </a:r>
                      <a:r>
                        <a:rPr lang="en-GB" sz="1200" b="0" i="0" u="none" strike="noStrike" cap="none" dirty="0">
                          <a:solidFill>
                            <a:srgbClr val="4D4F53"/>
                          </a:solidFill>
                          <a:effectLst/>
                          <a:latin typeface="Arial"/>
                          <a:ea typeface="Arial"/>
                          <a:cs typeface="Arial"/>
                          <a:sym typeface="Arial"/>
                        </a:rPr>
                        <a:t>(NB these ideas do not have to be for Yr7/8 electric circuits)</a:t>
                      </a:r>
                      <a:r>
                        <a:rPr lang="en-GB" sz="1500" b="0" i="0" u="none" strike="noStrike" cap="none" dirty="0">
                          <a:solidFill>
                            <a:srgbClr val="4D4F53"/>
                          </a:solidFill>
                          <a:effectLst/>
                          <a:latin typeface="Arial"/>
                          <a:ea typeface="Arial"/>
                          <a:cs typeface="Arial"/>
                          <a:sym typeface="Arial"/>
                        </a:rPr>
                        <a:t>.</a:t>
                      </a:r>
                      <a:endParaRPr lang="en-GB" sz="1600" b="1" dirty="0">
                        <a:latin typeface="Calibri" panose="020F0502020204030204" pitchFamily="34" charset="0"/>
                        <a:ea typeface="Times New Roman" panose="02020603050405020304" pitchFamily="18" charset="0"/>
                      </a:endParaRPr>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1929048870"/>
                  </a:ext>
                </a:extLst>
              </a:tr>
            </a:tbl>
          </a:graphicData>
        </a:graphic>
      </p:graphicFrame>
    </p:spTree>
    <p:extLst>
      <p:ext uri="{BB962C8B-B14F-4D97-AF65-F5344CB8AC3E}">
        <p14:creationId xmlns:p14="http://schemas.microsoft.com/office/powerpoint/2010/main" val="2136246346"/>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407713" y="299803"/>
            <a:ext cx="7207002" cy="4866183"/>
          </a:xfrm>
          <a:prstGeom prst="rect">
            <a:avLst/>
          </a:prstGeom>
        </p:spPr>
      </p:pic>
      <p:sp>
        <p:nvSpPr>
          <p:cNvPr id="4" name="TextBox 3"/>
          <p:cNvSpPr txBox="1"/>
          <p:nvPr/>
        </p:nvSpPr>
        <p:spPr>
          <a:xfrm flipH="1">
            <a:off x="1378482" y="628147"/>
            <a:ext cx="2399040" cy="369332"/>
          </a:xfrm>
          <a:prstGeom prst="rect">
            <a:avLst/>
          </a:prstGeom>
          <a:noFill/>
        </p:spPr>
        <p:txBody>
          <a:bodyPr wrap="square" rtlCol="0">
            <a:spAutoFit/>
          </a:bodyPr>
          <a:lstStyle/>
          <a:p>
            <a:r>
              <a:rPr lang="en-GB" sz="1800" dirty="0" smtClean="0"/>
              <a:t>Component(s)</a:t>
            </a:r>
            <a:endParaRPr lang="en-GB" sz="1800" dirty="0"/>
          </a:p>
        </p:txBody>
      </p:sp>
      <p:sp>
        <p:nvSpPr>
          <p:cNvPr id="10" name="Google Shape;70;p14">
            <a:extLst>
              <a:ext uri="{FF2B5EF4-FFF2-40B4-BE49-F238E27FC236}">
                <a16:creationId xmlns:a16="http://schemas.microsoft.com/office/drawing/2014/main" xmlns="" id="{CD754CBE-ED75-D140-B029-2D348097B4B6}"/>
              </a:ext>
            </a:extLst>
          </p:cNvPr>
          <p:cNvSpPr txBox="1">
            <a:spLocks/>
          </p:cNvSpPr>
          <p:nvPr/>
        </p:nvSpPr>
        <p:spPr>
          <a:xfrm>
            <a:off x="620812" y="0"/>
            <a:ext cx="3781425" cy="502170"/>
          </a:xfrm>
          <a:prstGeom prst="rect">
            <a:avLst/>
          </a:prstGeom>
          <a:solidFill>
            <a:srgbClr val="FFA02F"/>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smtClean="0">
                <a:solidFill>
                  <a:schemeClr val="bg1"/>
                </a:solidFill>
                <a:latin typeface="+mn-lt"/>
              </a:rPr>
              <a:t>ANSWERS</a:t>
            </a:r>
            <a:endParaRPr lang="en-US" sz="1800" b="1" spc="300" dirty="0">
              <a:solidFill>
                <a:schemeClr val="bg1"/>
              </a:solidFill>
              <a:latin typeface="+mn-lt"/>
            </a:endParaRPr>
          </a:p>
        </p:txBody>
      </p:sp>
      <p:sp>
        <p:nvSpPr>
          <p:cNvPr id="12" name="TextBox 11"/>
          <p:cNvSpPr txBox="1"/>
          <p:nvPr/>
        </p:nvSpPr>
        <p:spPr>
          <a:xfrm flipH="1">
            <a:off x="3464614" y="982489"/>
            <a:ext cx="2399040" cy="369332"/>
          </a:xfrm>
          <a:prstGeom prst="rect">
            <a:avLst/>
          </a:prstGeom>
          <a:noFill/>
        </p:spPr>
        <p:txBody>
          <a:bodyPr wrap="square" rtlCol="0">
            <a:spAutoFit/>
          </a:bodyPr>
          <a:lstStyle/>
          <a:p>
            <a:r>
              <a:rPr lang="en-GB" sz="1800" dirty="0" smtClean="0"/>
              <a:t>When it is added</a:t>
            </a:r>
            <a:endParaRPr lang="en-GB" sz="1800" dirty="0"/>
          </a:p>
        </p:txBody>
      </p:sp>
      <p:sp>
        <p:nvSpPr>
          <p:cNvPr id="13" name="TextBox 12"/>
          <p:cNvSpPr txBox="1"/>
          <p:nvPr/>
        </p:nvSpPr>
        <p:spPr>
          <a:xfrm flipH="1">
            <a:off x="5548245" y="-31016"/>
            <a:ext cx="2399040" cy="369332"/>
          </a:xfrm>
          <a:prstGeom prst="rect">
            <a:avLst/>
          </a:prstGeom>
          <a:noFill/>
        </p:spPr>
        <p:txBody>
          <a:bodyPr wrap="square" rtlCol="0">
            <a:spAutoFit/>
          </a:bodyPr>
          <a:lstStyle/>
          <a:p>
            <a:r>
              <a:rPr lang="en-GB" sz="1800" dirty="0" smtClean="0"/>
              <a:t>The reason</a:t>
            </a:r>
            <a:endParaRPr lang="en-GB" sz="1800" dirty="0"/>
          </a:p>
        </p:txBody>
      </p:sp>
      <p:cxnSp>
        <p:nvCxnSpPr>
          <p:cNvPr id="14" name="Straight Connector 13">
            <a:extLst>
              <a:ext uri="{FF2B5EF4-FFF2-40B4-BE49-F238E27FC236}">
                <a16:creationId xmlns:a16="http://schemas.microsoft.com/office/drawing/2014/main" xmlns="" id="{6F10B3CE-2079-AE46-8047-3B4CDB61A629}"/>
              </a:ext>
            </a:extLst>
          </p:cNvPr>
          <p:cNvCxnSpPr>
            <a:cxnSpLocks/>
          </p:cNvCxnSpPr>
          <p:nvPr/>
        </p:nvCxnSpPr>
        <p:spPr>
          <a:xfrm flipV="1">
            <a:off x="2949681" y="1563357"/>
            <a:ext cx="712576" cy="532573"/>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xmlns="" id="{45D98630-0D13-474B-A8E6-27845156F501}"/>
              </a:ext>
            </a:extLst>
          </p:cNvPr>
          <p:cNvCxnSpPr>
            <a:cxnSpLocks/>
          </p:cNvCxnSpPr>
          <p:nvPr/>
        </p:nvCxnSpPr>
        <p:spPr>
          <a:xfrm>
            <a:off x="5206849" y="2466629"/>
            <a:ext cx="494272" cy="233376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xmlns="" id="{CE7ABAFD-3FF1-F940-B764-AE95ABF2B2A7}"/>
              </a:ext>
            </a:extLst>
          </p:cNvPr>
          <p:cNvCxnSpPr>
            <a:cxnSpLocks/>
          </p:cNvCxnSpPr>
          <p:nvPr/>
        </p:nvCxnSpPr>
        <p:spPr>
          <a:xfrm>
            <a:off x="5192433" y="1761765"/>
            <a:ext cx="508688" cy="621671"/>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xmlns="" id="{6EBD6C39-1166-BB46-9671-5D19B146002F}"/>
              </a:ext>
            </a:extLst>
          </p:cNvPr>
          <p:cNvCxnSpPr>
            <a:cxnSpLocks/>
          </p:cNvCxnSpPr>
          <p:nvPr/>
        </p:nvCxnSpPr>
        <p:spPr>
          <a:xfrm flipV="1">
            <a:off x="2962039" y="1590539"/>
            <a:ext cx="700218" cy="205285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xmlns="" id="{A6B8F9A2-8514-4443-BBA2-463178B9A662}"/>
              </a:ext>
            </a:extLst>
          </p:cNvPr>
          <p:cNvCxnSpPr>
            <a:cxnSpLocks/>
          </p:cNvCxnSpPr>
          <p:nvPr/>
        </p:nvCxnSpPr>
        <p:spPr>
          <a:xfrm flipV="1">
            <a:off x="2957918" y="2438400"/>
            <a:ext cx="704339" cy="46059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xmlns="" id="{02C4E88D-5FF1-4A44-A26E-2F6793F50A86}"/>
              </a:ext>
            </a:extLst>
          </p:cNvPr>
          <p:cNvCxnSpPr>
            <a:cxnSpLocks/>
          </p:cNvCxnSpPr>
          <p:nvPr/>
        </p:nvCxnSpPr>
        <p:spPr>
          <a:xfrm flipV="1">
            <a:off x="2957918" y="2438400"/>
            <a:ext cx="704339" cy="196987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xmlns="" id="{E595A794-CD2D-EE43-AE83-2DF673BDD2B6}"/>
              </a:ext>
            </a:extLst>
          </p:cNvPr>
          <p:cNvCxnSpPr>
            <a:cxnSpLocks/>
          </p:cNvCxnSpPr>
          <p:nvPr/>
        </p:nvCxnSpPr>
        <p:spPr>
          <a:xfrm>
            <a:off x="2949682" y="1377213"/>
            <a:ext cx="712575" cy="2627511"/>
          </a:xfrm>
          <a:prstGeom prst="line">
            <a:avLst/>
          </a:prstGeom>
          <a:ln w="38100">
            <a:solidFill>
              <a:srgbClr val="E59AAA"/>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xmlns="" id="{60C70D52-6FE1-354D-A968-D7ED702C3D7B}"/>
              </a:ext>
            </a:extLst>
          </p:cNvPr>
          <p:cNvCxnSpPr>
            <a:cxnSpLocks/>
          </p:cNvCxnSpPr>
          <p:nvPr/>
        </p:nvCxnSpPr>
        <p:spPr>
          <a:xfrm flipV="1">
            <a:off x="5206849" y="426873"/>
            <a:ext cx="494272" cy="3577852"/>
          </a:xfrm>
          <a:prstGeom prst="line">
            <a:avLst/>
          </a:prstGeom>
          <a:ln w="38100">
            <a:solidFill>
              <a:srgbClr val="E59AA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6850063"/>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7" name="Google Shape;70;p14"/>
          <p:cNvSpPr txBox="1">
            <a:spLocks/>
          </p:cNvSpPr>
          <p:nvPr/>
        </p:nvSpPr>
        <p:spPr>
          <a:xfrm>
            <a:off x="611188" y="-2"/>
            <a:ext cx="3781425" cy="592139"/>
          </a:xfrm>
          <a:prstGeom prst="rect">
            <a:avLst/>
          </a:prstGeom>
          <a:solidFill>
            <a:srgbClr val="E59AAA"/>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9" name="Rectangle 8">
            <a:extLst>
              <a:ext uri="{FF2B5EF4-FFF2-40B4-BE49-F238E27FC236}">
                <a16:creationId xmlns:a16="http://schemas.microsoft.com/office/drawing/2014/main" xmlns="" id="{45772849-EE32-AC40-9EDB-F5ABE916B746}"/>
              </a:ext>
            </a:extLst>
          </p:cNvPr>
          <p:cNvSpPr/>
          <p:nvPr/>
        </p:nvSpPr>
        <p:spPr>
          <a:xfrm>
            <a:off x="4751388" y="1977609"/>
            <a:ext cx="3396150" cy="1323439"/>
          </a:xfrm>
          <a:prstGeom prst="rect">
            <a:avLst/>
          </a:prstGeom>
        </p:spPr>
        <p:txBody>
          <a:bodyPr wrap="square">
            <a:spAutoFit/>
          </a:bodyPr>
          <a:lstStyle/>
          <a:p>
            <a:pPr>
              <a:buSzPts val="1600"/>
            </a:pPr>
            <a:r>
              <a:rPr lang="en-US" sz="2000" b="1" dirty="0">
                <a:solidFill>
                  <a:schemeClr val="accent2"/>
                </a:solidFill>
                <a:latin typeface="+mn-lt"/>
                <a:ea typeface="Futura Medium" charset="0"/>
                <a:cs typeface="Palanquin" panose="020B0004020203020204" pitchFamily="34" charset="77"/>
                <a:sym typeface="Merriweather"/>
              </a:rPr>
              <a:t>2.</a:t>
            </a:r>
            <a:endParaRPr lang="en-US" sz="2000" dirty="0">
              <a:solidFill>
                <a:schemeClr val="accent2"/>
              </a:solidFill>
              <a:latin typeface="+mn-lt"/>
              <a:ea typeface="Futura Medium" charset="0"/>
              <a:cs typeface="Palanquin" panose="020B0004020203020204" pitchFamily="34" charset="77"/>
              <a:sym typeface="Merriweather"/>
            </a:endParaRPr>
          </a:p>
          <a:p>
            <a:pPr lvl="0">
              <a:buSzPts val="1600"/>
            </a:pPr>
            <a:r>
              <a:rPr lang="en-US" sz="2000" dirty="0">
                <a:solidFill>
                  <a:schemeClr val="tx2"/>
                </a:solidFill>
                <a:cs typeface="Palanquin" panose="020B0004020203020204" pitchFamily="34" charset="77"/>
                <a:sym typeface="Merriweather"/>
              </a:rPr>
              <a:t>Understand the difference between current and potential difference</a:t>
            </a:r>
            <a:endParaRPr lang="en-GB" sz="2000" dirty="0">
              <a:solidFill>
                <a:schemeClr val="tx2"/>
              </a:solidFill>
              <a:cs typeface="Palanquin" panose="020B0004020203020204" pitchFamily="34" charset="77"/>
              <a:sym typeface="Merriweather"/>
            </a:endParaRPr>
          </a:p>
        </p:txBody>
      </p:sp>
      <p:sp>
        <p:nvSpPr>
          <p:cNvPr id="5" name="Rectangle 4">
            <a:extLst>
              <a:ext uri="{FF2B5EF4-FFF2-40B4-BE49-F238E27FC236}">
                <a16:creationId xmlns:a16="http://schemas.microsoft.com/office/drawing/2014/main" xmlns="" id="{718CC923-7F82-4199-8E5A-4364757D25F1}"/>
              </a:ext>
            </a:extLst>
          </p:cNvPr>
          <p:cNvSpPr/>
          <p:nvPr/>
        </p:nvSpPr>
        <p:spPr>
          <a:xfrm>
            <a:off x="611187" y="1977609"/>
            <a:ext cx="3105027" cy="1631216"/>
          </a:xfrm>
          <a:prstGeom prst="rect">
            <a:avLst/>
          </a:prstGeom>
        </p:spPr>
        <p:txBody>
          <a:bodyPr wrap="square">
            <a:spAutoFit/>
          </a:bodyPr>
          <a:lstStyle/>
          <a:p>
            <a:pPr lvl="0">
              <a:buSzPts val="1600"/>
            </a:pPr>
            <a:r>
              <a:rPr lang="en-US" sz="2000" b="1" dirty="0">
                <a:solidFill>
                  <a:schemeClr val="bg1">
                    <a:lumMod val="50000"/>
                  </a:schemeClr>
                </a:solidFill>
                <a:latin typeface="+mn-lt"/>
                <a:ea typeface="Futura Medium" charset="0"/>
                <a:cs typeface="Palanquin" panose="020B0004020203020204" pitchFamily="34" charset="77"/>
                <a:sym typeface="Merriweather"/>
              </a:rPr>
              <a:t>1.</a:t>
            </a:r>
          </a:p>
          <a:p>
            <a:pPr lvl="0">
              <a:buSzPts val="1600"/>
            </a:pPr>
            <a:r>
              <a:rPr lang="en-US" sz="2000" dirty="0">
                <a:solidFill>
                  <a:schemeClr val="bg1">
                    <a:lumMod val="50000"/>
                  </a:schemeClr>
                </a:solidFill>
                <a:latin typeface="+mn-lt"/>
                <a:cs typeface="Palanquin" panose="020B0004020203020204" pitchFamily="34" charset="77"/>
                <a:sym typeface="Merriweather"/>
              </a:rPr>
              <a:t>Understand current is affected by potential difference and resistance</a:t>
            </a:r>
          </a:p>
          <a:p>
            <a:pPr lvl="0">
              <a:buSzPts val="1600"/>
            </a:pPr>
            <a:endParaRPr lang="en-US" sz="2000" dirty="0">
              <a:solidFill>
                <a:schemeClr val="bg1">
                  <a:lumMod val="50000"/>
                </a:schemeClr>
              </a:solidFill>
              <a:latin typeface="+mn-lt"/>
              <a:cs typeface="Palanquin" panose="020B0004020203020204" pitchFamily="34" charset="77"/>
              <a:sym typeface="Merriweather"/>
            </a:endParaRPr>
          </a:p>
        </p:txBody>
      </p:sp>
    </p:spTree>
    <p:extLst>
      <p:ext uri="{BB962C8B-B14F-4D97-AF65-F5344CB8AC3E}">
        <p14:creationId xmlns:p14="http://schemas.microsoft.com/office/powerpoint/2010/main" val="37539220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643357" y="1662026"/>
            <a:ext cx="5227898" cy="1477328"/>
          </a:xfrm>
          <a:prstGeom prst="rect">
            <a:avLst/>
          </a:prstGeom>
        </p:spPr>
        <p:txBody>
          <a:bodyPr wrap="square">
            <a:spAutoFit/>
          </a:bodyPr>
          <a:lstStyle/>
          <a:p>
            <a:pPr lvl="0">
              <a:defRPr/>
            </a:pPr>
            <a:r>
              <a:rPr lang="en-US" sz="3000" b="1" dirty="0">
                <a:solidFill>
                  <a:schemeClr val="accent2"/>
                </a:solidFill>
                <a:latin typeface="+mn-lt"/>
                <a:ea typeface="Futura Medium" charset="0"/>
                <a:cs typeface="Futura Medium" charset="0"/>
              </a:rPr>
              <a:t>What is the difference between current and potential difference?</a:t>
            </a:r>
            <a:endParaRPr lang="es-MX" sz="3000" b="1" dirty="0">
              <a:solidFill>
                <a:schemeClr val="accent2"/>
              </a:solidFill>
              <a:latin typeface="+mn-lt"/>
            </a:endParaRPr>
          </a:p>
        </p:txBody>
      </p:sp>
    </p:spTree>
    <p:extLst>
      <p:ext uri="{BB962C8B-B14F-4D97-AF65-F5344CB8AC3E}">
        <p14:creationId xmlns:p14="http://schemas.microsoft.com/office/powerpoint/2010/main" val="2265695547"/>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0;p14">
            <a:extLst>
              <a:ext uri="{FF2B5EF4-FFF2-40B4-BE49-F238E27FC236}">
                <a16:creationId xmlns:a16="http://schemas.microsoft.com/office/drawing/2014/main" xmlns="" id="{1179160E-95B5-4006-821D-E5E6FFEF453D}"/>
              </a:ext>
            </a:extLst>
          </p:cNvPr>
          <p:cNvSpPr txBox="1">
            <a:spLocks/>
          </p:cNvSpPr>
          <p:nvPr/>
        </p:nvSpPr>
        <p:spPr>
          <a:xfrm>
            <a:off x="611187" y="-1"/>
            <a:ext cx="3781425" cy="738665"/>
          </a:xfrm>
          <a:prstGeom prst="rect">
            <a:avLst/>
          </a:prstGeom>
          <a:solidFill>
            <a:srgbClr val="E59AAA"/>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chemeClr val="bg1"/>
                </a:solidFill>
                <a:latin typeface="+mn-lt"/>
              </a:rPr>
              <a:t>TASK 3</a:t>
            </a:r>
          </a:p>
        </p:txBody>
      </p:sp>
      <p:graphicFrame>
        <p:nvGraphicFramePr>
          <p:cNvPr id="4" name="Tabla 4">
            <a:extLst>
              <a:ext uri="{FF2B5EF4-FFF2-40B4-BE49-F238E27FC236}">
                <a16:creationId xmlns:a16="http://schemas.microsoft.com/office/drawing/2014/main" xmlns="" id="{00370230-B727-44F3-BEA0-40CFA95FD9A0}"/>
              </a:ext>
            </a:extLst>
          </p:cNvPr>
          <p:cNvGraphicFramePr>
            <a:graphicFrameLocks noGrp="1"/>
          </p:cNvGraphicFramePr>
          <p:nvPr>
            <p:extLst>
              <p:ext uri="{D42A27DB-BD31-4B8C-83A1-F6EECF244321}">
                <p14:modId xmlns:p14="http://schemas.microsoft.com/office/powerpoint/2010/main" val="2016298432"/>
              </p:ext>
            </p:extLst>
          </p:nvPr>
        </p:nvGraphicFramePr>
        <p:xfrm>
          <a:off x="3215390" y="398444"/>
          <a:ext cx="1177222" cy="335280"/>
        </p:xfrm>
        <a:graphic>
          <a:graphicData uri="http://schemas.openxmlformats.org/drawingml/2006/table">
            <a:tbl>
              <a:tblPr firstRow="1" bandRow="1">
                <a:tableStyleId>{9B3C75C9-2E1C-4F95-B1AA-29FD2649E573}</a:tableStyleId>
              </a:tblPr>
              <a:tblGrid>
                <a:gridCol w="1177222">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r>
                        <a:rPr lang="en-GB" sz="1600" b="1" spc="-80" dirty="0">
                          <a:solidFill>
                            <a:schemeClr val="bg1"/>
                          </a:solidFill>
                          <a:latin typeface="+mn-lt"/>
                          <a:ea typeface="Palanquin" charset="0"/>
                          <a:cs typeface="Palanquin" charset="0"/>
                          <a:sym typeface="Merriweather"/>
                        </a:rPr>
                        <a:t>10 m</a:t>
                      </a:r>
                      <a:r>
                        <a:rPr lang="en-GB" sz="1600" b="1" spc="0" dirty="0">
                          <a:solidFill>
                            <a:schemeClr val="bg1"/>
                          </a:solidFill>
                          <a:latin typeface="+mn-lt"/>
                          <a:ea typeface="Palanquin" charset="0"/>
                          <a:cs typeface="Palanquin" charset="0"/>
                          <a:sym typeface="Merriweather"/>
                        </a:rPr>
                        <a:t>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sp>
        <p:nvSpPr>
          <p:cNvPr id="5" name="Rectangle 4">
            <a:extLst>
              <a:ext uri="{FF2B5EF4-FFF2-40B4-BE49-F238E27FC236}">
                <a16:creationId xmlns:a16="http://schemas.microsoft.com/office/drawing/2014/main" xmlns="" id="{7D9EEBF9-979A-4044-8F81-D6560FA37346}"/>
              </a:ext>
            </a:extLst>
          </p:cNvPr>
          <p:cNvSpPr/>
          <p:nvPr/>
        </p:nvSpPr>
        <p:spPr>
          <a:xfrm>
            <a:off x="611187" y="1132169"/>
            <a:ext cx="4065744" cy="2862322"/>
          </a:xfrm>
          <a:prstGeom prst="rect">
            <a:avLst/>
          </a:prstGeom>
        </p:spPr>
        <p:txBody>
          <a:bodyPr wrap="square">
            <a:spAutoFit/>
          </a:bodyPr>
          <a:lstStyle/>
          <a:p>
            <a:r>
              <a:rPr lang="en-GB" sz="2000" b="1" dirty="0">
                <a:solidFill>
                  <a:schemeClr val="accent2"/>
                </a:solidFill>
                <a:cs typeface="Palanquin" panose="020B0004020203020204" pitchFamily="34" charset="77"/>
              </a:rPr>
              <a:t>Read task 3 on your worksheet carefully.</a:t>
            </a:r>
          </a:p>
          <a:p>
            <a:endParaRPr lang="en-GB" sz="2000" b="1" dirty="0">
              <a:solidFill>
                <a:schemeClr val="accent2"/>
              </a:solidFill>
              <a:cs typeface="Palanquin" panose="020B0004020203020204" pitchFamily="34" charset="77"/>
            </a:endParaRPr>
          </a:p>
          <a:p>
            <a:r>
              <a:rPr lang="en-GB" sz="2000" dirty="0"/>
              <a:t>Fill in the gaps to describe what happens in these circuits.</a:t>
            </a:r>
          </a:p>
          <a:p>
            <a:endParaRPr lang="it-IT" sz="2000" dirty="0"/>
          </a:p>
          <a:p>
            <a:r>
              <a:rPr lang="en-GB" sz="2000" dirty="0"/>
              <a:t>You should only use the terms </a:t>
            </a:r>
            <a:r>
              <a:rPr lang="en-GB" sz="2000" b="1" dirty="0"/>
              <a:t>current </a:t>
            </a:r>
            <a:r>
              <a:rPr lang="en-GB" sz="2000" dirty="0"/>
              <a:t>and</a:t>
            </a:r>
            <a:r>
              <a:rPr lang="en-GB" sz="2000" b="1" dirty="0"/>
              <a:t> potential difference</a:t>
            </a:r>
            <a:r>
              <a:rPr lang="en-GB" sz="2000" dirty="0"/>
              <a:t>.</a:t>
            </a:r>
            <a:endParaRPr lang="it-IT" sz="2000" dirty="0"/>
          </a:p>
          <a:p>
            <a:endParaRPr lang="en-GB" sz="2000" b="1" dirty="0">
              <a:solidFill>
                <a:schemeClr val="accent2"/>
              </a:solidFill>
              <a:cs typeface="Palanquin" panose="020B0004020203020204" pitchFamily="34" charset="77"/>
            </a:endParaRPr>
          </a:p>
        </p:txBody>
      </p:sp>
      <p:pic>
        <p:nvPicPr>
          <p:cNvPr id="6" name="Picture 5">
            <a:extLst>
              <a:ext uri="{FF2B5EF4-FFF2-40B4-BE49-F238E27FC236}">
                <a16:creationId xmlns:a16="http://schemas.microsoft.com/office/drawing/2014/main" xmlns="" id="{18F848E6-5B57-AF46-A0BA-87FAD2E45911}"/>
              </a:ext>
            </a:extLst>
          </p:cNvPr>
          <p:cNvPicPr>
            <a:picLocks noChangeAspect="1"/>
          </p:cNvPicPr>
          <p:nvPr/>
        </p:nvPicPr>
        <p:blipFill>
          <a:blip r:embed="rId3"/>
          <a:stretch>
            <a:fillRect/>
          </a:stretch>
        </p:blipFill>
        <p:spPr>
          <a:xfrm rot="558533">
            <a:off x="4856800" y="625206"/>
            <a:ext cx="3473558" cy="380588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20178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0;p14">
            <a:extLst>
              <a:ext uri="{FF2B5EF4-FFF2-40B4-BE49-F238E27FC236}">
                <a16:creationId xmlns:a16="http://schemas.microsoft.com/office/drawing/2014/main" xmlns="" id="{1179160E-95B5-4006-821D-E5E6FFEF453D}"/>
              </a:ext>
            </a:extLst>
          </p:cNvPr>
          <p:cNvSpPr txBox="1">
            <a:spLocks/>
          </p:cNvSpPr>
          <p:nvPr/>
        </p:nvSpPr>
        <p:spPr>
          <a:xfrm>
            <a:off x="611187" y="-1"/>
            <a:ext cx="3781425" cy="738665"/>
          </a:xfrm>
          <a:prstGeom prst="rect">
            <a:avLst/>
          </a:prstGeom>
          <a:solidFill>
            <a:srgbClr val="E59AAA"/>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600" b="1" spc="300" dirty="0">
                <a:solidFill>
                  <a:schemeClr val="bg1"/>
                </a:solidFill>
                <a:latin typeface="+mn-lt"/>
              </a:rPr>
              <a:t>ANSWERS</a:t>
            </a:r>
          </a:p>
        </p:txBody>
      </p:sp>
      <p:sp>
        <p:nvSpPr>
          <p:cNvPr id="2" name="Rectangle 1">
            <a:extLst>
              <a:ext uri="{FF2B5EF4-FFF2-40B4-BE49-F238E27FC236}">
                <a16:creationId xmlns:a16="http://schemas.microsoft.com/office/drawing/2014/main" xmlns="" id="{9241B2A5-9EC1-FA4B-9006-29790F4D89CE}"/>
              </a:ext>
            </a:extLst>
          </p:cNvPr>
          <p:cNvSpPr/>
          <p:nvPr/>
        </p:nvSpPr>
        <p:spPr>
          <a:xfrm>
            <a:off x="766617" y="785869"/>
            <a:ext cx="7917873" cy="4334520"/>
          </a:xfrm>
          <a:prstGeom prst="rect">
            <a:avLst/>
          </a:prstGeom>
        </p:spPr>
        <p:txBody>
          <a:bodyPr wrap="square">
            <a:spAutoFit/>
          </a:bodyPr>
          <a:lstStyle/>
          <a:p>
            <a:pPr>
              <a:spcAft>
                <a:spcPts val="1000"/>
              </a:spcAft>
            </a:pPr>
            <a:r>
              <a:rPr lang="en-GB" sz="1800" b="1" dirty="0">
                <a:latin typeface="Calibri" panose="020F0502020204030204" pitchFamily="34" charset="0"/>
                <a:ea typeface="Calibri" panose="020F0502020204030204" pitchFamily="34" charset="0"/>
                <a:cs typeface="Times New Roman" panose="02020603050405020304" pitchFamily="18" charset="0"/>
              </a:rPr>
              <a:t>Circuit with one bulb</a:t>
            </a:r>
            <a:endParaRPr lang="it-IT" sz="1800" dirty="0">
              <a:latin typeface="Calibri" panose="020F0502020204030204" pitchFamily="34" charset="0"/>
              <a:ea typeface="Calibri" panose="020F0502020204030204" pitchFamily="34" charset="0"/>
              <a:cs typeface="Times New Roman" panose="02020603050405020304" pitchFamily="18" charset="0"/>
            </a:endParaRPr>
          </a:p>
          <a:p>
            <a:pPr>
              <a:spcAft>
                <a:spcPts val="1000"/>
              </a:spcAft>
            </a:pPr>
            <a:r>
              <a:rPr lang="en-GB" sz="1800" dirty="0">
                <a:latin typeface="Calibri" panose="020F0502020204030204" pitchFamily="34" charset="0"/>
                <a:ea typeface="Calibri" panose="020F0502020204030204" pitchFamily="34" charset="0"/>
                <a:cs typeface="Times New Roman" panose="02020603050405020304" pitchFamily="18" charset="0"/>
              </a:rPr>
              <a:t>The battery has a ………………………………………….. marked on it.  This tells me how hard the battery can push ………………………………………….. around the circuit.  </a:t>
            </a:r>
            <a:endParaRPr lang="it-IT" sz="1800" dirty="0">
              <a:latin typeface="Calibri" panose="020F0502020204030204" pitchFamily="34" charset="0"/>
              <a:ea typeface="Calibri" panose="020F0502020204030204" pitchFamily="34" charset="0"/>
              <a:cs typeface="Times New Roman" panose="02020603050405020304" pitchFamily="18" charset="0"/>
            </a:endParaRPr>
          </a:p>
          <a:p>
            <a:pPr>
              <a:spcAft>
                <a:spcPts val="1000"/>
              </a:spcAft>
            </a:pPr>
            <a:r>
              <a:rPr lang="en-GB" sz="1800" dirty="0">
                <a:latin typeface="Calibri" panose="020F0502020204030204" pitchFamily="34" charset="0"/>
                <a:ea typeface="Calibri" panose="020F0502020204030204" pitchFamily="34" charset="0"/>
                <a:cs typeface="Times New Roman" panose="02020603050405020304" pitchFamily="18" charset="0"/>
              </a:rPr>
              <a:t>To make the bulb brighter I can use a battery with a bigger ………………………………………….. .  This will push more ………………………………………….. through the bulb.   </a:t>
            </a:r>
            <a:endParaRPr lang="it-IT" sz="1800" dirty="0">
              <a:latin typeface="Calibri" panose="020F0502020204030204" pitchFamily="34" charset="0"/>
              <a:ea typeface="Calibri" panose="020F0502020204030204" pitchFamily="34" charset="0"/>
              <a:cs typeface="Times New Roman" panose="02020603050405020304" pitchFamily="18" charset="0"/>
            </a:endParaRPr>
          </a:p>
          <a:p>
            <a:r>
              <a:rPr lang="en-GB" sz="1800" b="1" dirty="0">
                <a:latin typeface="Calibri" panose="020F0502020204030204" pitchFamily="34" charset="0"/>
                <a:ea typeface="Calibri" panose="020F0502020204030204" pitchFamily="34" charset="0"/>
                <a:cs typeface="Times New Roman" panose="02020603050405020304" pitchFamily="18" charset="0"/>
              </a:rPr>
              <a:t> </a:t>
            </a:r>
            <a:endParaRPr lang="it-IT" sz="1800" dirty="0">
              <a:latin typeface="Calibri" panose="020F0502020204030204" pitchFamily="34" charset="0"/>
              <a:ea typeface="Calibri" panose="020F0502020204030204" pitchFamily="34" charset="0"/>
              <a:cs typeface="Times New Roman" panose="02020603050405020304" pitchFamily="18" charset="0"/>
            </a:endParaRPr>
          </a:p>
          <a:p>
            <a:pPr>
              <a:spcAft>
                <a:spcPts val="1000"/>
              </a:spcAft>
            </a:pPr>
            <a:r>
              <a:rPr lang="en-GB" sz="1800" b="1" dirty="0">
                <a:latin typeface="Calibri" panose="020F0502020204030204" pitchFamily="34" charset="0"/>
                <a:ea typeface="Calibri" panose="020F0502020204030204" pitchFamily="34" charset="0"/>
                <a:cs typeface="Times New Roman" panose="02020603050405020304" pitchFamily="18" charset="0"/>
              </a:rPr>
              <a:t>Circuit with two bulbs</a:t>
            </a:r>
            <a:endParaRPr lang="it-IT" sz="1800" dirty="0">
              <a:latin typeface="Calibri" panose="020F0502020204030204" pitchFamily="34" charset="0"/>
              <a:ea typeface="Calibri" panose="020F0502020204030204" pitchFamily="34" charset="0"/>
              <a:cs typeface="Times New Roman" panose="02020603050405020304" pitchFamily="18" charset="0"/>
            </a:endParaRPr>
          </a:p>
          <a:p>
            <a:pPr>
              <a:spcAft>
                <a:spcPts val="1000"/>
              </a:spcAft>
            </a:pPr>
            <a:r>
              <a:rPr lang="en-GB" sz="1800" dirty="0">
                <a:latin typeface="Calibri" panose="020F0502020204030204" pitchFamily="34" charset="0"/>
                <a:ea typeface="Calibri" panose="020F0502020204030204" pitchFamily="34" charset="0"/>
                <a:cs typeface="Times New Roman" panose="02020603050405020304" pitchFamily="18" charset="0"/>
              </a:rPr>
              <a:t>If I add another bulb, it will make the ………………………………………….. smaller.  This is because it is harder to push ………………………………………….. through two bulbs than one.  </a:t>
            </a:r>
            <a:endParaRPr lang="it-IT" sz="1800" dirty="0">
              <a:latin typeface="Calibri" panose="020F0502020204030204" pitchFamily="34" charset="0"/>
              <a:ea typeface="Calibri" panose="020F0502020204030204" pitchFamily="34" charset="0"/>
              <a:cs typeface="Times New Roman" panose="02020603050405020304" pitchFamily="18" charset="0"/>
            </a:endParaRPr>
          </a:p>
          <a:p>
            <a:pPr>
              <a:spcAft>
                <a:spcPts val="1000"/>
              </a:spcAft>
            </a:pPr>
            <a:r>
              <a:rPr lang="en-GB" sz="1800" dirty="0">
                <a:latin typeface="Calibri" panose="020F0502020204030204" pitchFamily="34" charset="0"/>
                <a:ea typeface="Calibri" panose="020F0502020204030204" pitchFamily="34" charset="0"/>
                <a:cs typeface="Times New Roman" panose="02020603050405020304" pitchFamily="18" charset="0"/>
              </a:rPr>
              <a:t>To make two bulbs as bright as one bulb was, I will need to use a bigger …………………………………………. .</a:t>
            </a:r>
            <a:endParaRPr lang="it-IT" sz="1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xmlns="" id="{C5472381-81C4-AF49-BB5B-30758C166647}"/>
              </a:ext>
            </a:extLst>
          </p:cNvPr>
          <p:cNvSpPr txBox="1"/>
          <p:nvPr/>
        </p:nvSpPr>
        <p:spPr>
          <a:xfrm>
            <a:off x="2650185" y="1110099"/>
            <a:ext cx="2223655" cy="369332"/>
          </a:xfrm>
          <a:prstGeom prst="rect">
            <a:avLst/>
          </a:prstGeom>
          <a:noFill/>
        </p:spPr>
        <p:txBody>
          <a:bodyPr wrap="square" rtlCol="0">
            <a:spAutoFit/>
          </a:bodyPr>
          <a:lstStyle/>
          <a:p>
            <a:r>
              <a:rPr lang="en-GB" sz="1800" dirty="0">
                <a:solidFill>
                  <a:srgbClr val="FF0000"/>
                </a:solidFill>
              </a:rPr>
              <a:t>potential difference</a:t>
            </a:r>
          </a:p>
        </p:txBody>
      </p:sp>
      <p:sp>
        <p:nvSpPr>
          <p:cNvPr id="6" name="TextBox 5">
            <a:extLst>
              <a:ext uri="{FF2B5EF4-FFF2-40B4-BE49-F238E27FC236}">
                <a16:creationId xmlns:a16="http://schemas.microsoft.com/office/drawing/2014/main" xmlns="" id="{C4072FB6-953F-9D4D-84BC-E0F94C72B37E}"/>
              </a:ext>
            </a:extLst>
          </p:cNvPr>
          <p:cNvSpPr txBox="1"/>
          <p:nvPr/>
        </p:nvSpPr>
        <p:spPr>
          <a:xfrm>
            <a:off x="787832" y="2071912"/>
            <a:ext cx="2223655" cy="369332"/>
          </a:xfrm>
          <a:prstGeom prst="rect">
            <a:avLst/>
          </a:prstGeom>
          <a:noFill/>
        </p:spPr>
        <p:txBody>
          <a:bodyPr wrap="square" rtlCol="0">
            <a:spAutoFit/>
          </a:bodyPr>
          <a:lstStyle/>
          <a:p>
            <a:r>
              <a:rPr lang="en-GB" sz="1800" dirty="0">
                <a:solidFill>
                  <a:srgbClr val="FF0000"/>
                </a:solidFill>
              </a:rPr>
              <a:t>potential difference</a:t>
            </a:r>
          </a:p>
        </p:txBody>
      </p:sp>
      <p:sp>
        <p:nvSpPr>
          <p:cNvPr id="8" name="TextBox 7">
            <a:extLst>
              <a:ext uri="{FF2B5EF4-FFF2-40B4-BE49-F238E27FC236}">
                <a16:creationId xmlns:a16="http://schemas.microsoft.com/office/drawing/2014/main" xmlns="" id="{25044073-10B2-7041-BAA0-B256CDE036F0}"/>
              </a:ext>
            </a:extLst>
          </p:cNvPr>
          <p:cNvSpPr txBox="1"/>
          <p:nvPr/>
        </p:nvSpPr>
        <p:spPr>
          <a:xfrm>
            <a:off x="766617" y="4646581"/>
            <a:ext cx="2223655" cy="369332"/>
          </a:xfrm>
          <a:prstGeom prst="rect">
            <a:avLst/>
          </a:prstGeom>
          <a:noFill/>
        </p:spPr>
        <p:txBody>
          <a:bodyPr wrap="square" rtlCol="0">
            <a:spAutoFit/>
          </a:bodyPr>
          <a:lstStyle/>
          <a:p>
            <a:r>
              <a:rPr lang="en-GB" sz="1800" dirty="0">
                <a:solidFill>
                  <a:srgbClr val="FF0000"/>
                </a:solidFill>
              </a:rPr>
              <a:t>potential difference</a:t>
            </a:r>
          </a:p>
        </p:txBody>
      </p:sp>
      <p:sp>
        <p:nvSpPr>
          <p:cNvPr id="9" name="TextBox 8">
            <a:extLst>
              <a:ext uri="{FF2B5EF4-FFF2-40B4-BE49-F238E27FC236}">
                <a16:creationId xmlns:a16="http://schemas.microsoft.com/office/drawing/2014/main" xmlns="" id="{7F90884E-7442-2D46-9B31-74679C97AD43}"/>
              </a:ext>
            </a:extLst>
          </p:cNvPr>
          <p:cNvSpPr txBox="1"/>
          <p:nvPr/>
        </p:nvSpPr>
        <p:spPr>
          <a:xfrm>
            <a:off x="3280784" y="1399241"/>
            <a:ext cx="2223655" cy="369332"/>
          </a:xfrm>
          <a:prstGeom prst="rect">
            <a:avLst/>
          </a:prstGeom>
          <a:noFill/>
        </p:spPr>
        <p:txBody>
          <a:bodyPr wrap="square" rtlCol="0">
            <a:spAutoFit/>
          </a:bodyPr>
          <a:lstStyle/>
          <a:p>
            <a:r>
              <a:rPr lang="en-GB" sz="1800" dirty="0">
                <a:solidFill>
                  <a:srgbClr val="FF0000"/>
                </a:solidFill>
              </a:rPr>
              <a:t>current</a:t>
            </a:r>
          </a:p>
        </p:txBody>
      </p:sp>
      <p:sp>
        <p:nvSpPr>
          <p:cNvPr id="10" name="TextBox 9">
            <a:extLst>
              <a:ext uri="{FF2B5EF4-FFF2-40B4-BE49-F238E27FC236}">
                <a16:creationId xmlns:a16="http://schemas.microsoft.com/office/drawing/2014/main" xmlns="" id="{416AE430-1FA7-C242-A8C7-52C01FEC26AF}"/>
              </a:ext>
            </a:extLst>
          </p:cNvPr>
          <p:cNvSpPr txBox="1"/>
          <p:nvPr/>
        </p:nvSpPr>
        <p:spPr>
          <a:xfrm>
            <a:off x="5504439" y="2082301"/>
            <a:ext cx="2223655" cy="369332"/>
          </a:xfrm>
          <a:prstGeom prst="rect">
            <a:avLst/>
          </a:prstGeom>
          <a:noFill/>
        </p:spPr>
        <p:txBody>
          <a:bodyPr wrap="square" rtlCol="0">
            <a:spAutoFit/>
          </a:bodyPr>
          <a:lstStyle/>
          <a:p>
            <a:r>
              <a:rPr lang="en-GB" sz="1800" dirty="0">
                <a:solidFill>
                  <a:srgbClr val="FF0000"/>
                </a:solidFill>
              </a:rPr>
              <a:t>current</a:t>
            </a:r>
          </a:p>
        </p:txBody>
      </p:sp>
      <p:sp>
        <p:nvSpPr>
          <p:cNvPr id="11" name="TextBox 10">
            <a:extLst>
              <a:ext uri="{FF2B5EF4-FFF2-40B4-BE49-F238E27FC236}">
                <a16:creationId xmlns:a16="http://schemas.microsoft.com/office/drawing/2014/main" xmlns="" id="{E00B66EA-0A18-9141-A49F-7AB67B007101}"/>
              </a:ext>
            </a:extLst>
          </p:cNvPr>
          <p:cNvSpPr txBox="1"/>
          <p:nvPr/>
        </p:nvSpPr>
        <p:spPr>
          <a:xfrm>
            <a:off x="4283447" y="3416679"/>
            <a:ext cx="2223655" cy="369332"/>
          </a:xfrm>
          <a:prstGeom prst="rect">
            <a:avLst/>
          </a:prstGeom>
          <a:noFill/>
        </p:spPr>
        <p:txBody>
          <a:bodyPr wrap="square" rtlCol="0">
            <a:spAutoFit/>
          </a:bodyPr>
          <a:lstStyle/>
          <a:p>
            <a:r>
              <a:rPr lang="en-GB" sz="1800" dirty="0">
                <a:solidFill>
                  <a:srgbClr val="FF0000"/>
                </a:solidFill>
              </a:rPr>
              <a:t>current</a:t>
            </a:r>
          </a:p>
        </p:txBody>
      </p:sp>
      <p:sp>
        <p:nvSpPr>
          <p:cNvPr id="12" name="TextBox 11">
            <a:extLst>
              <a:ext uri="{FF2B5EF4-FFF2-40B4-BE49-F238E27FC236}">
                <a16:creationId xmlns:a16="http://schemas.microsoft.com/office/drawing/2014/main" xmlns="" id="{4304C752-3437-604E-B7FE-E8EF3A6DD49F}"/>
              </a:ext>
            </a:extLst>
          </p:cNvPr>
          <p:cNvSpPr txBox="1"/>
          <p:nvPr/>
        </p:nvSpPr>
        <p:spPr>
          <a:xfrm>
            <a:off x="3426464" y="3712052"/>
            <a:ext cx="2223655" cy="369332"/>
          </a:xfrm>
          <a:prstGeom prst="rect">
            <a:avLst/>
          </a:prstGeom>
          <a:noFill/>
        </p:spPr>
        <p:txBody>
          <a:bodyPr wrap="square" rtlCol="0">
            <a:spAutoFit/>
          </a:bodyPr>
          <a:lstStyle/>
          <a:p>
            <a:r>
              <a:rPr lang="en-GB" sz="1800" dirty="0">
                <a:solidFill>
                  <a:srgbClr val="FF0000"/>
                </a:solidFill>
              </a:rPr>
              <a:t>current</a:t>
            </a:r>
          </a:p>
        </p:txBody>
      </p:sp>
      <p:sp>
        <p:nvSpPr>
          <p:cNvPr id="5" name="TextBox 4">
            <a:extLst>
              <a:ext uri="{FF2B5EF4-FFF2-40B4-BE49-F238E27FC236}">
                <a16:creationId xmlns:a16="http://schemas.microsoft.com/office/drawing/2014/main" xmlns="" id="{37EF0D07-E1D4-8A48-8B41-F90B9D1EE8AA}"/>
              </a:ext>
            </a:extLst>
          </p:cNvPr>
          <p:cNvSpPr txBox="1"/>
          <p:nvPr/>
        </p:nvSpPr>
        <p:spPr>
          <a:xfrm>
            <a:off x="512473" y="931625"/>
            <a:ext cx="550718" cy="307777"/>
          </a:xfrm>
          <a:prstGeom prst="rect">
            <a:avLst/>
          </a:prstGeom>
          <a:noFill/>
        </p:spPr>
        <p:txBody>
          <a:bodyPr wrap="square" rtlCol="0">
            <a:spAutoFit/>
          </a:bodyPr>
          <a:lstStyle/>
          <a:p>
            <a:r>
              <a:rPr lang="en-GB" dirty="0"/>
              <a:t>2.</a:t>
            </a:r>
          </a:p>
        </p:txBody>
      </p:sp>
    </p:spTree>
    <p:extLst>
      <p:ext uri="{BB962C8B-B14F-4D97-AF65-F5344CB8AC3E}">
        <p14:creationId xmlns:p14="http://schemas.microsoft.com/office/powerpoint/2010/main" val="2184384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9" grpId="0"/>
      <p:bldP spid="10" grpId="0"/>
      <p:bldP spid="11"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4" name="Rectangle 3"/>
          <p:cNvSpPr/>
          <p:nvPr/>
        </p:nvSpPr>
        <p:spPr>
          <a:xfrm>
            <a:off x="611188" y="1977609"/>
            <a:ext cx="3093304" cy="1323439"/>
          </a:xfrm>
          <a:prstGeom prst="rect">
            <a:avLst/>
          </a:prstGeom>
        </p:spPr>
        <p:txBody>
          <a:bodyPr wrap="square">
            <a:spAutoFit/>
          </a:bodyPr>
          <a:lstStyle/>
          <a:p>
            <a:pPr lvl="0">
              <a:buSzPts val="1600"/>
            </a:pPr>
            <a:r>
              <a:rPr lang="en-US" sz="2000" b="1" dirty="0">
                <a:solidFill>
                  <a:schemeClr val="accent1"/>
                </a:solidFill>
                <a:latin typeface="+mn-lt"/>
                <a:ea typeface="Futura Medium" charset="0"/>
                <a:cs typeface="Palanquin" panose="020B0004020203020204" pitchFamily="34" charset="77"/>
                <a:sym typeface="Merriweather"/>
              </a:rPr>
              <a:t>1.</a:t>
            </a:r>
          </a:p>
          <a:p>
            <a:pPr lvl="0">
              <a:buSzPts val="1600"/>
            </a:pPr>
            <a:r>
              <a:rPr lang="en-US" sz="2000" dirty="0">
                <a:solidFill>
                  <a:schemeClr val="tx2"/>
                </a:solidFill>
                <a:cs typeface="Palanquin" panose="020B0004020203020204" pitchFamily="34" charset="77"/>
                <a:sym typeface="Merriweather"/>
              </a:rPr>
              <a:t>Understand current is affected by potential difference and resistance</a:t>
            </a:r>
          </a:p>
        </p:txBody>
      </p:sp>
      <p:sp>
        <p:nvSpPr>
          <p:cNvPr id="5" name="Google Shape;70;p14"/>
          <p:cNvSpPr txBox="1">
            <a:spLocks/>
          </p:cNvSpPr>
          <p:nvPr/>
        </p:nvSpPr>
        <p:spPr>
          <a:xfrm>
            <a:off x="611188" y="7494"/>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6" name="Rectangle 1">
            <a:extLst>
              <a:ext uri="{FF2B5EF4-FFF2-40B4-BE49-F238E27FC236}">
                <a16:creationId xmlns:a16="http://schemas.microsoft.com/office/drawing/2014/main" xmlns="" id="{45772849-EE32-AC40-9EDB-F5ABE916B746}"/>
              </a:ext>
            </a:extLst>
          </p:cNvPr>
          <p:cNvSpPr/>
          <p:nvPr/>
        </p:nvSpPr>
        <p:spPr>
          <a:xfrm>
            <a:off x="4751388" y="1977609"/>
            <a:ext cx="3307524" cy="1323439"/>
          </a:xfrm>
          <a:prstGeom prst="rect">
            <a:avLst/>
          </a:prstGeom>
        </p:spPr>
        <p:txBody>
          <a:bodyPr wrap="square">
            <a:spAutoFit/>
          </a:bodyPr>
          <a:lstStyle/>
          <a:p>
            <a:pPr>
              <a:buSzPts val="1600"/>
            </a:pPr>
            <a:r>
              <a:rPr lang="en-US" sz="2000" b="1" dirty="0">
                <a:solidFill>
                  <a:schemeClr val="accent2"/>
                </a:solidFill>
                <a:latin typeface="+mn-lt"/>
                <a:ea typeface="Futura Medium" charset="0"/>
                <a:cs typeface="Palanquin" panose="020B0004020203020204" pitchFamily="34" charset="77"/>
                <a:sym typeface="Merriweather"/>
              </a:rPr>
              <a:t>2.</a:t>
            </a:r>
            <a:endParaRPr lang="en-US" sz="2000" dirty="0">
              <a:solidFill>
                <a:schemeClr val="accent2"/>
              </a:solidFill>
              <a:latin typeface="+mn-lt"/>
              <a:ea typeface="Futura Medium" charset="0"/>
              <a:cs typeface="Palanquin" panose="020B0004020203020204" pitchFamily="34" charset="77"/>
              <a:sym typeface="Merriweather"/>
            </a:endParaRPr>
          </a:p>
          <a:p>
            <a:pPr lvl="0">
              <a:buSzPts val="1600"/>
            </a:pPr>
            <a:r>
              <a:rPr lang="en-US" sz="2000" dirty="0">
                <a:solidFill>
                  <a:schemeClr val="tx2"/>
                </a:solidFill>
                <a:cs typeface="Palanquin" panose="020B0004020203020204" pitchFamily="34" charset="77"/>
                <a:sym typeface="Merriweather"/>
              </a:rPr>
              <a:t>Understand the difference between current and potential difference</a:t>
            </a:r>
            <a:endParaRPr lang="en-GB" sz="2000" dirty="0">
              <a:solidFill>
                <a:schemeClr val="tx2"/>
              </a:solidFill>
              <a:cs typeface="Palanquin" panose="020B0004020203020204" pitchFamily="34" charset="77"/>
              <a:sym typeface="Merriweather"/>
            </a:endParaRPr>
          </a:p>
        </p:txBody>
      </p:sp>
    </p:spTree>
    <p:extLst>
      <p:ext uri="{BB962C8B-B14F-4D97-AF65-F5344CB8AC3E}">
        <p14:creationId xmlns:p14="http://schemas.microsoft.com/office/powerpoint/2010/main" val="4086387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xmlns="" id="{170E51E3-875D-9F4C-BF00-04E596F21D01}"/>
              </a:ext>
            </a:extLst>
          </p:cNvPr>
          <p:cNvSpPr/>
          <p:nvPr/>
        </p:nvSpPr>
        <p:spPr>
          <a:xfrm>
            <a:off x="2378467" y="1503337"/>
            <a:ext cx="4468421" cy="14772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Google Shape;70;p14">
            <a:extLst>
              <a:ext uri="{FF2B5EF4-FFF2-40B4-BE49-F238E27FC236}">
                <a16:creationId xmlns:a16="http://schemas.microsoft.com/office/drawing/2014/main" xmlns="" id="{CD754CBE-ED75-D140-B029-2D348097B4B6}"/>
              </a:ext>
            </a:extLst>
          </p:cNvPr>
          <p:cNvSpPr txBox="1">
            <a:spLocks/>
          </p:cNvSpPr>
          <p:nvPr/>
        </p:nvSpPr>
        <p:spPr>
          <a:xfrm>
            <a:off x="611187" y="0"/>
            <a:ext cx="3781425" cy="595873"/>
          </a:xfrm>
          <a:prstGeom prst="rect">
            <a:avLst/>
          </a:prstGeom>
          <a:solidFill>
            <a:srgbClr val="0098DB"/>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rgbClr val="DBE2EA"/>
                </a:solidFill>
                <a:latin typeface="+mn-lt"/>
              </a:rPr>
              <a:t>PLENARY</a:t>
            </a:r>
          </a:p>
        </p:txBody>
      </p:sp>
      <p:graphicFrame>
        <p:nvGraphicFramePr>
          <p:cNvPr id="11" name="Tabla 4">
            <a:extLst>
              <a:ext uri="{FF2B5EF4-FFF2-40B4-BE49-F238E27FC236}">
                <a16:creationId xmlns:a16="http://schemas.microsoft.com/office/drawing/2014/main" xmlns="" id="{1A15BF49-4390-3B4B-BB2C-149F10D13162}"/>
              </a:ext>
            </a:extLst>
          </p:cNvPr>
          <p:cNvGraphicFramePr>
            <a:graphicFrameLocks noGrp="1"/>
          </p:cNvGraphicFramePr>
          <p:nvPr>
            <p:extLst>
              <p:ext uri="{D42A27DB-BD31-4B8C-83A1-F6EECF244321}">
                <p14:modId xmlns:p14="http://schemas.microsoft.com/office/powerpoint/2010/main" val="1585724611"/>
              </p:ext>
            </p:extLst>
          </p:nvPr>
        </p:nvGraphicFramePr>
        <p:xfrm>
          <a:off x="3394674" y="252972"/>
          <a:ext cx="977203" cy="335280"/>
        </p:xfrm>
        <a:graphic>
          <a:graphicData uri="http://schemas.openxmlformats.org/drawingml/2006/table">
            <a:tbl>
              <a:tblPr firstRow="1" bandRow="1">
                <a:tableStyleId>{9B3C75C9-2E1C-4F95-B1AA-29FD2649E573}</a:tableStyleId>
              </a:tblPr>
              <a:tblGrid>
                <a:gridCol w="977203">
                  <a:extLst>
                    <a:ext uri="{9D8B030D-6E8A-4147-A177-3AD203B41FA5}">
                      <a16:colId xmlns:a16="http://schemas.microsoft.com/office/drawing/2014/main" xmlns="" val="20000"/>
                    </a:ext>
                  </a:extLst>
                </a:gridCol>
              </a:tblGrid>
              <a:tr h="324000">
                <a:tc>
                  <a:txBody>
                    <a:bodyPr/>
                    <a:lstStyle/>
                    <a:p>
                      <a:pPr marL="0" lvl="0" indent="0" algn="r" rtl="0">
                        <a:lnSpc>
                          <a:spcPct val="100000"/>
                        </a:lnSpc>
                        <a:spcBef>
                          <a:spcPts val="0"/>
                        </a:spcBef>
                        <a:spcAft>
                          <a:spcPts val="0"/>
                        </a:spcAft>
                        <a:buNone/>
                      </a:pPr>
                      <a:r>
                        <a:rPr lang="en-GB" sz="1600" b="1" spc="-80" dirty="0">
                          <a:solidFill>
                            <a:srgbClr val="DBE2EA"/>
                          </a:solidFill>
                          <a:latin typeface="+mn-lt"/>
                          <a:ea typeface="Palanquin" charset="0"/>
                          <a:cs typeface="Palanquin" charset="0"/>
                          <a:sym typeface="Merriweather"/>
                        </a:rPr>
                        <a:t>10 </a:t>
                      </a:r>
                      <a:r>
                        <a:rPr lang="en-GB" sz="1600" b="1" spc="0" dirty="0">
                          <a:solidFill>
                            <a:srgbClr val="DBE2EA"/>
                          </a:solidFill>
                          <a:latin typeface="+mn-lt"/>
                          <a:ea typeface="Palanquin" charset="0"/>
                          <a:cs typeface="Palanquin" charset="0"/>
                          <a:sym typeface="Merriweather"/>
                        </a:rPr>
                        <a:t>mins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sp>
        <p:nvSpPr>
          <p:cNvPr id="20" name="Rectangle 19">
            <a:extLst>
              <a:ext uri="{FF2B5EF4-FFF2-40B4-BE49-F238E27FC236}">
                <a16:creationId xmlns:a16="http://schemas.microsoft.com/office/drawing/2014/main" xmlns="" id="{B1EE75DA-31C0-6943-94AB-59B96AF0973E}"/>
              </a:ext>
            </a:extLst>
          </p:cNvPr>
          <p:cNvSpPr/>
          <p:nvPr/>
        </p:nvSpPr>
        <p:spPr>
          <a:xfrm>
            <a:off x="1893258" y="754359"/>
            <a:ext cx="5417180" cy="707886"/>
          </a:xfrm>
          <a:prstGeom prst="rect">
            <a:avLst/>
          </a:prstGeom>
        </p:spPr>
        <p:txBody>
          <a:bodyPr wrap="square">
            <a:spAutoFit/>
          </a:bodyPr>
          <a:lstStyle/>
          <a:p>
            <a:pPr>
              <a:spcAft>
                <a:spcPts val="900"/>
              </a:spcAft>
            </a:pPr>
            <a:r>
              <a:rPr lang="en-GB" sz="2000" dirty="0">
                <a:latin typeface="Calibri" panose="020F0502020204030204" pitchFamily="34" charset="0"/>
                <a:ea typeface="Calibri" panose="020F0502020204030204" pitchFamily="34" charset="0"/>
                <a:cs typeface="Arial" panose="020B0604020202020204" pitchFamily="34" charset="0"/>
              </a:rPr>
              <a:t>Three different batteries are used to light a bulb.  Exactly the same type of bulb is used each time.</a:t>
            </a:r>
            <a:endParaRPr lang="it-IT" sz="2000" dirty="0">
              <a:latin typeface="Calibri" panose="020F0502020204030204" pitchFamily="34" charset="0"/>
              <a:ea typeface="Calibri" panose="020F0502020204030204" pitchFamily="34" charset="0"/>
              <a:cs typeface="Arial" panose="020B0604020202020204" pitchFamily="34" charset="0"/>
            </a:endParaRPr>
          </a:p>
        </p:txBody>
      </p:sp>
      <p:grpSp>
        <p:nvGrpSpPr>
          <p:cNvPr id="38" name="Group 37">
            <a:extLst>
              <a:ext uri="{FF2B5EF4-FFF2-40B4-BE49-F238E27FC236}">
                <a16:creationId xmlns:a16="http://schemas.microsoft.com/office/drawing/2014/main" xmlns="" id="{021DF50A-2DF5-4341-994E-6D167FE74457}"/>
              </a:ext>
            </a:extLst>
          </p:cNvPr>
          <p:cNvGrpSpPr/>
          <p:nvPr/>
        </p:nvGrpSpPr>
        <p:grpSpPr>
          <a:xfrm>
            <a:off x="5726898" y="1850485"/>
            <a:ext cx="486409" cy="884297"/>
            <a:chOff x="0" y="0"/>
            <a:chExt cx="659525" cy="1320681"/>
          </a:xfrm>
        </p:grpSpPr>
        <p:pic>
          <p:nvPicPr>
            <p:cNvPr id="39" name="Picture 38" descr="01-BatteryB">
              <a:extLst>
                <a:ext uri="{FF2B5EF4-FFF2-40B4-BE49-F238E27FC236}">
                  <a16:creationId xmlns:a16="http://schemas.microsoft.com/office/drawing/2014/main" xmlns="" id="{C600E71E-B1A2-5B41-B742-AC7B7BA20601}"/>
                </a:ext>
              </a:extLst>
            </p:cNvPr>
            <p:cNvPicPr>
              <a:picLocks noChangeAspect="1"/>
            </p:cNvPicPr>
            <p:nvPr/>
          </p:nvPicPr>
          <p:blipFill>
            <a:blip r:embed="rId3" cstate="print">
              <a:extLst>
                <a:ext uri="{28A0092B-C50C-407E-A947-70E740481C1C}">
                  <a14:useLocalDpi xmlns:a14="http://schemas.microsoft.com/office/drawing/2010/main" val="0"/>
                </a:ext>
              </a:extLst>
            </a:blip>
            <a:srcRect t="14957" r="35214"/>
            <a:stretch>
              <a:fillRect/>
            </a:stretch>
          </p:blipFill>
          <p:spPr bwMode="auto">
            <a:xfrm>
              <a:off x="0" y="511691"/>
              <a:ext cx="534670" cy="808990"/>
            </a:xfrm>
            <a:prstGeom prst="rect">
              <a:avLst/>
            </a:prstGeom>
            <a:noFill/>
            <a:ln>
              <a:noFill/>
            </a:ln>
          </p:spPr>
        </p:pic>
        <p:pic>
          <p:nvPicPr>
            <p:cNvPr id="40" name="Picture 39" descr="mes1">
              <a:extLst>
                <a:ext uri="{FF2B5EF4-FFF2-40B4-BE49-F238E27FC236}">
                  <a16:creationId xmlns:a16="http://schemas.microsoft.com/office/drawing/2014/main" xmlns="" id="{30CC7D24-5B49-4349-86A8-E75B28BCCE6B}"/>
                </a:ext>
              </a:extLst>
            </p:cNvPr>
            <p:cNvPicPr>
              <a:picLocks noChangeAspect="1"/>
            </p:cNvPicPr>
            <p:nvPr/>
          </p:nvPicPr>
          <p:blipFill>
            <a:blip r:embed="rId4" cstate="print">
              <a:extLst>
                <a:ext uri="{28A0092B-C50C-407E-A947-70E740481C1C}">
                  <a14:useLocalDpi xmlns:a14="http://schemas.microsoft.com/office/drawing/2010/main" val="0"/>
                </a:ext>
              </a:extLst>
            </a:blip>
            <a:srcRect l="20102" t="11629" r="67685" b="55577"/>
            <a:stretch>
              <a:fillRect/>
            </a:stretch>
          </p:blipFill>
          <p:spPr bwMode="auto">
            <a:xfrm>
              <a:off x="129397" y="0"/>
              <a:ext cx="318770" cy="476885"/>
            </a:xfrm>
            <a:prstGeom prst="rect">
              <a:avLst/>
            </a:prstGeom>
            <a:noFill/>
            <a:ln>
              <a:noFill/>
            </a:ln>
          </p:spPr>
        </p:pic>
        <p:sp>
          <p:nvSpPr>
            <p:cNvPr id="41" name="Freeform 40">
              <a:extLst>
                <a:ext uri="{FF2B5EF4-FFF2-40B4-BE49-F238E27FC236}">
                  <a16:creationId xmlns:a16="http://schemas.microsoft.com/office/drawing/2014/main" xmlns="" id="{1DDB3F19-2D10-F240-B446-7001767204C2}"/>
                </a:ext>
              </a:extLst>
            </p:cNvPr>
            <p:cNvSpPr>
              <a:spLocks/>
            </p:cNvSpPr>
            <p:nvPr/>
          </p:nvSpPr>
          <p:spPr bwMode="auto">
            <a:xfrm>
              <a:off x="155276" y="293298"/>
              <a:ext cx="92075" cy="428625"/>
            </a:xfrm>
            <a:custGeom>
              <a:avLst/>
              <a:gdLst>
                <a:gd name="T0" fmla="*/ 55 w 205"/>
                <a:gd name="T1" fmla="*/ 510 h 510"/>
                <a:gd name="T2" fmla="*/ 25 w 205"/>
                <a:gd name="T3" fmla="*/ 165 h 510"/>
                <a:gd name="T4" fmla="*/ 205 w 205"/>
                <a:gd name="T5" fmla="*/ 0 h 510"/>
              </a:gdLst>
              <a:ahLst/>
              <a:cxnLst>
                <a:cxn ang="0">
                  <a:pos x="T0" y="T1"/>
                </a:cxn>
                <a:cxn ang="0">
                  <a:pos x="T2" y="T3"/>
                </a:cxn>
                <a:cxn ang="0">
                  <a:pos x="T4" y="T5"/>
                </a:cxn>
              </a:cxnLst>
              <a:rect l="0" t="0" r="r" b="b"/>
              <a:pathLst>
                <a:path w="205" h="510">
                  <a:moveTo>
                    <a:pt x="55" y="510"/>
                  </a:moveTo>
                  <a:cubicBezTo>
                    <a:pt x="27" y="380"/>
                    <a:pt x="0" y="250"/>
                    <a:pt x="25" y="165"/>
                  </a:cubicBezTo>
                  <a:cubicBezTo>
                    <a:pt x="50" y="80"/>
                    <a:pt x="127" y="40"/>
                    <a:pt x="205" y="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2" name="Freeform 41">
              <a:extLst>
                <a:ext uri="{FF2B5EF4-FFF2-40B4-BE49-F238E27FC236}">
                  <a16:creationId xmlns:a16="http://schemas.microsoft.com/office/drawing/2014/main" xmlns="" id="{1D1AAF35-C28F-9148-8DE8-E4BA913E4988}"/>
                </a:ext>
              </a:extLst>
            </p:cNvPr>
            <p:cNvSpPr>
              <a:spLocks/>
            </p:cNvSpPr>
            <p:nvPr/>
          </p:nvSpPr>
          <p:spPr bwMode="auto">
            <a:xfrm>
              <a:off x="301925" y="405441"/>
              <a:ext cx="90170" cy="276225"/>
            </a:xfrm>
            <a:custGeom>
              <a:avLst/>
              <a:gdLst>
                <a:gd name="T0" fmla="*/ 135 w 142"/>
                <a:gd name="T1" fmla="*/ 435 h 435"/>
                <a:gd name="T2" fmla="*/ 120 w 142"/>
                <a:gd name="T3" fmla="*/ 135 h 435"/>
                <a:gd name="T4" fmla="*/ 0 w 142"/>
                <a:gd name="T5" fmla="*/ 0 h 435"/>
              </a:gdLst>
              <a:ahLst/>
              <a:cxnLst>
                <a:cxn ang="0">
                  <a:pos x="T0" y="T1"/>
                </a:cxn>
                <a:cxn ang="0">
                  <a:pos x="T2" y="T3"/>
                </a:cxn>
                <a:cxn ang="0">
                  <a:pos x="T4" y="T5"/>
                </a:cxn>
              </a:cxnLst>
              <a:rect l="0" t="0" r="r" b="b"/>
              <a:pathLst>
                <a:path w="142" h="435">
                  <a:moveTo>
                    <a:pt x="135" y="435"/>
                  </a:moveTo>
                  <a:cubicBezTo>
                    <a:pt x="138" y="321"/>
                    <a:pt x="142" y="207"/>
                    <a:pt x="120" y="135"/>
                  </a:cubicBezTo>
                  <a:cubicBezTo>
                    <a:pt x="98" y="63"/>
                    <a:pt x="49" y="31"/>
                    <a:pt x="0" y="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3" name="Text Box 13">
              <a:extLst>
                <a:ext uri="{FF2B5EF4-FFF2-40B4-BE49-F238E27FC236}">
                  <a16:creationId xmlns:a16="http://schemas.microsoft.com/office/drawing/2014/main" xmlns="" id="{DE8D8826-5D78-0E4C-AEC1-DE11C0347CB8}"/>
                </a:ext>
              </a:extLst>
            </p:cNvPr>
            <p:cNvSpPr txBox="1">
              <a:spLocks noChangeArrowheads="1"/>
            </p:cNvSpPr>
            <p:nvPr/>
          </p:nvSpPr>
          <p:spPr bwMode="auto">
            <a:xfrm>
              <a:off x="88025" y="832583"/>
              <a:ext cx="571500" cy="397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spcAft>
                  <a:spcPts val="0"/>
                </a:spcAft>
              </a:pPr>
              <a:r>
                <a:rPr lang="en-GB" sz="800" b="1" dirty="0">
                  <a:effectLst/>
                  <a:latin typeface="Arial" panose="020B0604020202020204" pitchFamily="34" charset="0"/>
                  <a:ea typeface="Calibri" panose="020F0502020204030204" pitchFamily="34" charset="0"/>
                  <a:cs typeface="Arial" panose="020B0604020202020204" pitchFamily="34" charset="0"/>
                </a:rPr>
                <a:t>9V</a:t>
              </a:r>
              <a:endParaRPr lang="it-IT" sz="1100" dirty="0">
                <a:effectLst/>
                <a:latin typeface="Calibri" panose="020F0502020204030204" pitchFamily="34" charset="0"/>
                <a:ea typeface="Calibri" panose="020F0502020204030204" pitchFamily="34" charset="0"/>
                <a:cs typeface="Arial" panose="020B0604020202020204" pitchFamily="34" charset="0"/>
              </a:endParaRPr>
            </a:p>
          </p:txBody>
        </p:sp>
      </p:grpSp>
      <p:grpSp>
        <p:nvGrpSpPr>
          <p:cNvPr id="44" name="Group 43">
            <a:extLst>
              <a:ext uri="{FF2B5EF4-FFF2-40B4-BE49-F238E27FC236}">
                <a16:creationId xmlns:a16="http://schemas.microsoft.com/office/drawing/2014/main" xmlns="" id="{0913DD50-7927-0741-859E-82A1830DAD89}"/>
              </a:ext>
            </a:extLst>
          </p:cNvPr>
          <p:cNvGrpSpPr/>
          <p:nvPr/>
        </p:nvGrpSpPr>
        <p:grpSpPr>
          <a:xfrm>
            <a:off x="4169727" y="1551078"/>
            <a:ext cx="804545" cy="1328420"/>
            <a:chOff x="0" y="0"/>
            <a:chExt cx="1090307" cy="1983585"/>
          </a:xfrm>
        </p:grpSpPr>
        <p:pic>
          <p:nvPicPr>
            <p:cNvPr id="45" name="Picture 44" descr="01-BatteryA">
              <a:extLst>
                <a:ext uri="{FF2B5EF4-FFF2-40B4-BE49-F238E27FC236}">
                  <a16:creationId xmlns:a16="http://schemas.microsoft.com/office/drawing/2014/main" xmlns="" id="{A9FDD2BF-019F-424A-A490-FD89E0723C5E}"/>
                </a:ext>
              </a:extLst>
            </p:cNvPr>
            <p:cNvPicPr>
              <a:picLocks noChangeAspect="1"/>
            </p:cNvPicPr>
            <p:nvPr/>
          </p:nvPicPr>
          <p:blipFill>
            <a:blip r:embed="rId5" cstate="print">
              <a:extLst>
                <a:ext uri="{28A0092B-C50C-407E-A947-70E740481C1C}">
                  <a14:useLocalDpi xmlns:a14="http://schemas.microsoft.com/office/drawing/2010/main" val="0"/>
                </a:ext>
              </a:extLst>
            </a:blip>
            <a:srcRect l="21492" t="10887" r="31613" b="9489"/>
            <a:stretch>
              <a:fillRect/>
            </a:stretch>
          </p:blipFill>
          <p:spPr bwMode="auto">
            <a:xfrm>
              <a:off x="103517" y="483080"/>
              <a:ext cx="986790" cy="1500505"/>
            </a:xfrm>
            <a:prstGeom prst="rect">
              <a:avLst/>
            </a:prstGeom>
            <a:noFill/>
            <a:ln>
              <a:noFill/>
            </a:ln>
          </p:spPr>
        </p:pic>
        <p:sp>
          <p:nvSpPr>
            <p:cNvPr id="46" name="Text Box 22">
              <a:extLst>
                <a:ext uri="{FF2B5EF4-FFF2-40B4-BE49-F238E27FC236}">
                  <a16:creationId xmlns:a16="http://schemas.microsoft.com/office/drawing/2014/main" xmlns="" id="{E92EA307-6B6C-8C4A-96D7-90B1D388A528}"/>
                </a:ext>
              </a:extLst>
            </p:cNvPr>
            <p:cNvSpPr txBox="1">
              <a:spLocks noChangeArrowheads="1"/>
            </p:cNvSpPr>
            <p:nvPr/>
          </p:nvSpPr>
          <p:spPr bwMode="auto">
            <a:xfrm>
              <a:off x="223605" y="1146358"/>
              <a:ext cx="571500" cy="394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spcAft>
                  <a:spcPts val="0"/>
                </a:spcAft>
              </a:pPr>
              <a:r>
                <a:rPr lang="en-GB" sz="800" b="1">
                  <a:effectLst/>
                  <a:latin typeface="Arial" panose="020B0604020202020204" pitchFamily="34" charset="0"/>
                  <a:ea typeface="Calibri" panose="020F0502020204030204" pitchFamily="34" charset="0"/>
                  <a:cs typeface="Arial" panose="020B0604020202020204" pitchFamily="34" charset="0"/>
                </a:rPr>
                <a:t>6V</a:t>
              </a:r>
              <a:endParaRPr lang="it-IT" sz="1100">
                <a:effectLst/>
                <a:latin typeface="Calibri" panose="020F0502020204030204" pitchFamily="34" charset="0"/>
                <a:ea typeface="Calibri" panose="020F0502020204030204" pitchFamily="34" charset="0"/>
                <a:cs typeface="Arial" panose="020B0604020202020204" pitchFamily="34" charset="0"/>
              </a:endParaRPr>
            </a:p>
          </p:txBody>
        </p:sp>
        <p:grpSp>
          <p:nvGrpSpPr>
            <p:cNvPr id="47" name="Group 46">
              <a:extLst>
                <a:ext uri="{FF2B5EF4-FFF2-40B4-BE49-F238E27FC236}">
                  <a16:creationId xmlns:a16="http://schemas.microsoft.com/office/drawing/2014/main" xmlns="" id="{5DC9B799-F774-E74E-8E02-9E6DDA149C6F}"/>
                </a:ext>
              </a:extLst>
            </p:cNvPr>
            <p:cNvGrpSpPr/>
            <p:nvPr/>
          </p:nvGrpSpPr>
          <p:grpSpPr>
            <a:xfrm>
              <a:off x="0" y="0"/>
              <a:ext cx="714135" cy="623618"/>
              <a:chOff x="0" y="0"/>
              <a:chExt cx="714135" cy="623618"/>
            </a:xfrm>
          </p:grpSpPr>
          <p:pic>
            <p:nvPicPr>
              <p:cNvPr id="48" name="Picture 47" descr="mes1">
                <a:extLst>
                  <a:ext uri="{FF2B5EF4-FFF2-40B4-BE49-F238E27FC236}">
                    <a16:creationId xmlns:a16="http://schemas.microsoft.com/office/drawing/2014/main" xmlns="" id="{D76CE9F3-9C62-C646-B215-B0DD5A9FDEAA}"/>
                  </a:ext>
                </a:extLst>
              </p:cNvPr>
              <p:cNvPicPr>
                <a:picLocks noChangeAspect="1"/>
              </p:cNvPicPr>
              <p:nvPr/>
            </p:nvPicPr>
            <p:blipFill>
              <a:blip r:embed="rId4" cstate="print">
                <a:extLst>
                  <a:ext uri="{28A0092B-C50C-407E-A947-70E740481C1C}">
                    <a14:useLocalDpi xmlns:a14="http://schemas.microsoft.com/office/drawing/2010/main" val="0"/>
                  </a:ext>
                </a:extLst>
              </a:blip>
              <a:srcRect l="20102" t="11629" r="67685" b="55577"/>
              <a:stretch>
                <a:fillRect/>
              </a:stretch>
            </p:blipFill>
            <p:spPr bwMode="auto">
              <a:xfrm>
                <a:off x="0" y="0"/>
                <a:ext cx="318770" cy="476885"/>
              </a:xfrm>
              <a:prstGeom prst="rect">
                <a:avLst/>
              </a:prstGeom>
              <a:noFill/>
              <a:ln>
                <a:noFill/>
              </a:ln>
            </p:spPr>
          </p:pic>
          <p:sp>
            <p:nvSpPr>
              <p:cNvPr id="49" name="Freeform 48">
                <a:extLst>
                  <a:ext uri="{FF2B5EF4-FFF2-40B4-BE49-F238E27FC236}">
                    <a16:creationId xmlns:a16="http://schemas.microsoft.com/office/drawing/2014/main" xmlns="" id="{3EEBF4AF-FB28-454A-8B23-239A763FF98C}"/>
                  </a:ext>
                </a:extLst>
              </p:cNvPr>
              <p:cNvSpPr>
                <a:spLocks/>
              </p:cNvSpPr>
              <p:nvPr/>
            </p:nvSpPr>
            <p:spPr bwMode="auto">
              <a:xfrm>
                <a:off x="94891" y="414068"/>
                <a:ext cx="258445" cy="209550"/>
              </a:xfrm>
              <a:custGeom>
                <a:avLst/>
                <a:gdLst>
                  <a:gd name="T0" fmla="*/ 407 w 407"/>
                  <a:gd name="T1" fmla="*/ 330 h 330"/>
                  <a:gd name="T2" fmla="*/ 47 w 407"/>
                  <a:gd name="T3" fmla="*/ 270 h 330"/>
                  <a:gd name="T4" fmla="*/ 122 w 407"/>
                  <a:gd name="T5" fmla="*/ 0 h 330"/>
                </a:gdLst>
                <a:ahLst/>
                <a:cxnLst>
                  <a:cxn ang="0">
                    <a:pos x="T0" y="T1"/>
                  </a:cxn>
                  <a:cxn ang="0">
                    <a:pos x="T2" y="T3"/>
                  </a:cxn>
                  <a:cxn ang="0">
                    <a:pos x="T4" y="T5"/>
                  </a:cxn>
                </a:cxnLst>
                <a:rect l="0" t="0" r="r" b="b"/>
                <a:pathLst>
                  <a:path w="407" h="330">
                    <a:moveTo>
                      <a:pt x="407" y="330"/>
                    </a:moveTo>
                    <a:cubicBezTo>
                      <a:pt x="250" y="327"/>
                      <a:pt x="94" y="325"/>
                      <a:pt x="47" y="270"/>
                    </a:cubicBezTo>
                    <a:cubicBezTo>
                      <a:pt x="0" y="215"/>
                      <a:pt x="61" y="107"/>
                      <a:pt x="122" y="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0" name="Freeform 49">
                <a:extLst>
                  <a:ext uri="{FF2B5EF4-FFF2-40B4-BE49-F238E27FC236}">
                    <a16:creationId xmlns:a16="http://schemas.microsoft.com/office/drawing/2014/main" xmlns="" id="{6AB364A8-C630-8040-A1F2-DC512F0629CB}"/>
                  </a:ext>
                </a:extLst>
              </p:cNvPr>
              <p:cNvSpPr>
                <a:spLocks/>
              </p:cNvSpPr>
              <p:nvPr/>
            </p:nvSpPr>
            <p:spPr bwMode="auto">
              <a:xfrm>
                <a:off x="215660" y="276046"/>
                <a:ext cx="498475" cy="266700"/>
              </a:xfrm>
              <a:custGeom>
                <a:avLst/>
                <a:gdLst>
                  <a:gd name="T0" fmla="*/ 0 w 845"/>
                  <a:gd name="T1" fmla="*/ 60 h 270"/>
                  <a:gd name="T2" fmla="*/ 525 w 845"/>
                  <a:gd name="T3" fmla="*/ 0 h 270"/>
                  <a:gd name="T4" fmla="*/ 825 w 845"/>
                  <a:gd name="T5" fmla="*/ 60 h 270"/>
                  <a:gd name="T6" fmla="*/ 645 w 845"/>
                  <a:gd name="T7" fmla="*/ 270 h 270"/>
                </a:gdLst>
                <a:ahLst/>
                <a:cxnLst>
                  <a:cxn ang="0">
                    <a:pos x="T0" y="T1"/>
                  </a:cxn>
                  <a:cxn ang="0">
                    <a:pos x="T2" y="T3"/>
                  </a:cxn>
                  <a:cxn ang="0">
                    <a:pos x="T4" y="T5"/>
                  </a:cxn>
                  <a:cxn ang="0">
                    <a:pos x="T6" y="T7"/>
                  </a:cxn>
                </a:cxnLst>
                <a:rect l="0" t="0" r="r" b="b"/>
                <a:pathLst>
                  <a:path w="845" h="270">
                    <a:moveTo>
                      <a:pt x="0" y="60"/>
                    </a:moveTo>
                    <a:cubicBezTo>
                      <a:pt x="194" y="30"/>
                      <a:pt x="388" y="0"/>
                      <a:pt x="525" y="0"/>
                    </a:cubicBezTo>
                    <a:cubicBezTo>
                      <a:pt x="662" y="0"/>
                      <a:pt x="805" y="15"/>
                      <a:pt x="825" y="60"/>
                    </a:cubicBezTo>
                    <a:cubicBezTo>
                      <a:pt x="845" y="105"/>
                      <a:pt x="745" y="187"/>
                      <a:pt x="645" y="27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grpSp>
        <p:nvGrpSpPr>
          <p:cNvPr id="51" name="Group 50">
            <a:extLst>
              <a:ext uri="{FF2B5EF4-FFF2-40B4-BE49-F238E27FC236}">
                <a16:creationId xmlns:a16="http://schemas.microsoft.com/office/drawing/2014/main" xmlns="" id="{C8618196-6749-C343-B80D-4D328AF5D427}"/>
              </a:ext>
            </a:extLst>
          </p:cNvPr>
          <p:cNvGrpSpPr/>
          <p:nvPr/>
        </p:nvGrpSpPr>
        <p:grpSpPr>
          <a:xfrm>
            <a:off x="2884686" y="1697928"/>
            <a:ext cx="579756" cy="1068070"/>
            <a:chOff x="-35046" y="0"/>
            <a:chExt cx="785137" cy="1595540"/>
          </a:xfrm>
        </p:grpSpPr>
        <p:pic>
          <p:nvPicPr>
            <p:cNvPr id="52" name="Picture 51" descr="cell4">
              <a:extLst>
                <a:ext uri="{FF2B5EF4-FFF2-40B4-BE49-F238E27FC236}">
                  <a16:creationId xmlns:a16="http://schemas.microsoft.com/office/drawing/2014/main" xmlns="" id="{361567D6-340A-634E-8619-8FA100E0A4B4}"/>
                </a:ext>
              </a:extLst>
            </p:cNvPr>
            <p:cNvPicPr>
              <a:picLocks noChangeAspect="1"/>
            </p:cNvPicPr>
            <p:nvPr/>
          </p:nvPicPr>
          <p:blipFill>
            <a:blip r:embed="rId6" cstate="print">
              <a:extLst>
                <a:ext uri="{28A0092B-C50C-407E-A947-70E740481C1C}">
                  <a14:useLocalDpi xmlns:a14="http://schemas.microsoft.com/office/drawing/2010/main" val="0"/>
                </a:ext>
              </a:extLst>
            </a:blip>
            <a:srcRect l="12483" t="8107" r="12483" b="11021"/>
            <a:stretch>
              <a:fillRect/>
            </a:stretch>
          </p:blipFill>
          <p:spPr bwMode="auto">
            <a:xfrm>
              <a:off x="34506" y="776378"/>
              <a:ext cx="426085" cy="746125"/>
            </a:xfrm>
            <a:prstGeom prst="rect">
              <a:avLst/>
            </a:prstGeom>
            <a:noFill/>
            <a:ln>
              <a:noFill/>
            </a:ln>
          </p:spPr>
        </p:pic>
        <p:pic>
          <p:nvPicPr>
            <p:cNvPr id="53" name="Picture 52" descr="mes1">
              <a:extLst>
                <a:ext uri="{FF2B5EF4-FFF2-40B4-BE49-F238E27FC236}">
                  <a16:creationId xmlns:a16="http://schemas.microsoft.com/office/drawing/2014/main" xmlns="" id="{55784515-DA29-FA4C-A365-1BAB75C03BCF}"/>
                </a:ext>
              </a:extLst>
            </p:cNvPr>
            <p:cNvPicPr>
              <a:picLocks noChangeAspect="1"/>
            </p:cNvPicPr>
            <p:nvPr/>
          </p:nvPicPr>
          <p:blipFill>
            <a:blip r:embed="rId4" cstate="print">
              <a:extLst>
                <a:ext uri="{28A0092B-C50C-407E-A947-70E740481C1C}">
                  <a14:useLocalDpi xmlns:a14="http://schemas.microsoft.com/office/drawing/2010/main" val="0"/>
                </a:ext>
              </a:extLst>
            </a:blip>
            <a:srcRect l="20102" t="11629" r="67685" b="55577"/>
            <a:stretch>
              <a:fillRect/>
            </a:stretch>
          </p:blipFill>
          <p:spPr bwMode="auto">
            <a:xfrm>
              <a:off x="431321" y="0"/>
              <a:ext cx="318770" cy="476885"/>
            </a:xfrm>
            <a:prstGeom prst="rect">
              <a:avLst/>
            </a:prstGeom>
            <a:noFill/>
            <a:ln>
              <a:noFill/>
            </a:ln>
          </p:spPr>
        </p:pic>
        <p:sp>
          <p:nvSpPr>
            <p:cNvPr id="54" name="Freeform 53">
              <a:extLst>
                <a:ext uri="{FF2B5EF4-FFF2-40B4-BE49-F238E27FC236}">
                  <a16:creationId xmlns:a16="http://schemas.microsoft.com/office/drawing/2014/main" xmlns="" id="{910D9AB2-EA38-5C4C-94EB-838C26A857BA}"/>
                </a:ext>
              </a:extLst>
            </p:cNvPr>
            <p:cNvSpPr>
              <a:spLocks/>
            </p:cNvSpPr>
            <p:nvPr/>
          </p:nvSpPr>
          <p:spPr bwMode="auto">
            <a:xfrm>
              <a:off x="232913" y="319178"/>
              <a:ext cx="321945" cy="571500"/>
            </a:xfrm>
            <a:custGeom>
              <a:avLst/>
              <a:gdLst>
                <a:gd name="T0" fmla="*/ 42 w 522"/>
                <a:gd name="T1" fmla="*/ 690 h 690"/>
                <a:gd name="T2" fmla="*/ 12 w 522"/>
                <a:gd name="T3" fmla="*/ 360 h 690"/>
                <a:gd name="T4" fmla="*/ 117 w 522"/>
                <a:gd name="T5" fmla="*/ 60 h 690"/>
                <a:gd name="T6" fmla="*/ 522 w 522"/>
                <a:gd name="T7" fmla="*/ 0 h 690"/>
              </a:gdLst>
              <a:ahLst/>
              <a:cxnLst>
                <a:cxn ang="0">
                  <a:pos x="T0" y="T1"/>
                </a:cxn>
                <a:cxn ang="0">
                  <a:pos x="T2" y="T3"/>
                </a:cxn>
                <a:cxn ang="0">
                  <a:pos x="T4" y="T5"/>
                </a:cxn>
                <a:cxn ang="0">
                  <a:pos x="T6" y="T7"/>
                </a:cxn>
              </a:cxnLst>
              <a:rect l="0" t="0" r="r" b="b"/>
              <a:pathLst>
                <a:path w="522" h="690">
                  <a:moveTo>
                    <a:pt x="42" y="690"/>
                  </a:moveTo>
                  <a:cubicBezTo>
                    <a:pt x="21" y="577"/>
                    <a:pt x="0" y="465"/>
                    <a:pt x="12" y="360"/>
                  </a:cubicBezTo>
                  <a:cubicBezTo>
                    <a:pt x="24" y="255"/>
                    <a:pt x="32" y="120"/>
                    <a:pt x="117" y="60"/>
                  </a:cubicBezTo>
                  <a:cubicBezTo>
                    <a:pt x="202" y="0"/>
                    <a:pt x="362" y="0"/>
                    <a:pt x="522" y="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5" name="Text Box 17">
              <a:extLst>
                <a:ext uri="{FF2B5EF4-FFF2-40B4-BE49-F238E27FC236}">
                  <a16:creationId xmlns:a16="http://schemas.microsoft.com/office/drawing/2014/main" xmlns="" id="{77AF25A4-C86D-E348-B897-703AB1A082E9}"/>
                </a:ext>
              </a:extLst>
            </p:cNvPr>
            <p:cNvSpPr txBox="1">
              <a:spLocks noChangeArrowheads="1"/>
            </p:cNvSpPr>
            <p:nvPr/>
          </p:nvSpPr>
          <p:spPr bwMode="auto">
            <a:xfrm>
              <a:off x="-35046" y="1033860"/>
              <a:ext cx="571500" cy="369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spcAft>
                  <a:spcPts val="0"/>
                </a:spcAft>
              </a:pPr>
              <a:r>
                <a:rPr lang="en-GB" sz="800" b="1">
                  <a:effectLst/>
                  <a:latin typeface="Arial" panose="020B0604020202020204" pitchFamily="34" charset="0"/>
                  <a:ea typeface="Calibri" panose="020F0502020204030204" pitchFamily="34" charset="0"/>
                  <a:cs typeface="Arial" panose="020B0604020202020204" pitchFamily="34" charset="0"/>
                </a:rPr>
                <a:t>1.5V</a:t>
              </a:r>
              <a:endParaRPr lang="it-IT" sz="1100">
                <a:effectLst/>
                <a:latin typeface="Calibri" panose="020F0502020204030204" pitchFamily="34" charset="0"/>
                <a:ea typeface="Calibri" panose="020F0502020204030204" pitchFamily="34" charset="0"/>
                <a:cs typeface="Arial" panose="020B0604020202020204" pitchFamily="34" charset="0"/>
              </a:endParaRPr>
            </a:p>
          </p:txBody>
        </p:sp>
        <p:sp>
          <p:nvSpPr>
            <p:cNvPr id="56" name="Freeform 55">
              <a:extLst>
                <a:ext uri="{FF2B5EF4-FFF2-40B4-BE49-F238E27FC236}">
                  <a16:creationId xmlns:a16="http://schemas.microsoft.com/office/drawing/2014/main" xmlns="" id="{BEF20038-AD19-954A-B031-70EB89409DCE}"/>
                </a:ext>
              </a:extLst>
            </p:cNvPr>
            <p:cNvSpPr>
              <a:spLocks/>
            </p:cNvSpPr>
            <p:nvPr/>
          </p:nvSpPr>
          <p:spPr bwMode="auto">
            <a:xfrm>
              <a:off x="207034" y="405442"/>
              <a:ext cx="448574" cy="1190098"/>
            </a:xfrm>
            <a:custGeom>
              <a:avLst/>
              <a:gdLst>
                <a:gd name="T0" fmla="*/ 32 w 672"/>
                <a:gd name="T1" fmla="*/ 2025 h 2180"/>
                <a:gd name="T2" fmla="*/ 77 w 672"/>
                <a:gd name="T3" fmla="*/ 2130 h 2180"/>
                <a:gd name="T4" fmla="*/ 497 w 672"/>
                <a:gd name="T5" fmla="*/ 2115 h 2180"/>
                <a:gd name="T6" fmla="*/ 647 w 672"/>
                <a:gd name="T7" fmla="*/ 1740 h 2180"/>
                <a:gd name="T8" fmla="*/ 647 w 672"/>
                <a:gd name="T9" fmla="*/ 720 h 2180"/>
                <a:gd name="T10" fmla="*/ 587 w 672"/>
                <a:gd name="T11" fmla="*/ 0 h 2180"/>
              </a:gdLst>
              <a:ahLst/>
              <a:cxnLst>
                <a:cxn ang="0">
                  <a:pos x="T0" y="T1"/>
                </a:cxn>
                <a:cxn ang="0">
                  <a:pos x="T2" y="T3"/>
                </a:cxn>
                <a:cxn ang="0">
                  <a:pos x="T4" y="T5"/>
                </a:cxn>
                <a:cxn ang="0">
                  <a:pos x="T6" y="T7"/>
                </a:cxn>
                <a:cxn ang="0">
                  <a:pos x="T8" y="T9"/>
                </a:cxn>
                <a:cxn ang="0">
                  <a:pos x="T10" y="T11"/>
                </a:cxn>
              </a:cxnLst>
              <a:rect l="0" t="0" r="r" b="b"/>
              <a:pathLst>
                <a:path w="672" h="2180">
                  <a:moveTo>
                    <a:pt x="32" y="2025"/>
                  </a:moveTo>
                  <a:cubicBezTo>
                    <a:pt x="16" y="2070"/>
                    <a:pt x="0" y="2115"/>
                    <a:pt x="77" y="2130"/>
                  </a:cubicBezTo>
                  <a:cubicBezTo>
                    <a:pt x="154" y="2145"/>
                    <a:pt x="402" y="2180"/>
                    <a:pt x="497" y="2115"/>
                  </a:cubicBezTo>
                  <a:cubicBezTo>
                    <a:pt x="592" y="2050"/>
                    <a:pt x="622" y="1972"/>
                    <a:pt x="647" y="1740"/>
                  </a:cubicBezTo>
                  <a:cubicBezTo>
                    <a:pt x="672" y="1508"/>
                    <a:pt x="657" y="1010"/>
                    <a:pt x="647" y="720"/>
                  </a:cubicBezTo>
                  <a:cubicBezTo>
                    <a:pt x="637" y="430"/>
                    <a:pt x="612" y="215"/>
                    <a:pt x="587" y="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58" name="Rectangle 57">
            <a:extLst>
              <a:ext uri="{FF2B5EF4-FFF2-40B4-BE49-F238E27FC236}">
                <a16:creationId xmlns:a16="http://schemas.microsoft.com/office/drawing/2014/main" xmlns="" id="{D2F59752-C9F5-0F45-89A7-BF5749D165CB}"/>
              </a:ext>
            </a:extLst>
          </p:cNvPr>
          <p:cNvSpPr/>
          <p:nvPr/>
        </p:nvSpPr>
        <p:spPr>
          <a:xfrm>
            <a:off x="1800569" y="3084633"/>
            <a:ext cx="5259773" cy="425501"/>
          </a:xfrm>
          <a:prstGeom prst="rect">
            <a:avLst/>
          </a:prstGeom>
        </p:spPr>
        <p:txBody>
          <a:bodyPr wrap="none">
            <a:spAutoFit/>
          </a:bodyPr>
          <a:lstStyle/>
          <a:p>
            <a:pPr marL="457200" lvl="1">
              <a:lnSpc>
                <a:spcPct val="115000"/>
              </a:lnSpc>
            </a:pPr>
            <a:r>
              <a:rPr lang="en-GB" sz="2000" dirty="0">
                <a:latin typeface="Calibri" panose="020F0502020204030204" pitchFamily="34" charset="0"/>
                <a:ea typeface="Calibri" panose="020F0502020204030204" pitchFamily="34" charset="0"/>
                <a:cs typeface="Calibri" panose="020F0502020204030204" pitchFamily="34" charset="0"/>
              </a:rPr>
              <a:t>a.	Which battery lights the bulb brightest?</a:t>
            </a:r>
            <a:endParaRPr lang="it-IT"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9" name="Rectangle 58">
            <a:extLst>
              <a:ext uri="{FF2B5EF4-FFF2-40B4-BE49-F238E27FC236}">
                <a16:creationId xmlns:a16="http://schemas.microsoft.com/office/drawing/2014/main" xmlns="" id="{B97A665F-F796-3947-8926-239491132BE4}"/>
              </a:ext>
            </a:extLst>
          </p:cNvPr>
          <p:cNvSpPr/>
          <p:nvPr/>
        </p:nvSpPr>
        <p:spPr>
          <a:xfrm>
            <a:off x="1817268" y="3935083"/>
            <a:ext cx="5008102" cy="425501"/>
          </a:xfrm>
          <a:prstGeom prst="rect">
            <a:avLst/>
          </a:prstGeom>
        </p:spPr>
        <p:txBody>
          <a:bodyPr wrap="none">
            <a:spAutoFit/>
          </a:bodyPr>
          <a:lstStyle/>
          <a:p>
            <a:pPr marL="457200" lvl="1">
              <a:lnSpc>
                <a:spcPct val="115000"/>
              </a:lnSpc>
            </a:pPr>
            <a:r>
              <a:rPr lang="en-GB" sz="2000" dirty="0">
                <a:latin typeface="Calibri" panose="020F0502020204030204" pitchFamily="34" charset="0"/>
                <a:ea typeface="Calibri" panose="020F0502020204030204" pitchFamily="34" charset="0"/>
                <a:cs typeface="Arial" panose="020B0604020202020204" pitchFamily="34" charset="0"/>
              </a:rPr>
              <a:t>b.	How would you explain your answer?</a:t>
            </a:r>
            <a:endParaRPr lang="it-IT"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0" name="TextBox 59">
            <a:extLst>
              <a:ext uri="{FF2B5EF4-FFF2-40B4-BE49-F238E27FC236}">
                <a16:creationId xmlns:a16="http://schemas.microsoft.com/office/drawing/2014/main" xmlns="" id="{AA791FEA-80DA-1F4E-81EF-FAD6895991A8}"/>
              </a:ext>
            </a:extLst>
          </p:cNvPr>
          <p:cNvSpPr txBox="1"/>
          <p:nvPr/>
        </p:nvSpPr>
        <p:spPr>
          <a:xfrm>
            <a:off x="3049413" y="3485091"/>
            <a:ext cx="5140675" cy="400110"/>
          </a:xfrm>
          <a:prstGeom prst="rect">
            <a:avLst/>
          </a:prstGeom>
          <a:noFill/>
        </p:spPr>
        <p:txBody>
          <a:bodyPr wrap="square" rtlCol="0">
            <a:spAutoFit/>
          </a:bodyPr>
          <a:lstStyle/>
          <a:p>
            <a:r>
              <a:rPr lang="en-GB" sz="2000" dirty="0">
                <a:solidFill>
                  <a:srgbClr val="FF0000"/>
                </a:solidFill>
              </a:rPr>
              <a:t>The one on the right</a:t>
            </a:r>
          </a:p>
        </p:txBody>
      </p:sp>
      <p:sp>
        <p:nvSpPr>
          <p:cNvPr id="61" name="TextBox 60">
            <a:extLst>
              <a:ext uri="{FF2B5EF4-FFF2-40B4-BE49-F238E27FC236}">
                <a16:creationId xmlns:a16="http://schemas.microsoft.com/office/drawing/2014/main" xmlns="" id="{E86B76CB-3207-F648-AEF0-9E2463FEA257}"/>
              </a:ext>
            </a:extLst>
          </p:cNvPr>
          <p:cNvSpPr txBox="1"/>
          <p:nvPr/>
        </p:nvSpPr>
        <p:spPr>
          <a:xfrm>
            <a:off x="2026733" y="4357827"/>
            <a:ext cx="6671253" cy="707886"/>
          </a:xfrm>
          <a:prstGeom prst="rect">
            <a:avLst/>
          </a:prstGeom>
          <a:noFill/>
        </p:spPr>
        <p:txBody>
          <a:bodyPr wrap="square" rtlCol="0">
            <a:spAutoFit/>
          </a:bodyPr>
          <a:lstStyle/>
          <a:p>
            <a:r>
              <a:rPr lang="en-GB" sz="2000" dirty="0">
                <a:solidFill>
                  <a:srgbClr val="FF0000"/>
                </a:solidFill>
              </a:rPr>
              <a:t>This battery has the greatest potential difference, and the resistance is the same, so current is greatest.</a:t>
            </a:r>
          </a:p>
        </p:txBody>
      </p:sp>
      <p:pic>
        <p:nvPicPr>
          <p:cNvPr id="2" name="Picture 2" descr="cell4">
            <a:extLst>
              <a:ext uri="{FF2B5EF4-FFF2-40B4-BE49-F238E27FC236}">
                <a16:creationId xmlns:a16="http://schemas.microsoft.com/office/drawing/2014/main" xmlns="" id="{15E30A94-FFFD-F34D-B563-E291725FAC60}"/>
              </a:ext>
            </a:extLst>
          </p:cNvPr>
          <p:cNvPicPr>
            <a:picLocks noChangeAspect="1" noChangeArrowheads="1"/>
          </p:cNvPicPr>
          <p:nvPr/>
        </p:nvPicPr>
        <p:blipFill>
          <a:blip>
            <a:extLst>
              <a:ext uri="{28A0092B-C50C-407E-A947-70E740481C1C}">
                <a14:useLocalDpi xmlns:a14="http://schemas.microsoft.com/office/drawing/2010/main" val="0"/>
              </a:ext>
            </a:extLst>
          </a:blip>
          <a:srcRect l="12483" t="8107" r="12483" b="11021"/>
          <a:stretch>
            <a:fillRect/>
          </a:stretch>
        </p:blipFill>
        <p:spPr bwMode="auto">
          <a:xfrm>
            <a:off x="547688" y="12323763"/>
            <a:ext cx="6762750" cy="1184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447647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18" name="Google Shape;70;p14"/>
          <p:cNvSpPr txBox="1">
            <a:spLocks/>
          </p:cNvSpPr>
          <p:nvPr/>
        </p:nvSpPr>
        <p:spPr>
          <a:xfrm>
            <a:off x="611188" y="1"/>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chemeClr val="tx2"/>
                </a:solidFill>
                <a:latin typeface="+mn-lt"/>
                <a:ea typeface="Futura Medium" charset="0"/>
                <a:cs typeface="Futura Medium" charset="0"/>
              </a:rPr>
              <a:t>NEED TO KNOW</a:t>
            </a:r>
          </a:p>
        </p:txBody>
      </p:sp>
      <p:graphicFrame>
        <p:nvGraphicFramePr>
          <p:cNvPr id="8" name="Table 7">
            <a:extLst>
              <a:ext uri="{FF2B5EF4-FFF2-40B4-BE49-F238E27FC236}">
                <a16:creationId xmlns:a16="http://schemas.microsoft.com/office/drawing/2014/main" xmlns="" id="{3B1F7AD0-9ED9-954A-89F9-606C2D32FF30}"/>
              </a:ext>
            </a:extLst>
          </p:cNvPr>
          <p:cNvGraphicFramePr>
            <a:graphicFrameLocks noGrp="1"/>
          </p:cNvGraphicFramePr>
          <p:nvPr>
            <p:extLst>
              <p:ext uri="{D42A27DB-BD31-4B8C-83A1-F6EECF244321}">
                <p14:modId xmlns:p14="http://schemas.microsoft.com/office/powerpoint/2010/main" val="3931726659"/>
              </p:ext>
            </p:extLst>
          </p:nvPr>
        </p:nvGraphicFramePr>
        <p:xfrm>
          <a:off x="1106831" y="1400405"/>
          <a:ext cx="7182402" cy="2474930"/>
        </p:xfrm>
        <a:graphic>
          <a:graphicData uri="http://schemas.openxmlformats.org/drawingml/2006/table">
            <a:tbl>
              <a:tblPr firstRow="1" bandRow="1">
                <a:tableStyleId>{9B3C75C9-2E1C-4F95-B1AA-29FD2649E573}</a:tableStyleId>
              </a:tblPr>
              <a:tblGrid>
                <a:gridCol w="2394134">
                  <a:extLst>
                    <a:ext uri="{9D8B030D-6E8A-4147-A177-3AD203B41FA5}">
                      <a16:colId xmlns:a16="http://schemas.microsoft.com/office/drawing/2014/main" xmlns="" val="2414770356"/>
                    </a:ext>
                  </a:extLst>
                </a:gridCol>
                <a:gridCol w="2394134">
                  <a:extLst>
                    <a:ext uri="{9D8B030D-6E8A-4147-A177-3AD203B41FA5}">
                      <a16:colId xmlns:a16="http://schemas.microsoft.com/office/drawing/2014/main" xmlns="" val="3826872571"/>
                    </a:ext>
                  </a:extLst>
                </a:gridCol>
                <a:gridCol w="2394134">
                  <a:extLst>
                    <a:ext uri="{9D8B030D-6E8A-4147-A177-3AD203B41FA5}">
                      <a16:colId xmlns:a16="http://schemas.microsoft.com/office/drawing/2014/main" xmlns="" val="3713875131"/>
                    </a:ext>
                  </a:extLst>
                </a:gridCol>
              </a:tblGrid>
              <a:tr h="507908">
                <a:tc>
                  <a:txBody>
                    <a:bodyPr/>
                    <a:lstStyle/>
                    <a:p>
                      <a:pPr marL="0" indent="0">
                        <a:buFont typeface="Arial" panose="020B0604020202020204" pitchFamily="34" charset="0"/>
                        <a:buNone/>
                      </a:pPr>
                      <a:r>
                        <a:rPr lang="en-US" sz="1500" b="1" dirty="0">
                          <a:solidFill>
                            <a:srgbClr val="4D4F53"/>
                          </a:solidFill>
                        </a:rPr>
                        <a:t>You will need </a:t>
                      </a:r>
                    </a:p>
                    <a:p>
                      <a:pPr marL="0" indent="0">
                        <a:buFont typeface="Arial" panose="020B0604020202020204" pitchFamily="34" charset="0"/>
                        <a:buNone/>
                      </a:pPr>
                      <a:r>
                        <a:rPr lang="en-US" sz="1500" dirty="0">
                          <a:solidFill>
                            <a:srgbClr val="4D4F53"/>
                          </a:solidFill>
                        </a:rPr>
                        <a:t>—</a:t>
                      </a: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indent="0">
                        <a:buFont typeface="Arial" panose="020B0604020202020204" pitchFamily="34" charset="0"/>
                        <a:buNone/>
                      </a:pPr>
                      <a:r>
                        <a:rPr lang="en-US" sz="1500" b="1" dirty="0">
                          <a:solidFill>
                            <a:srgbClr val="4D4F53"/>
                          </a:solidFill>
                        </a:rPr>
                        <a:t>Your students will need</a:t>
                      </a:r>
                    </a:p>
                    <a:p>
                      <a:pPr marL="0" indent="0">
                        <a:buFont typeface="Arial" panose="020B0604020202020204" pitchFamily="34" charset="0"/>
                        <a:buNone/>
                      </a:pPr>
                      <a:r>
                        <a:rPr lang="en-US" sz="1500" dirty="0">
                          <a:solidFill>
                            <a:srgbClr val="4D4F53"/>
                          </a:solidFill>
                        </a:rPr>
                        <a:t>— </a:t>
                      </a: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indent="0">
                        <a:buFont typeface="Arial" panose="020B0604020202020204" pitchFamily="34" charset="0"/>
                        <a:buNone/>
                      </a:pPr>
                      <a:r>
                        <a:rPr lang="en-US" sz="1500" b="1" dirty="0">
                          <a:solidFill>
                            <a:srgbClr val="4D4F53"/>
                          </a:solidFill>
                        </a:rPr>
                        <a:t>Additional information</a:t>
                      </a:r>
                    </a:p>
                    <a:p>
                      <a:pPr marL="0" indent="0">
                        <a:buFont typeface="Arial" panose="020B0604020202020204" pitchFamily="34" charset="0"/>
                        <a:buNone/>
                      </a:pPr>
                      <a:r>
                        <a:rPr lang="en-US" sz="1500" dirty="0">
                          <a:solidFill>
                            <a:srgbClr val="4D4F53"/>
                          </a:solidFill>
                        </a:rPr>
                        <a:t>—</a:t>
                      </a: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2966439581"/>
                  </a:ext>
                </a:extLst>
              </a:tr>
              <a:tr h="1926290">
                <a:tc>
                  <a:txBody>
                    <a:bodyPr/>
                    <a:lstStyle/>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US" sz="1500" dirty="0">
                          <a:solidFill>
                            <a:srgbClr val="4D4F53"/>
                          </a:solidFill>
                        </a:rPr>
                        <a:t>This presentation</a:t>
                      </a:r>
                    </a:p>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US" sz="1500" dirty="0">
                          <a:solidFill>
                            <a:srgbClr val="4D4F53"/>
                          </a:solidFill>
                        </a:rPr>
                        <a:t>DEMO: 4m length of rope, tied in a loop</a:t>
                      </a:r>
                      <a:endParaRPr lang="en-GB" sz="1500" dirty="0">
                        <a:solidFill>
                          <a:srgbClr val="4D4F53"/>
                        </a:solidFill>
                      </a:endParaRPr>
                    </a:p>
                    <a:p>
                      <a:pPr marL="285750" indent="-285750">
                        <a:buFont typeface="Arial" panose="020B0604020202020204" pitchFamily="34" charset="0"/>
                        <a:buChar char="•"/>
                      </a:pP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US" sz="1500" dirty="0">
                          <a:solidFill>
                            <a:srgbClr val="4D4F53"/>
                          </a:solidFill>
                        </a:rPr>
                        <a:t>Worksheet</a:t>
                      </a:r>
                    </a:p>
                    <a:p>
                      <a:pPr marL="285750" indent="-285750">
                        <a:buFont typeface="Arial" panose="020B0604020202020204" pitchFamily="34" charset="0"/>
                        <a:buChar char="•"/>
                      </a:pP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285750" lvl="1" indent="-285750" fontAlgn="base">
                        <a:buFont typeface="Arial" panose="020B0604020202020204" pitchFamily="34" charset="0"/>
                        <a:buChar char="•"/>
                      </a:pPr>
                      <a:r>
                        <a:rPr lang="en-US" sz="1500" b="0" i="0" u="none" strike="noStrike" cap="none" dirty="0">
                          <a:solidFill>
                            <a:srgbClr val="4D4F53"/>
                          </a:solidFill>
                          <a:latin typeface="Arial"/>
                          <a:ea typeface="Arial"/>
                          <a:cs typeface="Arial"/>
                          <a:sym typeface="Arial"/>
                        </a:rPr>
                        <a:t>Additional information is provided in the notes for some slides and in the Lesson Plan.</a:t>
                      </a:r>
                    </a:p>
                    <a:p>
                      <a:pPr marL="285750" indent="-285750">
                        <a:buFont typeface="Arial" panose="020B0604020202020204" pitchFamily="34" charset="0"/>
                        <a:buChar char="•"/>
                      </a:pP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1929048870"/>
                  </a:ext>
                </a:extLst>
              </a:tr>
            </a:tbl>
          </a:graphicData>
        </a:graphic>
      </p:graphicFrame>
    </p:spTree>
    <p:extLst>
      <p:ext uri="{BB962C8B-B14F-4D97-AF65-F5344CB8AC3E}">
        <p14:creationId xmlns:p14="http://schemas.microsoft.com/office/powerpoint/2010/main" val="1853544269"/>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graphicFrame>
        <p:nvGraphicFramePr>
          <p:cNvPr id="11" name="Google Shape;77;p15">
            <a:extLst>
              <a:ext uri="{FF2B5EF4-FFF2-40B4-BE49-F238E27FC236}">
                <a16:creationId xmlns:a16="http://schemas.microsoft.com/office/drawing/2014/main" xmlns="" id="{E8F3A2AE-C155-8B43-8DBA-E46FF8063A9D}"/>
              </a:ext>
            </a:extLst>
          </p:cNvPr>
          <p:cNvGraphicFramePr/>
          <p:nvPr>
            <p:extLst>
              <p:ext uri="{D42A27DB-BD31-4B8C-83A1-F6EECF244321}">
                <p14:modId xmlns:p14="http://schemas.microsoft.com/office/powerpoint/2010/main" val="4267960310"/>
              </p:ext>
            </p:extLst>
          </p:nvPr>
        </p:nvGraphicFramePr>
        <p:xfrm>
          <a:off x="325567" y="943875"/>
          <a:ext cx="8492865" cy="3605505"/>
        </p:xfrm>
        <a:graphic>
          <a:graphicData uri="http://schemas.openxmlformats.org/drawingml/2006/table">
            <a:tbl>
              <a:tblPr>
                <a:noFill/>
                <a:tableStyleId>{9B3C75C9-2E1C-4F95-B1AA-29FD2649E573}</a:tableStyleId>
              </a:tblPr>
              <a:tblGrid>
                <a:gridCol w="800388">
                  <a:extLst>
                    <a:ext uri="{9D8B030D-6E8A-4147-A177-3AD203B41FA5}">
                      <a16:colId xmlns:a16="http://schemas.microsoft.com/office/drawing/2014/main" xmlns="" val="20000"/>
                    </a:ext>
                  </a:extLst>
                </a:gridCol>
                <a:gridCol w="3256735">
                  <a:extLst>
                    <a:ext uri="{9D8B030D-6E8A-4147-A177-3AD203B41FA5}">
                      <a16:colId xmlns:a16="http://schemas.microsoft.com/office/drawing/2014/main" xmlns="" val="20001"/>
                    </a:ext>
                  </a:extLst>
                </a:gridCol>
                <a:gridCol w="4435742">
                  <a:extLst>
                    <a:ext uri="{9D8B030D-6E8A-4147-A177-3AD203B41FA5}">
                      <a16:colId xmlns:a16="http://schemas.microsoft.com/office/drawing/2014/main" xmlns="" val="20002"/>
                    </a:ext>
                  </a:extLst>
                </a:gridCol>
              </a:tblGrid>
              <a:tr h="336956">
                <a:tc>
                  <a:txBody>
                    <a:bodyPr/>
                    <a:lstStyle/>
                    <a:p>
                      <a:pPr marL="0" lvl="0" indent="0" algn="l" rtl="0">
                        <a:spcBef>
                          <a:spcPts val="0"/>
                        </a:spcBef>
                        <a:spcAft>
                          <a:spcPts val="0"/>
                        </a:spcAft>
                        <a:buNone/>
                      </a:pPr>
                      <a:r>
                        <a:rPr lang="en-GB" sz="1200" b="1" spc="100" baseline="0" dirty="0">
                          <a:solidFill>
                            <a:srgbClr val="0098DB"/>
                          </a:solidFill>
                          <a:latin typeface="+mn-lt"/>
                          <a:ea typeface="Palanquin" charset="0"/>
                          <a:cs typeface="Palanquin" charset="0"/>
                          <a:sym typeface="Merriweather"/>
                        </a:rPr>
                        <a:t>TIME</a:t>
                      </a:r>
                    </a:p>
                  </a:txBody>
                  <a:tcPr marL="91425" marR="91425" marT="75558" marB="75558" anchor="ctr">
                    <a:lnL w="19050" cap="flat" cmpd="sng" algn="ctr">
                      <a:noFill/>
                      <a:prstDash val="solid"/>
                      <a:round/>
                      <a:headEnd type="none" w="med" len="med"/>
                      <a:tailEnd type="none" w="med" len="med"/>
                    </a:lnL>
                    <a:lnR w="19050" cap="flat" cmpd="sng" algn="ctr">
                      <a:solidFill>
                        <a:srgbClr val="4D4F53"/>
                      </a:solidFill>
                      <a:prstDash val="solid"/>
                      <a:round/>
                      <a:headEnd type="none" w="med" len="med"/>
                      <a:tailEnd type="none" w="med" len="med"/>
                    </a:lnR>
                    <a:lnT w="6350" cap="flat" cmpd="sng" algn="ctr">
                      <a:noFill/>
                      <a:prstDash val="solid"/>
                      <a:round/>
                      <a:headEnd type="none" w="med" len="med"/>
                      <a:tailEnd type="none" w="med" len="med"/>
                    </a:lnT>
                    <a:lnB w="190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200" b="1" i="0" u="none" strike="noStrike" cap="none" spc="100" baseline="0" dirty="0">
                          <a:solidFill>
                            <a:srgbClr val="0098DB"/>
                          </a:solidFill>
                          <a:latin typeface="Arial"/>
                          <a:ea typeface="Palanquin" charset="0"/>
                          <a:cs typeface="Palanquin" charset="0"/>
                          <a:sym typeface="Merriweather"/>
                        </a:rPr>
                        <a:t>ACTIVITY</a:t>
                      </a:r>
                    </a:p>
                  </a:txBody>
                  <a:tcPr marL="91425" marR="91425" marT="75558" marB="75558" anchor="ctr">
                    <a:lnL w="19050" cap="flat" cmpd="sng" algn="ctr">
                      <a:solidFill>
                        <a:srgbClr val="4D4F53"/>
                      </a:solidFill>
                      <a:prstDash val="solid"/>
                      <a:round/>
                      <a:headEnd type="none" w="med" len="med"/>
                      <a:tailEnd type="none" w="med" len="med"/>
                    </a:lnL>
                    <a:lnR w="19050" cap="flat" cmpd="sng" algn="ctr">
                      <a:solidFill>
                        <a:srgbClr val="4D4F53"/>
                      </a:solidFill>
                      <a:prstDash val="solid"/>
                      <a:round/>
                      <a:headEnd type="none" w="med" len="med"/>
                      <a:tailEnd type="none" w="med" len="med"/>
                    </a:lnR>
                    <a:lnT w="6350" cap="flat" cmpd="sng" algn="ctr">
                      <a:noFill/>
                      <a:prstDash val="solid"/>
                      <a:round/>
                      <a:headEnd type="none" w="med" len="med"/>
                      <a:tailEnd type="none" w="med" len="med"/>
                    </a:lnT>
                    <a:lnB w="190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lvl="0" indent="0" algn="l" rtl="0">
                        <a:spcBef>
                          <a:spcPts val="0"/>
                        </a:spcBef>
                        <a:spcAft>
                          <a:spcPts val="0"/>
                        </a:spcAft>
                        <a:buNone/>
                      </a:pPr>
                      <a:r>
                        <a:rPr lang="en-GB" sz="1200" b="1" spc="100" baseline="0" dirty="0">
                          <a:solidFill>
                            <a:srgbClr val="0098DB"/>
                          </a:solidFill>
                          <a:latin typeface="+mn-lt"/>
                          <a:ea typeface="Palanquin" charset="0"/>
                          <a:cs typeface="Palanquin" charset="0"/>
                          <a:sym typeface="Merriweather"/>
                        </a:rPr>
                        <a:t>DETAIL</a:t>
                      </a:r>
                    </a:p>
                  </a:txBody>
                  <a:tcPr marL="91425" marR="91425" marT="75558" marB="75558" anchor="ctr">
                    <a:lnL w="19050" cap="flat" cmpd="sng" algn="ctr">
                      <a:solidFill>
                        <a:srgbClr val="4D4F53"/>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90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562021">
                <a:tc>
                  <a:txBody>
                    <a:bodyPr/>
                    <a:lstStyle/>
                    <a:p>
                      <a:pPr marL="0" lvl="0" indent="0" algn="l" rtl="0">
                        <a:lnSpc>
                          <a:spcPct val="100000"/>
                        </a:lnSpc>
                        <a:spcBef>
                          <a:spcPts val="0"/>
                        </a:spcBef>
                        <a:spcAft>
                          <a:spcPts val="0"/>
                        </a:spcAft>
                        <a:buNone/>
                      </a:pPr>
                      <a:r>
                        <a:rPr lang="en-GB" sz="1200" b="0" spc="0" baseline="0" dirty="0">
                          <a:solidFill>
                            <a:srgbClr val="4D4F53"/>
                          </a:solidFill>
                          <a:latin typeface="+mn-lt"/>
                          <a:ea typeface="Palanquin" charset="0"/>
                          <a:cs typeface="Palanquin" charset="0"/>
                          <a:sym typeface="Merriweather"/>
                        </a:rPr>
                        <a:t>10 </a:t>
                      </a:r>
                      <a:r>
                        <a:rPr lang="en-GB" sz="1200" b="0" spc="0" dirty="0">
                          <a:solidFill>
                            <a:srgbClr val="4D4F53"/>
                          </a:solidFill>
                          <a:latin typeface="+mn-lt"/>
                          <a:ea typeface="Palanquin" charset="0"/>
                          <a:cs typeface="Palanquin" charset="0"/>
                          <a:sym typeface="Merriweather"/>
                        </a:rPr>
                        <a:t>mins</a:t>
                      </a: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190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spc="100" dirty="0">
                          <a:solidFill>
                            <a:srgbClr val="4D4F53"/>
                          </a:solidFill>
                          <a:latin typeface="+mn-lt"/>
                          <a:ea typeface="Palanquin" charset="0"/>
                          <a:cs typeface="Palanquin" charset="0"/>
                          <a:sym typeface="Merriweather"/>
                        </a:rPr>
                        <a:t>STARTER</a:t>
                      </a: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190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dirty="0">
                          <a:solidFill>
                            <a:srgbClr val="4D4F53"/>
                          </a:solidFill>
                          <a:latin typeface="+mn-lt"/>
                          <a:ea typeface="Palanquin" charset="0"/>
                          <a:cs typeface="Palanquin Light" panose="020B0004020203020204" pitchFamily="34" charset="77"/>
                          <a:sym typeface="Merriweather"/>
                        </a:rPr>
                        <a:t>Interleaved questions</a:t>
                      </a:r>
                      <a:endParaRPr sz="1200" b="0" i="0" dirty="0">
                        <a:solidFill>
                          <a:srgbClr val="4D4F53"/>
                        </a:solidFill>
                        <a:latin typeface="+mn-lt"/>
                        <a:ea typeface="Palanquin" charset="0"/>
                        <a:cs typeface="Palanquin Light" panose="020B0004020203020204" pitchFamily="34" charset="77"/>
                        <a:sym typeface="Merriweather"/>
                      </a:endParaRP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1330116">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de-DE" sz="1200" b="0" spc="0" baseline="0" dirty="0">
                          <a:solidFill>
                            <a:srgbClr val="4D4F53"/>
                          </a:solidFill>
                          <a:latin typeface="+mn-lt"/>
                          <a:ea typeface="Palanquin" charset="0"/>
                          <a:cs typeface="Palanquin" charset="0"/>
                          <a:sym typeface="Merriweather"/>
                        </a:rPr>
                        <a:t>25 </a:t>
                      </a:r>
                      <a:r>
                        <a:rPr lang="en-GB" sz="1200" b="0" spc="0" baseline="0" dirty="0">
                          <a:solidFill>
                            <a:srgbClr val="4D4F53"/>
                          </a:solidFill>
                          <a:latin typeface="+mn-lt"/>
                          <a:ea typeface="Palanquin" charset="0"/>
                          <a:cs typeface="Palanquin" charset="0"/>
                          <a:sym typeface="Merriweather"/>
                        </a:rPr>
                        <a:t>mins</a:t>
                      </a: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i="0" u="none" strike="noStrike" cap="none" spc="100" baseline="0" dirty="0">
                          <a:solidFill>
                            <a:srgbClr val="4D4F53"/>
                          </a:solidFill>
                          <a:latin typeface="+mn-lt"/>
                          <a:ea typeface="Palanquin" charset="0"/>
                          <a:cs typeface="Arial"/>
                          <a:sym typeface="Merriweather"/>
                        </a:rPr>
                        <a:t>1. Current is affected by potential difference and resistance</a:t>
                      </a: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spc="-50" baseline="0" dirty="0">
                          <a:solidFill>
                            <a:srgbClr val="4D4F53"/>
                          </a:solidFill>
                          <a:latin typeface="+mn-lt"/>
                          <a:ea typeface="Palanquin" charset="0"/>
                          <a:cs typeface="Palanquin Light" panose="020B0004020203020204" pitchFamily="34" charset="77"/>
                          <a:sym typeface="Merriweather"/>
                        </a:rPr>
                        <a:t>The rope loop demonstration is repeated with emphasis on PD and resistance, and a qualitative understanding of these concepts is developed and exercised.</a:t>
                      </a: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859536">
                <a:tc>
                  <a:txBody>
                    <a:bodyPr/>
                    <a:lstStyle/>
                    <a:p>
                      <a:pPr marL="0" lvl="0" indent="0" algn="l" rtl="0">
                        <a:lnSpc>
                          <a:spcPct val="100000"/>
                        </a:lnSpc>
                        <a:spcBef>
                          <a:spcPts val="0"/>
                        </a:spcBef>
                        <a:spcAft>
                          <a:spcPts val="0"/>
                        </a:spcAft>
                        <a:buNone/>
                      </a:pPr>
                      <a:r>
                        <a:rPr lang="en-GB" sz="1200" b="0" spc="0" baseline="0" noProof="0" dirty="0">
                          <a:solidFill>
                            <a:srgbClr val="4D4F53"/>
                          </a:solidFill>
                          <a:latin typeface="+mn-lt"/>
                          <a:ea typeface="Palanquin" charset="0"/>
                          <a:cs typeface="Palanquin" charset="0"/>
                          <a:sym typeface="Merriweather"/>
                        </a:rPr>
                        <a:t>15 mins</a:t>
                      </a: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spc="100" baseline="0" dirty="0">
                          <a:solidFill>
                            <a:srgbClr val="4D4F53"/>
                          </a:solidFill>
                          <a:latin typeface="+mn-lt"/>
                          <a:ea typeface="Palanquin" charset="0"/>
                          <a:cs typeface="Palanquin" charset="0"/>
                          <a:sym typeface="Merriweather"/>
                        </a:rPr>
                        <a:t>2. Current or potential difference?</a:t>
                      </a: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spc="-50" baseline="0" dirty="0">
                          <a:solidFill>
                            <a:srgbClr val="4D4F53"/>
                          </a:solidFill>
                          <a:latin typeface="+mn-lt"/>
                          <a:ea typeface="Palanquin" charset="0"/>
                          <a:cs typeface="Palanquin Light" panose="020B0004020203020204" pitchFamily="34" charset="77"/>
                          <a:sym typeface="Merriweather"/>
                        </a:rPr>
                        <a:t>Misconception in confusing current and potential difference is explicitly dealt with using examples and counter-examples. Students complete an exercise to check understanding.</a:t>
                      </a: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3"/>
                  </a:ext>
                </a:extLst>
              </a:tr>
              <a:tr h="512064">
                <a:tc>
                  <a:txBody>
                    <a:bodyPr/>
                    <a:lstStyle/>
                    <a:p>
                      <a:pPr marL="0" lvl="0" indent="0" algn="l" rtl="0">
                        <a:lnSpc>
                          <a:spcPct val="100000"/>
                        </a:lnSpc>
                        <a:spcBef>
                          <a:spcPts val="0"/>
                        </a:spcBef>
                        <a:spcAft>
                          <a:spcPts val="0"/>
                        </a:spcAft>
                        <a:buNone/>
                      </a:pPr>
                      <a:r>
                        <a:rPr lang="en-GB" sz="1200" b="0" spc="0" baseline="0" noProof="0" dirty="0">
                          <a:solidFill>
                            <a:srgbClr val="4D4F53"/>
                          </a:solidFill>
                          <a:latin typeface="+mn-lt"/>
                          <a:ea typeface="Palanquin" charset="0"/>
                          <a:cs typeface="Palanquin" charset="0"/>
                          <a:sym typeface="Merriweather"/>
                        </a:rPr>
                        <a:t>10 mins</a:t>
                      </a: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spc="100" dirty="0">
                          <a:solidFill>
                            <a:srgbClr val="4D4F53"/>
                          </a:solidFill>
                          <a:latin typeface="+mn-lt"/>
                          <a:ea typeface="Palanquin" charset="0"/>
                          <a:cs typeface="Palanquin" charset="0"/>
                          <a:sym typeface="Merriweather"/>
                        </a:rPr>
                        <a:t>PLENARY</a:t>
                      </a: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lvl="0" indent="-171450" algn="l" rtl="0">
                        <a:lnSpc>
                          <a:spcPct val="100000"/>
                        </a:lnSpc>
                        <a:spcBef>
                          <a:spcPts val="0"/>
                        </a:spcBef>
                        <a:spcAft>
                          <a:spcPts val="0"/>
                        </a:spcAft>
                        <a:buClr>
                          <a:srgbClr val="0098DB"/>
                        </a:buClr>
                        <a:buSzPct val="120000"/>
                        <a:buFont typeface=".HiraKakuInterface-W3" charset="-128"/>
                        <a:buChar char="・"/>
                      </a:pPr>
                      <a:r>
                        <a:rPr lang="en-US" sz="1200" b="0" i="0" u="none" strike="noStrike" cap="none" dirty="0">
                          <a:solidFill>
                            <a:srgbClr val="4D4F53"/>
                          </a:solidFill>
                          <a:latin typeface="+mn-lt"/>
                          <a:ea typeface="Palanquin" charset="0"/>
                          <a:cs typeface="Palanquin Light" panose="020B0004020203020204" pitchFamily="34" charset="77"/>
                          <a:sym typeface="Merriweather"/>
                        </a:rPr>
                        <a:t>Question on slide to be answered in books then discussed (see slides for details)</a:t>
                      </a: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D4F53"/>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5"/>
                  </a:ext>
                </a:extLst>
              </a:tr>
            </a:tbl>
          </a:graphicData>
        </a:graphic>
      </p:graphicFrame>
      <p:sp>
        <p:nvSpPr>
          <p:cNvPr id="12" name="Google Shape;70;p14">
            <a:extLst>
              <a:ext uri="{FF2B5EF4-FFF2-40B4-BE49-F238E27FC236}">
                <a16:creationId xmlns:a16="http://schemas.microsoft.com/office/drawing/2014/main" xmlns="" id="{AF953659-B285-124E-B2B9-4B369C372FD1}"/>
              </a:ext>
            </a:extLst>
          </p:cNvPr>
          <p:cNvSpPr txBox="1">
            <a:spLocks/>
          </p:cNvSpPr>
          <p:nvPr/>
        </p:nvSpPr>
        <p:spPr>
          <a:xfrm>
            <a:off x="611188" y="0"/>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rgbClr val="DBE2EA"/>
                </a:solidFill>
                <a:latin typeface="+mn-lt"/>
              </a:rPr>
              <a:t>PLAN</a:t>
            </a:r>
            <a:endParaRPr lang="en-GB" sz="1600" b="1" spc="300" dirty="0">
              <a:solidFill>
                <a:srgbClr val="DBE2EA"/>
              </a:solidFill>
              <a:latin typeface="+mn-lt"/>
              <a:ea typeface="Futura Medium" charset="0"/>
              <a:cs typeface="Futura Medium" charset="0"/>
            </a:endParaRPr>
          </a:p>
        </p:txBody>
      </p:sp>
    </p:spTree>
    <p:extLst>
      <p:ext uri="{BB962C8B-B14F-4D97-AF65-F5344CB8AC3E}">
        <p14:creationId xmlns:p14="http://schemas.microsoft.com/office/powerpoint/2010/main" val="4107812384"/>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3" name="Google Shape;70;p14"/>
          <p:cNvSpPr txBox="1">
            <a:spLocks/>
          </p:cNvSpPr>
          <p:nvPr/>
        </p:nvSpPr>
        <p:spPr>
          <a:xfrm>
            <a:off x="611188" y="2143918"/>
            <a:ext cx="3781425" cy="855663"/>
          </a:xfrm>
          <a:prstGeom prst="rect">
            <a:avLst/>
          </a:prstGeom>
          <a:solidFill>
            <a:schemeClr val="bg2"/>
          </a:solidFill>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2000" b="1" spc="300" dirty="0">
                <a:solidFill>
                  <a:schemeClr val="tx2"/>
                </a:solidFill>
                <a:latin typeface="+mn-lt"/>
                <a:ea typeface="Futura Medium" charset="0"/>
                <a:cs typeface="Futura Medium" charset="0"/>
              </a:rPr>
              <a:t>WHAT AFFECTS CURRENT?</a:t>
            </a:r>
            <a:endParaRPr lang="en-US" sz="2000" b="1" spc="300" dirty="0">
              <a:solidFill>
                <a:schemeClr val="tx2"/>
              </a:solidFill>
              <a:latin typeface="+mn-lt"/>
              <a:ea typeface="Futura Medium" charset="0"/>
              <a:cs typeface="Futura Medium" charset="0"/>
            </a:endParaRPr>
          </a:p>
        </p:txBody>
      </p:sp>
      <p:sp>
        <p:nvSpPr>
          <p:cNvPr id="2" name="TextBox 1">
            <a:extLst>
              <a:ext uri="{FF2B5EF4-FFF2-40B4-BE49-F238E27FC236}">
                <a16:creationId xmlns:a16="http://schemas.microsoft.com/office/drawing/2014/main" xmlns="" id="{48CDC50A-0027-4114-86FD-C0F32B964D9A}"/>
              </a:ext>
            </a:extLst>
          </p:cNvPr>
          <p:cNvSpPr txBox="1"/>
          <p:nvPr/>
        </p:nvSpPr>
        <p:spPr>
          <a:xfrm>
            <a:off x="8570" y="4676120"/>
            <a:ext cx="5890064" cy="461665"/>
          </a:xfrm>
          <a:prstGeom prst="rect">
            <a:avLst/>
          </a:prstGeom>
          <a:noFill/>
        </p:spPr>
        <p:txBody>
          <a:bodyPr wrap="square" rtlCol="0">
            <a:spAutoFit/>
          </a:bodyPr>
          <a:lstStyle/>
          <a:p>
            <a:fld id="{949FED95-B6BD-4471-B6A4-85B35893A69B}" type="datetime2">
              <a:rPr lang="en-GB" sz="2400" smtClean="0">
                <a:solidFill>
                  <a:schemeClr val="bg1"/>
                </a:solidFill>
              </a:rPr>
              <a:t>Saturday, 02 January 2021</a:t>
            </a:fld>
            <a:endParaRPr lang="en-GB" sz="2400" dirty="0">
              <a:solidFill>
                <a:schemeClr val="bg1"/>
              </a:solidFill>
            </a:endParaRPr>
          </a:p>
        </p:txBody>
      </p:sp>
    </p:spTree>
    <p:extLst>
      <p:ext uri="{BB962C8B-B14F-4D97-AF65-F5344CB8AC3E}">
        <p14:creationId xmlns:p14="http://schemas.microsoft.com/office/powerpoint/2010/main" val="11169127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8" name="Google Shape;70;p14">
            <a:extLst>
              <a:ext uri="{FF2B5EF4-FFF2-40B4-BE49-F238E27FC236}">
                <a16:creationId xmlns:a16="http://schemas.microsoft.com/office/drawing/2014/main" xmlns="" id="{CD754CBE-ED75-D140-B029-2D348097B4B6}"/>
              </a:ext>
            </a:extLst>
          </p:cNvPr>
          <p:cNvSpPr txBox="1">
            <a:spLocks/>
          </p:cNvSpPr>
          <p:nvPr/>
        </p:nvSpPr>
        <p:spPr>
          <a:xfrm>
            <a:off x="611188" y="0"/>
            <a:ext cx="3781425" cy="592138"/>
          </a:xfrm>
          <a:prstGeom prst="rect">
            <a:avLst/>
          </a:prstGeom>
          <a:solidFill>
            <a:srgbClr val="0098DB"/>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DBE2EA"/>
                </a:solidFill>
                <a:latin typeface="+mn-lt"/>
              </a:rPr>
              <a:t>STARTER</a:t>
            </a:r>
            <a:endParaRPr lang="en-US" sz="1800" b="1" spc="300" dirty="0">
              <a:solidFill>
                <a:srgbClr val="DBE2EA"/>
              </a:solidFill>
              <a:latin typeface="+mn-lt"/>
              <a:ea typeface="Futura Medium" charset="0"/>
              <a:cs typeface="Futura Medium" charset="0"/>
            </a:endParaRPr>
          </a:p>
        </p:txBody>
      </p:sp>
      <p:graphicFrame>
        <p:nvGraphicFramePr>
          <p:cNvPr id="14" name="Tabla 4">
            <a:extLst>
              <a:ext uri="{FF2B5EF4-FFF2-40B4-BE49-F238E27FC236}">
                <a16:creationId xmlns:a16="http://schemas.microsoft.com/office/drawing/2014/main" xmlns="" id="{1A15BF49-4390-3B4B-BB2C-149F10D13162}"/>
              </a:ext>
            </a:extLst>
          </p:cNvPr>
          <p:cNvGraphicFramePr>
            <a:graphicFrameLocks noGrp="1"/>
          </p:cNvGraphicFramePr>
          <p:nvPr>
            <p:extLst>
              <p:ext uri="{D42A27DB-BD31-4B8C-83A1-F6EECF244321}">
                <p14:modId xmlns:p14="http://schemas.microsoft.com/office/powerpoint/2010/main" val="4084993446"/>
              </p:ext>
            </p:extLst>
          </p:nvPr>
        </p:nvGraphicFramePr>
        <p:xfrm>
          <a:off x="3395272" y="247460"/>
          <a:ext cx="985899" cy="335280"/>
        </p:xfrm>
        <a:graphic>
          <a:graphicData uri="http://schemas.openxmlformats.org/drawingml/2006/table">
            <a:tbl>
              <a:tblPr firstRow="1" bandRow="1">
                <a:tableStyleId>{9B3C75C9-2E1C-4F95-B1AA-29FD2649E573}</a:tableStyleId>
              </a:tblPr>
              <a:tblGrid>
                <a:gridCol w="985899">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r>
                        <a:rPr lang="en-GB" sz="1600" b="1" spc="-80" baseline="0" dirty="0">
                          <a:solidFill>
                            <a:srgbClr val="DBE2EA"/>
                          </a:solidFill>
                          <a:latin typeface="+mn-lt"/>
                          <a:ea typeface="Palanquin" charset="0"/>
                          <a:cs typeface="Palanquin" charset="0"/>
                          <a:sym typeface="Merriweather"/>
                        </a:rPr>
                        <a:t>5 </a:t>
                      </a:r>
                      <a:r>
                        <a:rPr lang="en-GB" sz="1600" b="1" spc="0" dirty="0">
                          <a:solidFill>
                            <a:srgbClr val="DBE2EA"/>
                          </a:solidFill>
                          <a:latin typeface="+mn-lt"/>
                          <a:ea typeface="Palanquin" charset="0"/>
                          <a:cs typeface="Palanquin" charset="0"/>
                          <a:sym typeface="Merriweather"/>
                        </a:rPr>
                        <a:t>mins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sp>
        <p:nvSpPr>
          <p:cNvPr id="21" name="Rectangle 20">
            <a:extLst>
              <a:ext uri="{FF2B5EF4-FFF2-40B4-BE49-F238E27FC236}">
                <a16:creationId xmlns:a16="http://schemas.microsoft.com/office/drawing/2014/main" xmlns="" id="{4EB7479B-99DD-1148-8BA6-01C1E1B90938}"/>
              </a:ext>
            </a:extLst>
          </p:cNvPr>
          <p:cNvSpPr/>
          <p:nvPr/>
        </p:nvSpPr>
        <p:spPr>
          <a:xfrm>
            <a:off x="620812" y="1866980"/>
            <a:ext cx="3848446" cy="3277820"/>
          </a:xfrm>
          <a:prstGeom prst="rect">
            <a:avLst/>
          </a:prstGeom>
        </p:spPr>
        <p:txBody>
          <a:bodyPr wrap="square">
            <a:spAutoFit/>
          </a:bodyPr>
          <a:lstStyle/>
          <a:p>
            <a:pPr>
              <a:spcBef>
                <a:spcPts val="600"/>
              </a:spcBef>
            </a:pPr>
            <a:r>
              <a:rPr lang="en-US" sz="3000" b="1" dirty="0">
                <a:solidFill>
                  <a:srgbClr val="0098DB"/>
                </a:solidFill>
              </a:rPr>
              <a:t>1.</a:t>
            </a:r>
          </a:p>
          <a:p>
            <a:pPr>
              <a:spcBef>
                <a:spcPts val="600"/>
              </a:spcBef>
            </a:pPr>
            <a:r>
              <a:rPr lang="en-US" sz="1800" dirty="0">
                <a:solidFill>
                  <a:srgbClr val="4D4F53"/>
                </a:solidFill>
              </a:rPr>
              <a:t>What is electric current?</a:t>
            </a:r>
          </a:p>
          <a:p>
            <a:pPr>
              <a:spcBef>
                <a:spcPts val="600"/>
              </a:spcBef>
            </a:pPr>
            <a:endParaRPr lang="en-US" dirty="0">
              <a:solidFill>
                <a:srgbClr val="4D4F53"/>
              </a:solidFill>
            </a:endParaRPr>
          </a:p>
          <a:p>
            <a:pPr>
              <a:spcBef>
                <a:spcPts val="600"/>
              </a:spcBef>
            </a:pPr>
            <a:r>
              <a:rPr lang="en-US" sz="3000" b="1" dirty="0">
                <a:solidFill>
                  <a:srgbClr val="0098DB"/>
                </a:solidFill>
              </a:rPr>
              <a:t>2.</a:t>
            </a:r>
          </a:p>
          <a:p>
            <a:pPr>
              <a:spcBef>
                <a:spcPts val="600"/>
              </a:spcBef>
            </a:pPr>
            <a:r>
              <a:rPr lang="en-US" sz="1800" dirty="0">
                <a:solidFill>
                  <a:srgbClr val="4D4F53"/>
                </a:solidFill>
              </a:rPr>
              <a:t>a) Draw a circuit diagram representing the picture.</a:t>
            </a:r>
          </a:p>
          <a:p>
            <a:pPr>
              <a:spcBef>
                <a:spcPts val="600"/>
              </a:spcBef>
            </a:pPr>
            <a:r>
              <a:rPr lang="en-US" sz="1800" dirty="0">
                <a:solidFill>
                  <a:srgbClr val="4D4F53"/>
                </a:solidFill>
              </a:rPr>
              <a:t>b) What component could be used to measure the current? Show it on your circuit diagram.</a:t>
            </a:r>
          </a:p>
        </p:txBody>
      </p:sp>
      <p:sp>
        <p:nvSpPr>
          <p:cNvPr id="22" name="TextBox 21">
            <a:extLst>
              <a:ext uri="{FF2B5EF4-FFF2-40B4-BE49-F238E27FC236}">
                <a16:creationId xmlns:a16="http://schemas.microsoft.com/office/drawing/2014/main" xmlns="" id="{01A7BC5E-5CA4-4039-9317-A7603E3533E3}"/>
              </a:ext>
            </a:extLst>
          </p:cNvPr>
          <p:cNvSpPr txBox="1"/>
          <p:nvPr/>
        </p:nvSpPr>
        <p:spPr>
          <a:xfrm>
            <a:off x="620812" y="690991"/>
            <a:ext cx="7912000" cy="1200329"/>
          </a:xfrm>
          <a:prstGeom prst="rect">
            <a:avLst/>
          </a:prstGeom>
          <a:noFill/>
        </p:spPr>
        <p:txBody>
          <a:bodyPr wrap="square" numCol="1" rtlCol="0">
            <a:spAutoFit/>
          </a:bodyPr>
          <a:lstStyle/>
          <a:p>
            <a:r>
              <a:rPr lang="en-US" sz="1800" b="1" dirty="0">
                <a:solidFill>
                  <a:srgbClr val="0098DB"/>
                </a:solidFill>
              </a:rPr>
              <a:t>Answer the questions in your book, as fully as possible. You do not need to write the question down.</a:t>
            </a:r>
          </a:p>
          <a:p>
            <a:endParaRPr lang="en-US" sz="1800" b="1" dirty="0">
              <a:solidFill>
                <a:srgbClr val="0098DB"/>
              </a:solidFill>
            </a:endParaRPr>
          </a:p>
          <a:p>
            <a:r>
              <a:rPr lang="en-US" sz="1800" b="1" dirty="0">
                <a:solidFill>
                  <a:srgbClr val="0098DB"/>
                </a:solidFill>
              </a:rPr>
              <a:t>If you are stuck, leave a gap and move on to the next one.</a:t>
            </a:r>
          </a:p>
        </p:txBody>
      </p:sp>
      <p:pic>
        <p:nvPicPr>
          <p:cNvPr id="3" name="Picture 2">
            <a:extLst>
              <a:ext uri="{FF2B5EF4-FFF2-40B4-BE49-F238E27FC236}">
                <a16:creationId xmlns:a16="http://schemas.microsoft.com/office/drawing/2014/main" xmlns="" id="{42EFBEA7-54E1-4048-88D9-C654C5D8EE91}"/>
              </a:ext>
            </a:extLst>
          </p:cNvPr>
          <p:cNvPicPr>
            <a:picLocks noChangeAspect="1"/>
          </p:cNvPicPr>
          <p:nvPr/>
        </p:nvPicPr>
        <p:blipFill>
          <a:blip r:embed="rId3"/>
          <a:stretch>
            <a:fillRect/>
          </a:stretch>
        </p:blipFill>
        <p:spPr>
          <a:xfrm>
            <a:off x="4576812" y="2361083"/>
            <a:ext cx="4192323" cy="2551848"/>
          </a:xfrm>
          <a:prstGeom prst="rect">
            <a:avLst/>
          </a:prstGeom>
        </p:spPr>
      </p:pic>
    </p:spTree>
    <p:extLst>
      <p:ext uri="{BB962C8B-B14F-4D97-AF65-F5344CB8AC3E}">
        <p14:creationId xmlns:p14="http://schemas.microsoft.com/office/powerpoint/2010/main" val="1778877739"/>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4" name="Rectangle 3"/>
          <p:cNvSpPr/>
          <p:nvPr/>
        </p:nvSpPr>
        <p:spPr>
          <a:xfrm>
            <a:off x="611187" y="1977609"/>
            <a:ext cx="3105027" cy="1323439"/>
          </a:xfrm>
          <a:prstGeom prst="rect">
            <a:avLst/>
          </a:prstGeom>
        </p:spPr>
        <p:txBody>
          <a:bodyPr wrap="square">
            <a:spAutoFit/>
          </a:bodyPr>
          <a:lstStyle/>
          <a:p>
            <a:pPr lvl="0">
              <a:buSzPts val="1600"/>
            </a:pPr>
            <a:r>
              <a:rPr lang="en-US" sz="2000" b="1" dirty="0">
                <a:solidFill>
                  <a:schemeClr val="accent1"/>
                </a:solidFill>
                <a:latin typeface="+mn-lt"/>
                <a:ea typeface="Futura Medium" charset="0"/>
                <a:cs typeface="Palanquin" panose="020B0004020203020204" pitchFamily="34" charset="77"/>
                <a:sym typeface="Merriweather"/>
              </a:rPr>
              <a:t>1.</a:t>
            </a:r>
          </a:p>
          <a:p>
            <a:pPr lvl="0">
              <a:buSzPts val="1600"/>
            </a:pPr>
            <a:r>
              <a:rPr lang="en-US" sz="2000" dirty="0">
                <a:solidFill>
                  <a:schemeClr val="tx2"/>
                </a:solidFill>
                <a:latin typeface="+mn-lt"/>
                <a:cs typeface="Palanquin" panose="020B0004020203020204" pitchFamily="34" charset="77"/>
                <a:sym typeface="Merriweather"/>
              </a:rPr>
              <a:t>Understand current is affected by potential difference and resistance</a:t>
            </a:r>
          </a:p>
        </p:txBody>
      </p:sp>
      <p:sp>
        <p:nvSpPr>
          <p:cNvPr id="5" name="Google Shape;70;p14"/>
          <p:cNvSpPr txBox="1">
            <a:spLocks/>
          </p:cNvSpPr>
          <p:nvPr/>
        </p:nvSpPr>
        <p:spPr>
          <a:xfrm>
            <a:off x="611188" y="0"/>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6" name="Rectangle 1">
            <a:extLst>
              <a:ext uri="{FF2B5EF4-FFF2-40B4-BE49-F238E27FC236}">
                <a16:creationId xmlns:a16="http://schemas.microsoft.com/office/drawing/2014/main" xmlns="" id="{45772849-EE32-AC40-9EDB-F5ABE916B746}"/>
              </a:ext>
            </a:extLst>
          </p:cNvPr>
          <p:cNvSpPr/>
          <p:nvPr/>
        </p:nvSpPr>
        <p:spPr>
          <a:xfrm>
            <a:off x="4751388" y="1977609"/>
            <a:ext cx="3278920" cy="1323439"/>
          </a:xfrm>
          <a:prstGeom prst="rect">
            <a:avLst/>
          </a:prstGeom>
        </p:spPr>
        <p:txBody>
          <a:bodyPr wrap="square">
            <a:spAutoFit/>
          </a:bodyPr>
          <a:lstStyle/>
          <a:p>
            <a:pPr>
              <a:buSzPts val="1600"/>
            </a:pPr>
            <a:r>
              <a:rPr lang="en-US" sz="2000" b="1" dirty="0">
                <a:solidFill>
                  <a:schemeClr val="accent2"/>
                </a:solidFill>
                <a:latin typeface="+mn-lt"/>
                <a:ea typeface="Futura Medium" charset="0"/>
                <a:cs typeface="Palanquin" panose="020B0004020203020204" pitchFamily="34" charset="77"/>
                <a:sym typeface="Merriweather"/>
              </a:rPr>
              <a:t>2.</a:t>
            </a:r>
            <a:endParaRPr lang="en-US" sz="2000" dirty="0">
              <a:solidFill>
                <a:schemeClr val="accent2"/>
              </a:solidFill>
              <a:latin typeface="+mn-lt"/>
              <a:ea typeface="Futura Medium" charset="0"/>
              <a:cs typeface="Palanquin" panose="020B0004020203020204" pitchFamily="34" charset="77"/>
              <a:sym typeface="Merriweather"/>
            </a:endParaRPr>
          </a:p>
          <a:p>
            <a:pPr lvl="0">
              <a:buSzPts val="1600"/>
            </a:pPr>
            <a:r>
              <a:rPr lang="en-US" sz="2000" dirty="0">
                <a:solidFill>
                  <a:schemeClr val="tx2"/>
                </a:solidFill>
                <a:latin typeface="+mn-lt"/>
                <a:cs typeface="Palanquin" panose="020B0004020203020204" pitchFamily="34" charset="77"/>
                <a:sym typeface="Merriweather"/>
              </a:rPr>
              <a:t>Understand the difference between current and potential difference</a:t>
            </a:r>
            <a:endParaRPr lang="en-GB" sz="2000" dirty="0">
              <a:solidFill>
                <a:schemeClr val="tx2"/>
              </a:solidFill>
              <a:latin typeface="+mn-lt"/>
              <a:cs typeface="Palanquin" panose="020B0004020203020204" pitchFamily="34" charset="77"/>
              <a:sym typeface="Merriweather"/>
            </a:endParaRPr>
          </a:p>
        </p:txBody>
      </p:sp>
    </p:spTree>
    <p:extLst>
      <p:ext uri="{BB962C8B-B14F-4D97-AF65-F5344CB8AC3E}">
        <p14:creationId xmlns:p14="http://schemas.microsoft.com/office/powerpoint/2010/main" val="3748075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5" name="Google Shape;70;p14"/>
          <p:cNvSpPr txBox="1">
            <a:spLocks/>
          </p:cNvSpPr>
          <p:nvPr/>
        </p:nvSpPr>
        <p:spPr>
          <a:xfrm>
            <a:off x="611188" y="-1"/>
            <a:ext cx="3781425" cy="592138"/>
          </a:xfrm>
          <a:prstGeom prst="rect">
            <a:avLst/>
          </a:prstGeom>
          <a:solidFill>
            <a:schemeClr val="accent1"/>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8" name="Rectangle 1">
            <a:extLst>
              <a:ext uri="{FF2B5EF4-FFF2-40B4-BE49-F238E27FC236}">
                <a16:creationId xmlns:a16="http://schemas.microsoft.com/office/drawing/2014/main" xmlns="" id="{7CB34D9D-920C-4A19-8AE1-73A51761506E}"/>
              </a:ext>
            </a:extLst>
          </p:cNvPr>
          <p:cNvSpPr/>
          <p:nvPr/>
        </p:nvSpPr>
        <p:spPr>
          <a:xfrm>
            <a:off x="4751387" y="1977609"/>
            <a:ext cx="3290643" cy="1631216"/>
          </a:xfrm>
          <a:prstGeom prst="rect">
            <a:avLst/>
          </a:prstGeom>
        </p:spPr>
        <p:txBody>
          <a:bodyPr wrap="square">
            <a:spAutoFit/>
          </a:bodyPr>
          <a:lstStyle/>
          <a:p>
            <a:pPr>
              <a:buSzPts val="1600"/>
            </a:pPr>
            <a:r>
              <a:rPr lang="en-US" sz="2000" b="1" dirty="0">
                <a:solidFill>
                  <a:schemeClr val="bg1">
                    <a:lumMod val="50000"/>
                  </a:schemeClr>
                </a:solidFill>
                <a:latin typeface="+mn-lt"/>
                <a:ea typeface="Futura Medium" charset="0"/>
                <a:cs typeface="Palanquin" panose="020B0004020203020204" pitchFamily="34" charset="77"/>
                <a:sym typeface="Merriweather"/>
              </a:rPr>
              <a:t>2.</a:t>
            </a:r>
            <a:endParaRPr lang="en-US" sz="2000" dirty="0">
              <a:solidFill>
                <a:schemeClr val="bg1">
                  <a:lumMod val="50000"/>
                </a:schemeClr>
              </a:solidFill>
              <a:latin typeface="+mn-lt"/>
              <a:ea typeface="Futura Medium" charset="0"/>
              <a:cs typeface="Palanquin" panose="020B0004020203020204" pitchFamily="34" charset="77"/>
              <a:sym typeface="Merriweather"/>
            </a:endParaRPr>
          </a:p>
          <a:p>
            <a:pPr lvl="0">
              <a:buSzPts val="1600"/>
            </a:pPr>
            <a:r>
              <a:rPr lang="en-US" sz="2000" dirty="0">
                <a:solidFill>
                  <a:schemeClr val="bg1">
                    <a:lumMod val="50000"/>
                  </a:schemeClr>
                </a:solidFill>
                <a:latin typeface="+mn-lt"/>
                <a:cs typeface="Palanquin" panose="020B0004020203020204" pitchFamily="34" charset="77"/>
                <a:sym typeface="Merriweather"/>
              </a:rPr>
              <a:t>Understand the difference between current and potential difference</a:t>
            </a:r>
          </a:p>
          <a:p>
            <a:pPr lvl="0">
              <a:buSzPts val="1600"/>
            </a:pPr>
            <a:endParaRPr lang="en-US" sz="2000" dirty="0">
              <a:solidFill>
                <a:schemeClr val="bg1">
                  <a:lumMod val="50000"/>
                </a:schemeClr>
              </a:solidFill>
              <a:latin typeface="+mn-lt"/>
              <a:cs typeface="Palanquin" panose="020B0004020203020204" pitchFamily="34" charset="77"/>
              <a:sym typeface="Merriweather"/>
            </a:endParaRPr>
          </a:p>
        </p:txBody>
      </p:sp>
      <p:sp>
        <p:nvSpPr>
          <p:cNvPr id="6" name="Rectangle 5"/>
          <p:cNvSpPr/>
          <p:nvPr/>
        </p:nvSpPr>
        <p:spPr>
          <a:xfrm>
            <a:off x="611187" y="1977609"/>
            <a:ext cx="3105027" cy="1323439"/>
          </a:xfrm>
          <a:prstGeom prst="rect">
            <a:avLst/>
          </a:prstGeom>
        </p:spPr>
        <p:txBody>
          <a:bodyPr wrap="square">
            <a:spAutoFit/>
          </a:bodyPr>
          <a:lstStyle/>
          <a:p>
            <a:pPr lvl="0">
              <a:buSzPts val="1600"/>
            </a:pPr>
            <a:r>
              <a:rPr lang="en-US" sz="2000" b="1" dirty="0">
                <a:solidFill>
                  <a:schemeClr val="accent1"/>
                </a:solidFill>
                <a:latin typeface="+mn-lt"/>
                <a:ea typeface="Futura Medium" charset="0"/>
                <a:cs typeface="Palanquin" panose="020B0004020203020204" pitchFamily="34" charset="77"/>
                <a:sym typeface="Merriweather"/>
              </a:rPr>
              <a:t>1.</a:t>
            </a:r>
          </a:p>
          <a:p>
            <a:pPr lvl="0">
              <a:buSzPts val="1600"/>
            </a:pPr>
            <a:r>
              <a:rPr lang="en-US" sz="2000" dirty="0">
                <a:solidFill>
                  <a:schemeClr val="tx2"/>
                </a:solidFill>
                <a:latin typeface="+mn-lt"/>
                <a:cs typeface="Palanquin" panose="020B0004020203020204" pitchFamily="34" charset="77"/>
                <a:sym typeface="Merriweather"/>
              </a:rPr>
              <a:t>Understand current is affected by potential difference and resistance</a:t>
            </a:r>
          </a:p>
        </p:txBody>
      </p:sp>
    </p:spTree>
    <p:extLst>
      <p:ext uri="{BB962C8B-B14F-4D97-AF65-F5344CB8AC3E}">
        <p14:creationId xmlns:p14="http://schemas.microsoft.com/office/powerpoint/2010/main" val="997853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05638" y="315139"/>
            <a:ext cx="4137671" cy="553998"/>
          </a:xfrm>
          <a:prstGeom prst="rect">
            <a:avLst/>
          </a:prstGeom>
        </p:spPr>
        <p:txBody>
          <a:bodyPr wrap="none">
            <a:spAutoFit/>
          </a:bodyPr>
          <a:lstStyle/>
          <a:p>
            <a:pPr lvl="0">
              <a:defRPr/>
            </a:pPr>
            <a:r>
              <a:rPr lang="en-US" sz="3000" b="1" dirty="0">
                <a:solidFill>
                  <a:schemeClr val="accent1"/>
                </a:solidFill>
                <a:latin typeface="+mn-lt"/>
                <a:ea typeface="Futura Medium" charset="0"/>
                <a:cs typeface="Futura Medium" charset="0"/>
              </a:rPr>
              <a:t>What affects current?</a:t>
            </a:r>
            <a:endParaRPr lang="es-MX" sz="3000" b="1" dirty="0">
              <a:solidFill>
                <a:schemeClr val="accent1"/>
              </a:solidFill>
              <a:latin typeface="+mn-lt"/>
            </a:endParaRPr>
          </a:p>
        </p:txBody>
      </p:sp>
      <p:pic>
        <p:nvPicPr>
          <p:cNvPr id="3" name="Picture 2">
            <a:extLst>
              <a:ext uri="{FF2B5EF4-FFF2-40B4-BE49-F238E27FC236}">
                <a16:creationId xmlns:a16="http://schemas.microsoft.com/office/drawing/2014/main" xmlns="" id="{B68367AE-7968-F244-ADD9-EFD8E7749296}"/>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0" y="1816166"/>
            <a:ext cx="9144000" cy="1563137"/>
          </a:xfrm>
          <a:prstGeom prst="rect">
            <a:avLst/>
          </a:prstGeom>
        </p:spPr>
      </p:pic>
    </p:spTree>
    <p:extLst>
      <p:ext uri="{BB962C8B-B14F-4D97-AF65-F5344CB8AC3E}">
        <p14:creationId xmlns:p14="http://schemas.microsoft.com/office/powerpoint/2010/main" val="289218809"/>
      </p:ext>
    </p:extLst>
  </p:cSld>
  <p:clrMapOvr>
    <a:masterClrMapping/>
  </p:clrMapOvr>
  <p:transition spd="slow">
    <p:wipe/>
  </p:transition>
</p:sld>
</file>

<file path=ppt/theme/theme1.xml><?xml version="1.0" encoding="utf-8"?>
<a:theme xmlns:a="http://schemas.openxmlformats.org/drawingml/2006/main" name="Paradigm">
  <a:themeElements>
    <a:clrScheme name="Custom 1">
      <a:dk1>
        <a:srgbClr val="31394D"/>
      </a:dk1>
      <a:lt1>
        <a:srgbClr val="FFFFFF"/>
      </a:lt1>
      <a:dk2>
        <a:srgbClr val="0098DB"/>
      </a:dk2>
      <a:lt2>
        <a:srgbClr val="DBE2E9"/>
      </a:lt2>
      <a:accent1>
        <a:srgbClr val="FFA02F"/>
      </a:accent1>
      <a:accent2>
        <a:srgbClr val="E59AAA"/>
      </a:accent2>
      <a:accent3>
        <a:srgbClr val="FADA63"/>
      </a:accent3>
      <a:accent4>
        <a:srgbClr val="A0CFEB"/>
      </a:accent4>
      <a:accent5>
        <a:srgbClr val="72CE9B"/>
      </a:accent5>
      <a:accent6>
        <a:srgbClr val="72CE9B"/>
      </a:accent6>
      <a:hlink>
        <a:srgbClr val="72CE9B"/>
      </a:hlink>
      <a:folHlink>
        <a:srgbClr val="72CE9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22946</TotalTime>
  <Words>3942</Words>
  <Application>Microsoft Office PowerPoint</Application>
  <PresentationFormat>On-screen Show (16:9)</PresentationFormat>
  <Paragraphs>339</Paragraphs>
  <Slides>26</Slides>
  <Notes>26</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26</vt:i4>
      </vt:variant>
    </vt:vector>
  </HeadingPairs>
  <TitlesOfParts>
    <vt:vector size="39" baseType="lpstr">
      <vt:lpstr>.AppleSystemUIFont</vt:lpstr>
      <vt:lpstr>.HiraKakuInterface-W3</vt:lpstr>
      <vt:lpstr>Arial</vt:lpstr>
      <vt:lpstr>ArialMT</vt:lpstr>
      <vt:lpstr>Calibri</vt:lpstr>
      <vt:lpstr>Futura Medium</vt:lpstr>
      <vt:lpstr>Merriweather</vt:lpstr>
      <vt:lpstr>Palanquin</vt:lpstr>
      <vt:lpstr>Palanquin Light</vt:lpstr>
      <vt:lpstr>Roboto</vt:lpstr>
      <vt:lpstr>Times New Roman</vt:lpstr>
      <vt:lpstr>Wingdings</vt:lpstr>
      <vt:lpstr>Paradigm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 instructions</dc:title>
  <dc:creator>Ariel Bothen</dc:creator>
  <cp:lastModifiedBy>Kathryn Atherton</cp:lastModifiedBy>
  <cp:revision>415</cp:revision>
  <cp:lastPrinted>2019-07-18T15:57:08Z</cp:lastPrinted>
  <dcterms:modified xsi:type="dcterms:W3CDTF">2021-01-02T22:41:27Z</dcterms:modified>
</cp:coreProperties>
</file>