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6"/>
  </p:notesMasterIdLst>
  <p:sldIdLst>
    <p:sldId id="313" r:id="rId2"/>
    <p:sldId id="325" r:id="rId3"/>
    <p:sldId id="282" r:id="rId4"/>
    <p:sldId id="286" r:id="rId5"/>
    <p:sldId id="284" r:id="rId6"/>
    <p:sldId id="289" r:id="rId7"/>
    <p:sldId id="287" r:id="rId8"/>
    <p:sldId id="290" r:id="rId9"/>
    <p:sldId id="319" r:id="rId10"/>
    <p:sldId id="314" r:id="rId11"/>
    <p:sldId id="318" r:id="rId12"/>
    <p:sldId id="311" r:id="rId13"/>
    <p:sldId id="293" r:id="rId14"/>
    <p:sldId id="304" r:id="rId15"/>
    <p:sldId id="317" r:id="rId16"/>
    <p:sldId id="305" r:id="rId17"/>
    <p:sldId id="306" r:id="rId18"/>
    <p:sldId id="320" r:id="rId19"/>
    <p:sldId id="316" r:id="rId20"/>
    <p:sldId id="322" r:id="rId21"/>
    <p:sldId id="323" r:id="rId22"/>
    <p:sldId id="321" r:id="rId23"/>
    <p:sldId id="315" r:id="rId24"/>
    <p:sldId id="300" r:id="rId2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484" userDrawn="1">
          <p15:clr>
            <a:srgbClr val="A4A3A4"/>
          </p15:clr>
        </p15:guide>
        <p15:guide id="2" pos="2880">
          <p15:clr>
            <a:srgbClr val="A4A3A4"/>
          </p15:clr>
        </p15:guide>
        <p15:guide id="3" orient="horz" pos="2573" userDrawn="1">
          <p15:clr>
            <a:srgbClr val="A4A3A4"/>
          </p15:clr>
        </p15:guide>
        <p15:guide id="5" pos="385" userDrawn="1">
          <p15:clr>
            <a:srgbClr val="A4A3A4"/>
          </p15:clr>
        </p15:guide>
        <p15:guide id="6" pos="5375" userDrawn="1">
          <p15:clr>
            <a:srgbClr val="A4A3A4"/>
          </p15:clr>
        </p15:guide>
        <p15:guide id="7" pos="2767" userDrawn="1">
          <p15:clr>
            <a:srgbClr val="A4A3A4"/>
          </p15:clr>
        </p15:guide>
        <p15:guide id="8" pos="2993" userDrawn="1">
          <p15:clr>
            <a:srgbClr val="A4A3A4"/>
          </p15:clr>
        </p15:guide>
        <p15:guide id="9" orient="horz" pos="940" userDrawn="1">
          <p15:clr>
            <a:srgbClr val="A4A3A4"/>
          </p15:clr>
        </p15:guide>
        <p15:guide id="10" orient="horz" pos="1620" userDrawn="1">
          <p15:clr>
            <a:srgbClr val="A4A3A4"/>
          </p15:clr>
        </p15:guide>
        <p15:guide id="11" pos="1565" userDrawn="1">
          <p15:clr>
            <a:srgbClr val="A4A3A4"/>
          </p15:clr>
        </p15:guide>
        <p15:guide id="12" pos="1451" userDrawn="1">
          <p15:clr>
            <a:srgbClr val="A4A3A4"/>
          </p15:clr>
        </p15:guide>
        <p15:guide id="13" pos="1678" userDrawn="1">
          <p15:clr>
            <a:srgbClr val="A4A3A4"/>
          </p15:clr>
        </p15:guide>
        <p15:guide id="14" pos="4195" userDrawn="1">
          <p15:clr>
            <a:srgbClr val="A4A3A4"/>
          </p15:clr>
        </p15:guide>
        <p15:guide id="15" pos="4082" userDrawn="1">
          <p15:clr>
            <a:srgbClr val="A4A3A4"/>
          </p15:clr>
        </p15:guide>
        <p15:guide id="16" pos="4309" userDrawn="1">
          <p15:clr>
            <a:srgbClr val="A4A3A4"/>
          </p15:clr>
        </p15:guide>
        <p15:guide id="17" orient="horz" pos="2867" userDrawn="1">
          <p15:clr>
            <a:srgbClr val="A4A3A4"/>
          </p15:clr>
        </p15:guide>
        <p15:guide id="18" orient="horz" pos="373" userDrawn="1">
          <p15:clr>
            <a:srgbClr val="A4A3A4"/>
          </p15:clr>
        </p15:guide>
        <p15:guide id="19" orient="horz" pos="1756" userDrawn="1">
          <p15:clr>
            <a:srgbClr val="A4A3A4"/>
          </p15:clr>
        </p15:guide>
        <p15:guide id="20" orient="horz" pos="2300" userDrawn="1">
          <p15:clr>
            <a:srgbClr val="A4A3A4"/>
          </p15:clr>
        </p15:guide>
        <p15:guide id="21" orient="horz" pos="6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riel Bothen" initials="AB" lastIdx="1" clrIdx="0"/>
  <p:cmAuthor id="2" name="Frances Richardson" initials="FR" lastIdx="1" clrIdx="1"/>
  <p:cmAuthor id="3" name="Raj Chande" initials="RC" lastIdx="9" clrIdx="2">
    <p:extLst>
      <p:ext uri="{19B8F6BF-5375-455C-9EA6-DF929625EA0E}">
        <p15:presenceInfo xmlns:p15="http://schemas.microsoft.com/office/powerpoint/2012/main" userId="e448240fd1f88733" providerId="Windows Live"/>
      </p:ext>
    </p:extLst>
  </p:cmAuthor>
  <p:cmAuthor id="4" name="Antonio Silva" initials="AS" lastIdx="2" clrIdx="3">
    <p:extLst>
      <p:ext uri="{19B8F6BF-5375-455C-9EA6-DF929625EA0E}">
        <p15:presenceInfo xmlns:p15="http://schemas.microsoft.com/office/powerpoint/2012/main" userId="S::antonia.silva@behaviouralinsights.onmicrosoft.com::7c5d6ac2-9b38-4f3f-ae75-500ff12f6e97" providerId="AD"/>
      </p:ext>
    </p:extLst>
  </p:cmAuthor>
  <p:cmAuthor id="5" name="Amber Evans" initials="AE" lastIdx="19" clrIdx="4">
    <p:extLst>
      <p:ext uri="{19B8F6BF-5375-455C-9EA6-DF929625EA0E}">
        <p15:presenceInfo xmlns:p15="http://schemas.microsoft.com/office/powerpoint/2012/main" userId="S::Amber.Evans@office.bi.team::a725b9e7-42a8-47fe-82b6-491cf78084b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4F53"/>
    <a:srgbClr val="DBE2EA"/>
    <a:srgbClr val="E59AAA"/>
    <a:srgbClr val="0098DB"/>
    <a:srgbClr val="FFA02F"/>
    <a:srgbClr val="72CE9B"/>
    <a:srgbClr val="FADB63"/>
    <a:srgbClr val="A0CFEB"/>
    <a:srgbClr val="3139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B3C75C9-2E1C-4F95-B1AA-29FD2649E573}">
  <a:tblStyle styleId="{9B3C75C9-2E1C-4F95-B1AA-29FD2649E57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268" autoAdjust="0"/>
    <p:restoredTop sz="55963" autoAdjust="0"/>
  </p:normalViewPr>
  <p:slideViewPr>
    <p:cSldViewPr snapToGrid="0">
      <p:cViewPr varScale="1">
        <p:scale>
          <a:sx n="100" d="100"/>
          <a:sy n="100" d="100"/>
        </p:scale>
        <p:origin x="1540" y="60"/>
      </p:cViewPr>
      <p:guideLst>
        <p:guide orient="horz" pos="1484"/>
        <p:guide pos="2880"/>
        <p:guide orient="horz" pos="2573"/>
        <p:guide pos="385"/>
        <p:guide pos="5375"/>
        <p:guide pos="2767"/>
        <p:guide pos="2993"/>
        <p:guide orient="horz" pos="940"/>
        <p:guide orient="horz" pos="1620"/>
        <p:guide pos="1565"/>
        <p:guide pos="1451"/>
        <p:guide pos="1678"/>
        <p:guide pos="4195"/>
        <p:guide pos="4082"/>
        <p:guide pos="4309"/>
        <p:guide orient="horz" pos="2867"/>
        <p:guide orient="horz" pos="373"/>
        <p:guide orient="horz" pos="1756"/>
        <p:guide orient="horz" pos="2300"/>
        <p:guide orient="horz" pos="667"/>
      </p:guideLst>
    </p:cSldViewPr>
  </p:slideViewPr>
  <p:outlineViewPr>
    <p:cViewPr>
      <p:scale>
        <a:sx n="33" d="100"/>
        <a:sy n="33" d="100"/>
      </p:scale>
      <p:origin x="0" y="0"/>
    </p:cViewPr>
    <p:sldLst>
      <p:sld r:id="rId1" collapse="1"/>
    </p:sldLst>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84482777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educationendowmentfoundation.org.uk/public/files/Publications/Science/EEF_improving_secondary_science.pdf#page=38"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spark.iop.org/most-pupils-see-battery-source-electrical-effects-circuit"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spark.iop.org/many-students-think-electric-current-or-electric-charge-or-electricity-rather-energy-stored-battery"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educationendowmentfoundation.org.uk/public/files/Publications/Science/EEF_improving_secondary_science.pdf#page=38"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educationendowmentfoundation.org.uk/public/files/Publications/Science/EEF_improving_secondary_science.pdf#page=26"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educationendowmentfoundation.org.uk/public/files/Publications/Science/EEF_improving_secondary_science.pdf#page=12"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educationendowmentfoundation.org.uk/public/files/Publications/Science/EEF_improving_secondary_science.pdf#page=21"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educationendowmentfoundation.org.uk/public/files/Publications/Science/EEF_improving_secondary_science.pdf#page=21"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educationendowmentfoundation.org.uk/public/files/Publications/Science/EEF_improving_secondary_science.pdf#page=29"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educationendowmentfoundation.org.uk/evidence-summaries/teaching-learning-toolkit/feedback/"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ducationendowmentfoundation.org.uk/public/files/Publications/Science/EEF_improving_secondary_science.pdf#page=26"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ducationendowmentfoundation.org.uk/public/files/Publications/Science/EEF_improving_secondary_science.pdf#page=25"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educationendowmentfoundation.org.uk/public/files/Publications/Science/EEF_improving_secondary_science.pdf#page=33"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lvl="0" indent="0" algn="l" rtl="0">
              <a:spcBef>
                <a:spcPts val="0"/>
              </a:spcBef>
              <a:spcAft>
                <a:spcPts val="0"/>
              </a:spcAft>
              <a:buSzPct val="120000"/>
              <a:buFont typeface=".AppleSystemUIFont" charset="-120"/>
              <a:buNone/>
            </a:pPr>
            <a:r>
              <a:rPr lang="en-US" sz="1100" b="0" i="0" u="none" strike="noStrike" cap="none" dirty="0">
                <a:solidFill>
                  <a:srgbClr val="000000"/>
                </a:solidFill>
                <a:effectLst/>
                <a:latin typeface="Arial"/>
                <a:ea typeface="Arial"/>
                <a:cs typeface="Arial"/>
                <a:sym typeface="Arial"/>
              </a:rPr>
              <a:t>This lesson introduces electrical components and their diagrams, and teaches students how to link a real circuit to the abstract representation as a circuit diagram.</a:t>
            </a:r>
          </a:p>
        </p:txBody>
      </p:sp>
    </p:spTree>
    <p:extLst>
      <p:ext uri="{BB962C8B-B14F-4D97-AF65-F5344CB8AC3E}">
        <p14:creationId xmlns:p14="http://schemas.microsoft.com/office/powerpoint/2010/main" val="25505066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GB" sz="1100" b="0" i="0" u="none" strike="noStrike" cap="none" dirty="0">
                <a:solidFill>
                  <a:srgbClr val="000000"/>
                </a:solidFill>
                <a:effectLst/>
                <a:latin typeface="Arial"/>
                <a:ea typeface="Arial"/>
                <a:cs typeface="Arial"/>
                <a:sym typeface="Arial"/>
              </a:rPr>
              <a:t>RESEARCH NOTES:</a:t>
            </a:r>
          </a:p>
          <a:p>
            <a:pPr marL="158750" indent="0">
              <a:buNone/>
            </a:pPr>
            <a:endParaRPr lang="en-GB" sz="1100" b="0" i="0" u="none" strike="noStrike" cap="none" dirty="0">
              <a:solidFill>
                <a:srgbClr val="000000"/>
              </a:solidFill>
              <a:effectLst/>
              <a:latin typeface="Arial"/>
              <a:ea typeface="Arial"/>
              <a:cs typeface="Arial"/>
              <a:sym typeface="Arial"/>
            </a:endParaRP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b="0" i="0" u="none" strike="noStrike" cap="none" dirty="0">
                <a:solidFill>
                  <a:srgbClr val="000000"/>
                </a:solidFill>
                <a:effectLst/>
                <a:latin typeface="Arial"/>
                <a:ea typeface="Arial"/>
                <a:cs typeface="Arial"/>
                <a:sym typeface="Arial"/>
              </a:rPr>
              <a:t>7a. </a:t>
            </a:r>
            <a:r>
              <a:rPr lang="en-GB" sz="1100" b="0" i="0" u="sng" strike="noStrike" cap="none" dirty="0">
                <a:solidFill>
                  <a:srgbClr val="000000"/>
                </a:solidFill>
                <a:effectLst/>
                <a:latin typeface="Arial"/>
                <a:ea typeface="Arial"/>
                <a:cs typeface="Arial"/>
                <a:sym typeface="Arial"/>
              </a:rPr>
              <a:t>Feedback</a:t>
            </a:r>
            <a:r>
              <a:rPr lang="en-GB" sz="1100" b="0" i="0" u="none" strike="noStrike" cap="none" dirty="0">
                <a:solidFill>
                  <a:srgbClr val="000000"/>
                </a:solidFill>
                <a:effectLst/>
                <a:latin typeface="Arial"/>
                <a:ea typeface="Arial"/>
                <a:cs typeface="Arial"/>
                <a:sym typeface="Arial"/>
              </a:rPr>
              <a:t>: Find out what your pupils understand - It is important that you build up an accurate picture of the current understanding of all your pupils </a:t>
            </a:r>
            <a:r>
              <a:rPr lang="en-GB" sz="1100" b="0" i="0" u="sng" strike="noStrike" cap="none" dirty="0">
                <a:solidFill>
                  <a:srgbClr val="000000"/>
                </a:solidFill>
                <a:effectLst/>
                <a:latin typeface="Arial"/>
                <a:ea typeface="Arial"/>
                <a:cs typeface="Arial"/>
                <a:sym typeface="Arial"/>
                <a:hlinkClick r:id="rId3"/>
              </a:rPr>
              <a:t>https://educationendowmentfoundation.org.uk/public/files/Publications/Science/EEF_improving_secondary_science.pdf#page=38</a:t>
            </a:r>
            <a:endParaRPr lang="en-GB"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31650800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l" rtl="0">
              <a:lnSpc>
                <a:spcPct val="115000"/>
              </a:lnSpc>
              <a:spcBef>
                <a:spcPts val="600"/>
              </a:spcBef>
              <a:spcAft>
                <a:spcPts val="0"/>
              </a:spcAft>
              <a:buNone/>
            </a:pPr>
            <a:r>
              <a:rPr lang="en-GB" sz="1400" i="1" dirty="0"/>
              <a:t>Solutions for Activity 1</a:t>
            </a:r>
          </a:p>
          <a:p>
            <a:pPr marL="0" lvl="0" indent="0" algn="l" rtl="0">
              <a:lnSpc>
                <a:spcPct val="115000"/>
              </a:lnSpc>
              <a:spcBef>
                <a:spcPts val="600"/>
              </a:spcBef>
              <a:spcAft>
                <a:spcPts val="0"/>
              </a:spcAft>
              <a:buNone/>
            </a:pPr>
            <a:endParaRPr lang="en-GB" sz="1400" i="1" dirty="0"/>
          </a:p>
          <a:p>
            <a:pPr marL="0" lvl="0" indent="0" algn="l" rtl="0">
              <a:lnSpc>
                <a:spcPct val="115000"/>
              </a:lnSpc>
              <a:spcBef>
                <a:spcPts val="600"/>
              </a:spcBef>
              <a:spcAft>
                <a:spcPts val="0"/>
              </a:spcAft>
              <a:buNone/>
            </a:pPr>
            <a:r>
              <a:rPr lang="en-GB" sz="1400" i="1" dirty="0"/>
              <a:t>Possible misconceptions around the role of the battery:</a:t>
            </a:r>
          </a:p>
          <a:p>
            <a:pPr marL="0" lvl="0" indent="0" algn="l" rtl="0">
              <a:lnSpc>
                <a:spcPct val="115000"/>
              </a:lnSpc>
              <a:spcBef>
                <a:spcPts val="600"/>
              </a:spcBef>
              <a:spcAft>
                <a:spcPts val="0"/>
              </a:spcAft>
              <a:buNone/>
            </a:pPr>
            <a:endParaRPr lang="en-GB" sz="1400" i="1" dirty="0"/>
          </a:p>
          <a:p>
            <a:pPr marL="0" lvl="0" indent="0" algn="l" rtl="0">
              <a:lnSpc>
                <a:spcPct val="115000"/>
              </a:lnSpc>
              <a:spcBef>
                <a:spcPts val="600"/>
              </a:spcBef>
              <a:spcAft>
                <a:spcPts val="0"/>
              </a:spcAft>
              <a:buNone/>
            </a:pPr>
            <a:r>
              <a:rPr lang="en-GB" sz="1100" b="0" i="0" u="sng" strike="noStrike" cap="none" dirty="0">
                <a:solidFill>
                  <a:srgbClr val="000000"/>
                </a:solidFill>
                <a:effectLst/>
                <a:latin typeface="Arial"/>
                <a:ea typeface="Arial"/>
                <a:cs typeface="Arial"/>
                <a:sym typeface="Arial"/>
              </a:rPr>
              <a:t>Misconceptions research on IOP Spark:</a:t>
            </a:r>
            <a:r>
              <a:rPr lang="en-GB" sz="1100" b="0" i="0" u="none" strike="noStrike" cap="none" dirty="0">
                <a:solidFill>
                  <a:srgbClr val="000000"/>
                </a:solidFill>
                <a:effectLst/>
                <a:latin typeface="Arial"/>
                <a:ea typeface="Arial"/>
                <a:cs typeface="Arial"/>
                <a:sym typeface="Arial"/>
              </a:rPr>
              <a:t> </a:t>
            </a:r>
          </a:p>
          <a:p>
            <a:pPr marL="171450" lvl="0" indent="-171450" algn="l" rtl="0">
              <a:lnSpc>
                <a:spcPct val="115000"/>
              </a:lnSpc>
              <a:spcBef>
                <a:spcPts val="600"/>
              </a:spcBef>
              <a:spcAft>
                <a:spcPts val="0"/>
              </a:spcAft>
            </a:pPr>
            <a:r>
              <a:rPr lang="en-GB" sz="1100" b="0" i="0" u="none" strike="noStrike" cap="none" dirty="0">
                <a:solidFill>
                  <a:srgbClr val="000000"/>
                </a:solidFill>
                <a:effectLst/>
                <a:latin typeface="Arial"/>
                <a:ea typeface="Arial"/>
                <a:cs typeface="Arial"/>
                <a:sym typeface="Arial"/>
              </a:rPr>
              <a:t>Most pupils see the battery as the source of electrical effects in a circuit. </a:t>
            </a:r>
            <a:r>
              <a:rPr lang="en-GB" sz="1100" b="0" i="0" u="sng" strike="noStrike" cap="none" dirty="0">
                <a:solidFill>
                  <a:srgbClr val="000000"/>
                </a:solidFill>
                <a:effectLst/>
                <a:latin typeface="Arial"/>
                <a:ea typeface="Arial"/>
                <a:cs typeface="Arial"/>
                <a:sym typeface="Arial"/>
                <a:hlinkClick r:id="rId3"/>
              </a:rPr>
              <a:t>https://spark.iop.org/most-pupils-see-battery-source-electrical-effects-circuit</a:t>
            </a:r>
            <a:r>
              <a:rPr lang="en-GB" sz="1100" b="0" i="0" u="none" strike="noStrike" cap="none" dirty="0">
                <a:solidFill>
                  <a:srgbClr val="000000"/>
                </a:solidFill>
                <a:effectLst/>
                <a:latin typeface="Arial"/>
                <a:ea typeface="Arial"/>
                <a:cs typeface="Arial"/>
                <a:sym typeface="Arial"/>
              </a:rPr>
              <a:t> </a:t>
            </a:r>
          </a:p>
          <a:p>
            <a:pPr marL="171450" marR="0" lvl="0" indent="-171450" algn="l" defTabSz="914400" rtl="0" eaLnBrk="1" fontAlgn="auto" latinLnBrk="0" hangingPunct="1">
              <a:lnSpc>
                <a:spcPct val="115000"/>
              </a:lnSpc>
              <a:spcBef>
                <a:spcPts val="600"/>
              </a:spcBef>
              <a:spcAft>
                <a:spcPts val="0"/>
              </a:spcAft>
              <a:buClr>
                <a:srgbClr val="000000"/>
              </a:buClr>
              <a:buSzPts val="1100"/>
              <a:buFont typeface="Arial"/>
              <a:buChar char="●"/>
              <a:tabLst/>
              <a:defRPr/>
            </a:pPr>
            <a:r>
              <a:rPr lang="en-GB" sz="1100" b="0" i="0" u="none" strike="noStrike" cap="none" dirty="0">
                <a:solidFill>
                  <a:srgbClr val="000000"/>
                </a:solidFill>
                <a:effectLst/>
                <a:latin typeface="Arial"/>
                <a:ea typeface="Arial"/>
                <a:cs typeface="Arial"/>
                <a:sym typeface="Arial"/>
              </a:rPr>
              <a:t>Many students think that electric current or electric charge (or ‘electricity’), rather than energy, is stored in a battery.</a:t>
            </a:r>
            <a:r>
              <a:rPr lang="en-GB" sz="1100" b="0" i="0" u="none" strike="noStrike" cap="none" baseline="0" dirty="0">
                <a:solidFill>
                  <a:srgbClr val="000000"/>
                </a:solidFill>
                <a:effectLst/>
                <a:latin typeface="Arial"/>
                <a:ea typeface="Arial"/>
                <a:cs typeface="Arial"/>
                <a:sym typeface="Arial"/>
              </a:rPr>
              <a:t> </a:t>
            </a:r>
            <a:r>
              <a:rPr lang="en-GB" sz="1100" b="0" i="0" u="sng" strike="noStrike" cap="none" dirty="0">
                <a:solidFill>
                  <a:srgbClr val="000000"/>
                </a:solidFill>
                <a:effectLst/>
                <a:latin typeface="Arial"/>
                <a:ea typeface="Arial"/>
                <a:cs typeface="Arial"/>
                <a:sym typeface="Arial"/>
                <a:hlinkClick r:id="rId4"/>
              </a:rPr>
              <a:t>https://spark.iop.org/many-students-think-electric-current-or-electric-charge-or-electricity-rather-energy-stored-battery</a:t>
            </a:r>
            <a:endParaRPr lang="en-GB" sz="1100" b="0" i="0" u="none" strike="noStrike" cap="none" dirty="0">
              <a:solidFill>
                <a:srgbClr val="000000"/>
              </a:solidFill>
              <a:effectLst/>
              <a:latin typeface="Arial"/>
              <a:ea typeface="Arial"/>
              <a:cs typeface="Arial"/>
              <a:sym typeface="Arial"/>
            </a:endParaRPr>
          </a:p>
          <a:p>
            <a:pPr marL="0" lvl="0" indent="0" algn="l" rtl="0">
              <a:lnSpc>
                <a:spcPct val="115000"/>
              </a:lnSpc>
              <a:spcBef>
                <a:spcPts val="600"/>
              </a:spcBef>
              <a:spcAft>
                <a:spcPts val="0"/>
              </a:spcAft>
              <a:buNone/>
            </a:pPr>
            <a:endParaRPr lang="en-GB" sz="1100" b="0" i="0" u="none" strike="noStrike" cap="none" dirty="0">
              <a:solidFill>
                <a:srgbClr val="000000"/>
              </a:solidFill>
              <a:effectLst/>
              <a:latin typeface="Arial"/>
              <a:ea typeface="Arial"/>
              <a:cs typeface="Arial"/>
              <a:sym typeface="Arial"/>
            </a:endParaRPr>
          </a:p>
          <a:p>
            <a:pPr marL="0" lvl="0" indent="0" algn="l" rtl="0">
              <a:lnSpc>
                <a:spcPct val="115000"/>
              </a:lnSpc>
              <a:spcBef>
                <a:spcPts val="600"/>
              </a:spcBef>
              <a:spcAft>
                <a:spcPts val="0"/>
              </a:spcAft>
              <a:buNone/>
            </a:pPr>
            <a:endParaRPr lang="en-GB" sz="1100" b="0" i="0" u="none" strike="noStrike" cap="none" dirty="0">
              <a:solidFill>
                <a:srgbClr val="000000"/>
              </a:solidFill>
              <a:effectLst/>
              <a:latin typeface="Arial"/>
              <a:cs typeface="Arial"/>
              <a:sym typeface="Arial"/>
            </a:endParaRPr>
          </a:p>
          <a:p>
            <a:pPr marL="0" lvl="0" indent="0" algn="l" rtl="0">
              <a:lnSpc>
                <a:spcPct val="115000"/>
              </a:lnSpc>
              <a:spcBef>
                <a:spcPts val="600"/>
              </a:spcBef>
              <a:spcAft>
                <a:spcPts val="0"/>
              </a:spcAft>
              <a:buNone/>
            </a:pPr>
            <a:endParaRPr lang="en-GB" sz="1400" i="1" dirty="0"/>
          </a:p>
        </p:txBody>
      </p:sp>
    </p:spTree>
    <p:extLst>
      <p:ext uri="{BB962C8B-B14F-4D97-AF65-F5344CB8AC3E}">
        <p14:creationId xmlns:p14="http://schemas.microsoft.com/office/powerpoint/2010/main" val="1537102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lvl="0" indent="-342900" algn="l" rtl="0">
              <a:lnSpc>
                <a:spcPct val="115000"/>
              </a:lnSpc>
              <a:spcBef>
                <a:spcPts val="600"/>
              </a:spcBef>
              <a:spcAft>
                <a:spcPts val="0"/>
              </a:spcAft>
              <a:buAutoNum type="arabicPeriod"/>
            </a:pPr>
            <a:r>
              <a:rPr lang="en-GB" sz="1400" i="0" dirty="0"/>
              <a:t>If students get the terminals of a battery the wrong way round remind them that the bigger side is positive because positive is bigger than negative.</a:t>
            </a:r>
          </a:p>
          <a:p>
            <a:pPr marL="342900" lvl="0" indent="-342900" algn="l" rtl="0">
              <a:lnSpc>
                <a:spcPct val="115000"/>
              </a:lnSpc>
              <a:spcBef>
                <a:spcPts val="600"/>
              </a:spcBef>
              <a:spcAft>
                <a:spcPts val="0"/>
              </a:spcAft>
              <a:buAutoNum type="arabicPeriod"/>
            </a:pPr>
            <a:r>
              <a:rPr lang="en-GB" sz="1400" i="0" dirty="0"/>
              <a:t>Correct answer is off. See common misconception for students with EAL in the notes on slide 9.</a:t>
            </a:r>
          </a:p>
          <a:p>
            <a:pPr marL="342900" lvl="0" indent="-342900" algn="l" rtl="0">
              <a:lnSpc>
                <a:spcPct val="115000"/>
              </a:lnSpc>
              <a:spcBef>
                <a:spcPts val="600"/>
              </a:spcBef>
              <a:spcAft>
                <a:spcPts val="0"/>
              </a:spcAft>
              <a:buAutoNum type="arabicPeriod"/>
            </a:pPr>
            <a:r>
              <a:rPr lang="en-GB" sz="1400" i="0" dirty="0"/>
              <a:t>Wire</a:t>
            </a:r>
          </a:p>
          <a:p>
            <a:pPr marL="342900" lvl="0" indent="-342900" algn="l" rtl="0">
              <a:lnSpc>
                <a:spcPct val="115000"/>
              </a:lnSpc>
              <a:spcBef>
                <a:spcPts val="600"/>
              </a:spcBef>
              <a:spcAft>
                <a:spcPts val="0"/>
              </a:spcAft>
              <a:buAutoNum type="arabicPeriod"/>
            </a:pPr>
            <a:r>
              <a:rPr lang="en-GB" sz="1400" i="0" dirty="0"/>
              <a:t>A source of power/energy/something to push the current around/a battery; and to have a complete, unbroken loop. </a:t>
            </a:r>
            <a:r>
              <a:rPr lang="en-US" sz="1100" b="0" i="0" u="none" strike="noStrike" cap="none" dirty="0">
                <a:solidFill>
                  <a:srgbClr val="000000"/>
                </a:solidFill>
                <a:effectLst/>
                <a:latin typeface="Arial"/>
                <a:ea typeface="Arial"/>
                <a:cs typeface="Arial"/>
                <a:sym typeface="Arial"/>
              </a:rPr>
              <a:t>Q4 is revision of the previous lesson</a:t>
            </a:r>
            <a:endParaRPr lang="en-GB" sz="1400" i="0" dirty="0"/>
          </a:p>
          <a:p>
            <a:pPr marL="342900" lvl="0" indent="-342900" algn="l" rtl="0">
              <a:lnSpc>
                <a:spcPct val="115000"/>
              </a:lnSpc>
              <a:spcBef>
                <a:spcPts val="600"/>
              </a:spcBef>
              <a:spcAft>
                <a:spcPts val="0"/>
              </a:spcAft>
              <a:buAutoNum type="arabicPeriod"/>
            </a:pPr>
            <a:endParaRPr lang="en-GB" sz="1400" i="1" dirty="0"/>
          </a:p>
          <a:p>
            <a:pPr marL="0" lvl="0" indent="0" algn="l" rtl="0">
              <a:lnSpc>
                <a:spcPct val="115000"/>
              </a:lnSpc>
              <a:spcBef>
                <a:spcPts val="600"/>
              </a:spcBef>
              <a:spcAft>
                <a:spcPts val="0"/>
              </a:spcAft>
              <a:buNone/>
            </a:pPr>
            <a:r>
              <a:rPr lang="en-GB" sz="1400" i="0" dirty="0"/>
              <a:t>RESEARCH NOTES:</a:t>
            </a:r>
          </a:p>
          <a:p>
            <a:pPr marL="0" marR="0" lvl="0" indent="0" algn="l" defTabSz="914400" rtl="0" eaLnBrk="1" fontAlgn="auto" latinLnBrk="0" hangingPunct="1">
              <a:lnSpc>
                <a:spcPct val="115000"/>
              </a:lnSpc>
              <a:spcBef>
                <a:spcPts val="600"/>
              </a:spcBef>
              <a:spcAft>
                <a:spcPts val="0"/>
              </a:spcAft>
              <a:buClr>
                <a:srgbClr val="000000"/>
              </a:buClr>
              <a:buSzPts val="1100"/>
              <a:buFont typeface="Arial"/>
              <a:buNone/>
              <a:tabLst/>
              <a:defRPr/>
            </a:pPr>
            <a:r>
              <a:rPr lang="en-GB" sz="1100" b="0" i="0" u="sng" strike="noStrike" cap="none" dirty="0">
                <a:solidFill>
                  <a:srgbClr val="000000"/>
                </a:solidFill>
                <a:effectLst/>
                <a:latin typeface="Arial"/>
                <a:ea typeface="Arial"/>
                <a:cs typeface="Arial"/>
                <a:sym typeface="Arial"/>
              </a:rPr>
              <a:t>7a. Feedback</a:t>
            </a:r>
            <a:r>
              <a:rPr lang="en-GB" sz="1100" b="0" i="0" u="none" strike="noStrike" cap="none" dirty="0">
                <a:solidFill>
                  <a:srgbClr val="000000"/>
                </a:solidFill>
                <a:effectLst/>
                <a:latin typeface="Arial"/>
                <a:ea typeface="Arial"/>
                <a:cs typeface="Arial"/>
                <a:sym typeface="Arial"/>
              </a:rPr>
              <a:t>: Find out what your pupils understand - It is important that you build up an accurate picture of the current understanding of all your pupils </a:t>
            </a:r>
            <a:r>
              <a:rPr lang="en-GB" sz="1100" b="0" i="0" u="sng" strike="noStrike" cap="none" dirty="0">
                <a:solidFill>
                  <a:srgbClr val="000000"/>
                </a:solidFill>
                <a:effectLst/>
                <a:latin typeface="Arial"/>
                <a:ea typeface="Arial"/>
                <a:cs typeface="Arial"/>
                <a:sym typeface="Arial"/>
                <a:hlinkClick r:id="rId3"/>
              </a:rPr>
              <a:t>https://educationendowmentfoundation.org.uk/public/files/Publications/Science/EEF_improving_secondary_science.pdf#page=38</a:t>
            </a:r>
            <a:r>
              <a:rPr lang="en-GB" sz="1100" b="0" i="0" u="none" strike="noStrike" cap="none" dirty="0">
                <a:solidFill>
                  <a:srgbClr val="000000"/>
                </a:solidFill>
                <a:effectLst/>
                <a:latin typeface="Arial"/>
                <a:ea typeface="Arial"/>
                <a:cs typeface="Arial"/>
                <a:sym typeface="Arial"/>
              </a:rPr>
              <a:t> </a:t>
            </a:r>
          </a:p>
          <a:p>
            <a:pPr marL="0" lvl="0" indent="0" algn="l" rtl="0">
              <a:lnSpc>
                <a:spcPct val="115000"/>
              </a:lnSpc>
              <a:spcBef>
                <a:spcPts val="600"/>
              </a:spcBef>
              <a:spcAft>
                <a:spcPts val="0"/>
              </a:spcAft>
              <a:buNone/>
            </a:pPr>
            <a:endParaRPr lang="en-GB" sz="1100" b="0" i="0" u="none" strike="noStrike" cap="none" dirty="0">
              <a:solidFill>
                <a:srgbClr val="000000"/>
              </a:solidFill>
              <a:effectLst/>
              <a:latin typeface="Arial"/>
              <a:ea typeface="Arial"/>
              <a:cs typeface="Arial"/>
              <a:sym typeface="Arial"/>
            </a:endParaRPr>
          </a:p>
          <a:p>
            <a:pPr marL="0" marR="0" lvl="0" indent="0" algn="l" defTabSz="914400" rtl="0" eaLnBrk="1" fontAlgn="auto" latinLnBrk="0" hangingPunct="1">
              <a:lnSpc>
                <a:spcPct val="115000"/>
              </a:lnSpc>
              <a:spcBef>
                <a:spcPts val="600"/>
              </a:spcBef>
              <a:spcAft>
                <a:spcPts val="0"/>
              </a:spcAft>
              <a:buClr>
                <a:srgbClr val="000000"/>
              </a:buClr>
              <a:buSzPts val="1100"/>
              <a:buFont typeface="Arial"/>
              <a:buNone/>
              <a:tabLst/>
              <a:defRPr/>
            </a:pPr>
            <a:r>
              <a:rPr lang="en-GB" sz="1100" b="0" i="0" u="sng" strike="noStrike" cap="none" dirty="0">
                <a:solidFill>
                  <a:srgbClr val="000000"/>
                </a:solidFill>
                <a:effectLst/>
                <a:latin typeface="Arial"/>
                <a:ea typeface="Arial"/>
                <a:cs typeface="Arial"/>
                <a:sym typeface="Arial"/>
              </a:rPr>
              <a:t>4c. Memory</a:t>
            </a:r>
            <a:r>
              <a:rPr lang="en-GB" sz="1100" b="0" i="0" u="none" strike="noStrike" cap="none" dirty="0">
                <a:solidFill>
                  <a:srgbClr val="000000"/>
                </a:solidFill>
                <a:effectLst/>
                <a:latin typeface="Arial"/>
                <a:ea typeface="Arial"/>
                <a:cs typeface="Arial"/>
                <a:sym typeface="Arial"/>
              </a:rPr>
              <a:t>: Provide opportunities for pupils to retrieve knowledge they previously learnt</a:t>
            </a:r>
            <a:r>
              <a:rPr lang="en-GB" sz="1100" b="1" i="0" u="none" strike="noStrike" cap="none" dirty="0">
                <a:solidFill>
                  <a:srgbClr val="000000"/>
                </a:solidFill>
                <a:effectLst/>
                <a:latin typeface="Arial"/>
                <a:ea typeface="Arial"/>
                <a:cs typeface="Arial"/>
                <a:sym typeface="Arial"/>
              </a:rPr>
              <a:t>.</a:t>
            </a:r>
            <a:r>
              <a:rPr lang="en-GB" sz="1100" b="0" i="0" u="none" strike="noStrike" cap="none" dirty="0">
                <a:solidFill>
                  <a:srgbClr val="000000"/>
                </a:solidFill>
                <a:effectLst/>
                <a:latin typeface="Arial"/>
                <a:ea typeface="Arial"/>
                <a:cs typeface="Arial"/>
                <a:sym typeface="Arial"/>
              </a:rPr>
              <a:t> </a:t>
            </a:r>
            <a:r>
              <a:rPr lang="en-GB" sz="1100" b="0" i="0" u="sng" strike="noStrike" cap="none" dirty="0">
                <a:solidFill>
                  <a:srgbClr val="000000"/>
                </a:solidFill>
                <a:effectLst/>
                <a:latin typeface="Arial"/>
                <a:ea typeface="Arial"/>
                <a:cs typeface="Arial"/>
                <a:sym typeface="Arial"/>
                <a:hlinkClick r:id="rId4"/>
              </a:rPr>
              <a:t>https://educationendowmentfoundation.org.uk/public/files/Publications/Science/EEF_improving_secondary_science.pdf#page=26</a:t>
            </a:r>
            <a:r>
              <a:rPr lang="en-GB" sz="1100" b="0" i="0" u="none" strike="noStrike" cap="none" dirty="0">
                <a:solidFill>
                  <a:srgbClr val="000000"/>
                </a:solidFill>
                <a:effectLst/>
                <a:latin typeface="Arial"/>
                <a:ea typeface="Arial"/>
                <a:cs typeface="Arial"/>
                <a:sym typeface="Arial"/>
              </a:rPr>
              <a:t> </a:t>
            </a:r>
          </a:p>
          <a:p>
            <a:pPr marL="0" lvl="0" indent="0" algn="l" rtl="0">
              <a:lnSpc>
                <a:spcPct val="115000"/>
              </a:lnSpc>
              <a:spcBef>
                <a:spcPts val="600"/>
              </a:spcBef>
              <a:spcAft>
                <a:spcPts val="0"/>
              </a:spcAft>
              <a:buNone/>
            </a:pPr>
            <a:endParaRPr lang="en-GB" sz="1400" i="1" dirty="0"/>
          </a:p>
          <a:p>
            <a:pPr marL="0" lvl="0" indent="0" algn="l" rtl="0">
              <a:lnSpc>
                <a:spcPct val="115000"/>
              </a:lnSpc>
              <a:spcBef>
                <a:spcPts val="600"/>
              </a:spcBef>
              <a:spcAft>
                <a:spcPts val="0"/>
              </a:spcAft>
              <a:buNone/>
            </a:pPr>
            <a:endParaRPr lang="en-GB" sz="1400" i="1" dirty="0"/>
          </a:p>
        </p:txBody>
      </p:sp>
    </p:spTree>
    <p:extLst>
      <p:ext uri="{BB962C8B-B14F-4D97-AF65-F5344CB8AC3E}">
        <p14:creationId xmlns:p14="http://schemas.microsoft.com/office/powerpoint/2010/main" val="13846061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MX"/>
          </a:p>
        </p:txBody>
      </p:sp>
    </p:spTree>
    <p:extLst>
      <p:ext uri="{BB962C8B-B14F-4D97-AF65-F5344CB8AC3E}">
        <p14:creationId xmlns:p14="http://schemas.microsoft.com/office/powerpoint/2010/main" val="1981489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Pupils should explain to partner. Monitor language use – ensure students are naming components instead of saying ‘thing’ or similar</a:t>
            </a:r>
          </a:p>
        </p:txBody>
      </p:sp>
    </p:spTree>
    <p:extLst>
      <p:ext uri="{BB962C8B-B14F-4D97-AF65-F5344CB8AC3E}">
        <p14:creationId xmlns:p14="http://schemas.microsoft.com/office/powerpoint/2010/main" val="28327120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GB" dirty="0"/>
              <a:t>RESEARCH NOTES:</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b="0" i="0" u="sng" strike="noStrike" cap="none" dirty="0">
                <a:solidFill>
                  <a:srgbClr val="000000"/>
                </a:solidFill>
                <a:effectLst/>
                <a:latin typeface="Arial"/>
                <a:ea typeface="Arial"/>
                <a:cs typeface="Arial"/>
                <a:sym typeface="Arial"/>
              </a:rPr>
              <a:t>1b. Preconceptions</a:t>
            </a:r>
            <a:r>
              <a:rPr lang="en-GB" sz="1100" b="0" i="0" u="none" strike="noStrike" cap="none" dirty="0">
                <a:solidFill>
                  <a:srgbClr val="000000"/>
                </a:solidFill>
                <a:effectLst/>
                <a:latin typeface="Arial"/>
                <a:ea typeface="Arial"/>
                <a:cs typeface="Arial"/>
                <a:sym typeface="Arial"/>
              </a:rPr>
              <a:t>: Develop pupils’ thinking through cognitive conflict and discussion – By showing a complicated circuit, students appreciate that a verbal description of a circuit rapidly becomes unwieldy; hence the need for circuit diagrams is established. </a:t>
            </a:r>
            <a:r>
              <a:rPr lang="en-GB" sz="1100" b="0" i="0" u="sng" strike="noStrike" cap="none" dirty="0">
                <a:solidFill>
                  <a:srgbClr val="000000"/>
                </a:solidFill>
                <a:effectLst/>
                <a:latin typeface="Arial"/>
                <a:ea typeface="Arial"/>
                <a:cs typeface="Arial"/>
                <a:sym typeface="Arial"/>
                <a:hlinkClick r:id="rId3"/>
              </a:rPr>
              <a:t>https://educationendowmentfoundation.org.uk/public/files/Publications/Science/EEF_improving_secondary_science.pdf#page=12</a:t>
            </a:r>
            <a:r>
              <a:rPr lang="en-GB" sz="1100" b="0" i="0" u="none" strike="noStrike" cap="none" dirty="0">
                <a:solidFill>
                  <a:srgbClr val="000000"/>
                </a:solidFill>
                <a:effectLst/>
                <a:latin typeface="Arial"/>
                <a:ea typeface="Arial"/>
                <a:cs typeface="Arial"/>
                <a:sym typeface="Arial"/>
              </a:rPr>
              <a:t> </a:t>
            </a:r>
            <a:endParaRPr lang="en-GB" sz="1100" b="0" i="0" u="sng" strike="noStrike" cap="none" dirty="0">
              <a:solidFill>
                <a:srgbClr val="000000"/>
              </a:solidFill>
              <a:effectLst/>
              <a:latin typeface="Arial"/>
              <a:ea typeface="Arial"/>
              <a:cs typeface="Arial"/>
              <a:sym typeface="Arial"/>
            </a:endParaRPr>
          </a:p>
          <a:p>
            <a:pPr marL="158750" indent="0">
              <a:buNone/>
            </a:pPr>
            <a:endParaRPr lang="en-GB" sz="1100" b="0" i="0" u="sng" strike="noStrike" cap="none" dirty="0">
              <a:solidFill>
                <a:srgbClr val="000000"/>
              </a:solidFill>
              <a:effectLst/>
              <a:latin typeface="Arial"/>
              <a:cs typeface="Arial"/>
              <a:sym typeface="Arial"/>
            </a:endParaRPr>
          </a:p>
          <a:p>
            <a:pPr marL="158750" indent="0">
              <a:buNone/>
            </a:pPr>
            <a:endParaRPr lang="en-GB" dirty="0"/>
          </a:p>
        </p:txBody>
      </p:sp>
    </p:spTree>
    <p:extLst>
      <p:ext uri="{BB962C8B-B14F-4D97-AF65-F5344CB8AC3E}">
        <p14:creationId xmlns:p14="http://schemas.microsoft.com/office/powerpoint/2010/main" val="39329745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Ask students to discuss and point out similarities and differences between the drawing and the circuit diagram:</a:t>
            </a:r>
          </a:p>
          <a:p>
            <a:pPr marL="457200" indent="-298450"/>
            <a:r>
              <a:rPr lang="en-US" dirty="0"/>
              <a:t>If we start from the battery</a:t>
            </a:r>
            <a:r>
              <a:rPr lang="en-US" baseline="0" dirty="0"/>
              <a:t> (or any other component)</a:t>
            </a:r>
            <a:r>
              <a:rPr lang="en-US" dirty="0"/>
              <a:t> and follow the wires in</a:t>
            </a:r>
            <a:r>
              <a:rPr lang="en-US" baseline="0" dirty="0"/>
              <a:t> a</a:t>
            </a:r>
            <a:r>
              <a:rPr lang="en-US" dirty="0"/>
              <a:t> positive-to-negative direction we encounter the same components</a:t>
            </a:r>
          </a:p>
          <a:p>
            <a:pPr marL="457200" indent="-298450"/>
            <a:r>
              <a:rPr lang="en-US" dirty="0"/>
              <a:t>Real wires don’t have 90° corners</a:t>
            </a:r>
          </a:p>
          <a:p>
            <a:pPr marL="457200" indent="-298450"/>
            <a:r>
              <a:rPr lang="en-US" dirty="0"/>
              <a:t>Common misconception: The </a:t>
            </a:r>
            <a:r>
              <a:rPr lang="en-US" dirty="0" err="1"/>
              <a:t>colour</a:t>
            </a:r>
            <a:r>
              <a:rPr lang="en-US" dirty="0"/>
              <a:t> of the wires doesn’t matter (we would have the same circuit diagram were they green instead of red)</a:t>
            </a:r>
          </a:p>
          <a:p>
            <a:pPr marL="457200" indent="-298450"/>
            <a:r>
              <a:rPr lang="en-US" dirty="0"/>
              <a:t>Note that drawing and photo are rotated with respect to each other, but the current flows through components in the </a:t>
            </a:r>
            <a:r>
              <a:rPr lang="en-US" b="1" dirty="0"/>
              <a:t>same order</a:t>
            </a:r>
            <a:endParaRPr lang="en-US" dirty="0"/>
          </a:p>
          <a:p>
            <a:pPr marL="457200" indent="-298450"/>
            <a:r>
              <a:rPr lang="en-US" dirty="0"/>
              <a:t>All three representations have 3 wires</a:t>
            </a:r>
          </a:p>
          <a:p>
            <a:pPr marL="457200" indent="-298450"/>
            <a:endParaRPr lang="en-US" dirty="0"/>
          </a:p>
          <a:p>
            <a:pPr marL="158750" indent="0">
              <a:buNone/>
            </a:pPr>
            <a:r>
              <a:rPr lang="en-US" dirty="0"/>
              <a:t>RESEARCH NOTES</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b="0" i="0" u="sng" strike="noStrike" cap="none" dirty="0">
                <a:solidFill>
                  <a:srgbClr val="000000"/>
                </a:solidFill>
                <a:effectLst/>
                <a:latin typeface="Arial"/>
                <a:ea typeface="Arial"/>
                <a:cs typeface="Arial"/>
                <a:sym typeface="Arial"/>
              </a:rPr>
              <a:t>3c. Modelling</a:t>
            </a:r>
            <a:r>
              <a:rPr lang="en-GB" sz="1100" b="0" i="0" u="none" strike="noStrike" cap="none" dirty="0">
                <a:solidFill>
                  <a:srgbClr val="000000"/>
                </a:solidFill>
                <a:effectLst/>
                <a:latin typeface="Arial"/>
                <a:ea typeface="Arial"/>
                <a:cs typeface="Arial"/>
                <a:sym typeface="Arial"/>
              </a:rPr>
              <a:t>: Explicitly teach pupils about models and encourage pupils to critique them – A circuit diagram is a model of a circuit which captures its essential features in an abstract way – it is not the same as the circuit. </a:t>
            </a:r>
            <a:r>
              <a:rPr lang="en-GB" sz="1100" b="0" i="0" u="sng" strike="noStrike" cap="none" dirty="0">
                <a:solidFill>
                  <a:srgbClr val="000000"/>
                </a:solidFill>
                <a:effectLst/>
                <a:latin typeface="Arial"/>
                <a:ea typeface="Arial"/>
                <a:cs typeface="Arial"/>
                <a:sym typeface="Arial"/>
                <a:hlinkClick r:id="rId3"/>
              </a:rPr>
              <a:t>https://educationendowmentfoundation.org.uk/public/files/Publications/Science/EEF_improving_secondary_science.pdf#page=21</a:t>
            </a:r>
            <a:r>
              <a:rPr lang="en-GB" sz="1100" b="0" i="0" u="none" strike="noStrike" cap="none" dirty="0">
                <a:solidFill>
                  <a:srgbClr val="000000"/>
                </a:solidFill>
                <a:effectLst/>
                <a:latin typeface="Arial"/>
                <a:ea typeface="Arial"/>
                <a:cs typeface="Arial"/>
                <a:sym typeface="Arial"/>
              </a:rPr>
              <a:t> </a:t>
            </a:r>
          </a:p>
          <a:p>
            <a:pPr marL="158750" indent="0">
              <a:buNone/>
            </a:pPr>
            <a:endParaRPr lang="it-IT" sz="1100" b="0" i="0" u="none" strike="noStrike" cap="none" dirty="0">
              <a:solidFill>
                <a:srgbClr val="000000"/>
              </a:solidFill>
              <a:effectLst/>
              <a:latin typeface="Arial"/>
              <a:ea typeface="Arial"/>
              <a:cs typeface="Arial"/>
              <a:sym typeface="Arial"/>
            </a:endParaRPr>
          </a:p>
          <a:p>
            <a:pPr marL="158750" indent="0">
              <a:buNone/>
            </a:pPr>
            <a:endParaRPr lang="it-IT" sz="1100" b="0" i="0" u="none" strike="noStrike" cap="none" dirty="0">
              <a:solidFill>
                <a:srgbClr val="000000"/>
              </a:solidFill>
              <a:effectLst/>
              <a:latin typeface="Arial"/>
              <a:cs typeface="Arial"/>
              <a:sym typeface="Arial"/>
            </a:endParaRPr>
          </a:p>
          <a:p>
            <a:pPr marL="158750" indent="0">
              <a:buNone/>
            </a:pPr>
            <a:endParaRPr lang="en-US" dirty="0"/>
          </a:p>
        </p:txBody>
      </p:sp>
    </p:spTree>
    <p:extLst>
      <p:ext uri="{BB962C8B-B14F-4D97-AF65-F5344CB8AC3E}">
        <p14:creationId xmlns:p14="http://schemas.microsoft.com/office/powerpoint/2010/main" val="1337024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
                <a:srgbClr val="E59AAA"/>
              </a:buClr>
              <a:buSzPct val="120000"/>
              <a:buFont typeface=".AppleSystemUIFont" charset="-120"/>
              <a:buChar char="·"/>
              <a:tabLst/>
              <a:defRPr/>
            </a:pPr>
            <a:r>
              <a:rPr lang="en-US" sz="1500" b="0" dirty="0"/>
              <a:t>Students should copy these into their books</a:t>
            </a:r>
          </a:p>
        </p:txBody>
      </p:sp>
    </p:spTree>
    <p:extLst>
      <p:ext uri="{BB962C8B-B14F-4D97-AF65-F5344CB8AC3E}">
        <p14:creationId xmlns:p14="http://schemas.microsoft.com/office/powerpoint/2010/main" val="11461525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
                <a:srgbClr val="E59AAA"/>
              </a:buClr>
              <a:buSzPct val="120000"/>
              <a:buFont typeface=".AppleSystemUIFont" charset="-120"/>
              <a:buChar char="·"/>
              <a:tabLst/>
              <a:defRPr/>
            </a:pPr>
            <a:r>
              <a:rPr lang="en-US" sz="1500" dirty="0"/>
              <a:t>Draw this </a:t>
            </a:r>
            <a:r>
              <a:rPr lang="en-US" sz="1500" b="1" dirty="0"/>
              <a:t>as a circuit diagram</a:t>
            </a:r>
            <a:r>
              <a:rPr lang="en-US" sz="1500" dirty="0"/>
              <a:t> on the whiteboard/</a:t>
            </a:r>
            <a:r>
              <a:rPr lang="en-US" sz="1500" dirty="0" err="1"/>
              <a:t>visualiser</a:t>
            </a:r>
            <a:r>
              <a:rPr lang="en-US" sz="1500" dirty="0"/>
              <a:t>, explicitly using a ruler for the straight lines. Students should copy your drawing in real-time in their books under the rules from the previous slide.</a:t>
            </a:r>
          </a:p>
          <a:p>
            <a:pPr marL="285750" marR="0" lvl="0" indent="-285750" algn="l" defTabSz="914400" rtl="0" eaLnBrk="1" fontAlgn="auto" latinLnBrk="0" hangingPunct="1">
              <a:lnSpc>
                <a:spcPct val="100000"/>
              </a:lnSpc>
              <a:spcBef>
                <a:spcPts val="0"/>
              </a:spcBef>
              <a:spcAft>
                <a:spcPts val="0"/>
              </a:spcAft>
              <a:buClr>
                <a:srgbClr val="E59AAA"/>
              </a:buClr>
              <a:buSzPct val="120000"/>
              <a:buFont typeface=".AppleSystemUIFont" charset="-120"/>
              <a:buChar char="·"/>
              <a:tabLst/>
              <a:defRPr/>
            </a:pPr>
            <a:endParaRPr lang="en-US" sz="1500" dirty="0"/>
          </a:p>
          <a:p>
            <a:pPr marL="285750" marR="0" lvl="0" indent="-285750" algn="l" defTabSz="914400" rtl="0" eaLnBrk="1" fontAlgn="auto" latinLnBrk="0" hangingPunct="1">
              <a:lnSpc>
                <a:spcPct val="100000"/>
              </a:lnSpc>
              <a:spcBef>
                <a:spcPts val="0"/>
              </a:spcBef>
              <a:spcAft>
                <a:spcPts val="0"/>
              </a:spcAft>
              <a:buClr>
                <a:srgbClr val="E59AAA"/>
              </a:buClr>
              <a:buSzPct val="120000"/>
              <a:buFont typeface=".AppleSystemUIFont" charset="-120"/>
              <a:buChar char="·"/>
              <a:tabLst/>
              <a:defRPr/>
            </a:pPr>
            <a:r>
              <a:rPr lang="en-US" sz="1500" dirty="0"/>
              <a:t>RESEARCH NOTES:</a:t>
            </a:r>
          </a:p>
          <a:p>
            <a:pPr marL="285750" marR="0" lvl="0" indent="-285750" algn="l" defTabSz="914400" rtl="0" eaLnBrk="1" fontAlgn="auto" latinLnBrk="0" hangingPunct="1">
              <a:lnSpc>
                <a:spcPct val="100000"/>
              </a:lnSpc>
              <a:spcBef>
                <a:spcPts val="0"/>
              </a:spcBef>
              <a:spcAft>
                <a:spcPts val="0"/>
              </a:spcAft>
              <a:buClr>
                <a:srgbClr val="E59AAA"/>
              </a:buClr>
              <a:buSzPct val="120000"/>
              <a:buFont typeface=".AppleSystemUIFont" charset="-120"/>
              <a:buChar char="·"/>
              <a:tabLst/>
              <a:defRPr/>
            </a:pPr>
            <a:r>
              <a:rPr lang="en-GB" sz="1100" b="0" i="0" u="sng" strike="noStrike" cap="none" dirty="0">
                <a:solidFill>
                  <a:srgbClr val="000000"/>
                </a:solidFill>
                <a:effectLst/>
                <a:latin typeface="Arial"/>
                <a:ea typeface="Arial"/>
                <a:cs typeface="Arial"/>
                <a:sym typeface="Arial"/>
              </a:rPr>
              <a:t>3c. Modelling</a:t>
            </a:r>
            <a:r>
              <a:rPr lang="en-GB" sz="1100" b="0" i="0" u="none" strike="noStrike" cap="none" dirty="0">
                <a:solidFill>
                  <a:srgbClr val="000000"/>
                </a:solidFill>
                <a:effectLst/>
                <a:latin typeface="Arial"/>
                <a:ea typeface="Arial"/>
                <a:cs typeface="Arial"/>
                <a:sym typeface="Arial"/>
              </a:rPr>
              <a:t>: Explicitly teach pupils about models and encourage pupils to critique them – A circuit diagram is a model of a circuit which captures its essential features in an abstract way – it is not the same as the circuit. </a:t>
            </a:r>
            <a:r>
              <a:rPr lang="en-GB" sz="1100" b="0" i="0" u="sng" strike="noStrike" cap="none" dirty="0">
                <a:solidFill>
                  <a:srgbClr val="000000"/>
                </a:solidFill>
                <a:effectLst/>
                <a:latin typeface="Arial"/>
                <a:ea typeface="Arial"/>
                <a:cs typeface="Arial"/>
                <a:sym typeface="Arial"/>
                <a:hlinkClick r:id="rId3"/>
              </a:rPr>
              <a:t>https://educationendowmentfoundation.org.uk/public/files/Publications/Science/EEF_improving_secondary_science.pdf#page=21</a:t>
            </a:r>
            <a:r>
              <a:rPr lang="en-GB" sz="1100" b="0" i="0" u="none" strike="noStrike" cap="none" dirty="0">
                <a:solidFill>
                  <a:srgbClr val="000000"/>
                </a:solidFill>
                <a:effectLst/>
                <a:latin typeface="Arial"/>
                <a:ea typeface="Arial"/>
                <a:cs typeface="Arial"/>
                <a:sym typeface="Arial"/>
              </a:rPr>
              <a:t> </a:t>
            </a:r>
            <a:endParaRPr lang="en-US" sz="1500" dirty="0"/>
          </a:p>
        </p:txBody>
      </p:sp>
    </p:spTree>
    <p:extLst>
      <p:ext uri="{BB962C8B-B14F-4D97-AF65-F5344CB8AC3E}">
        <p14:creationId xmlns:p14="http://schemas.microsoft.com/office/powerpoint/2010/main" val="18958741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Students should be placed in small groups/pairs.</a:t>
            </a:r>
          </a:p>
          <a:p>
            <a:r>
              <a:rPr lang="en-GB" dirty="0"/>
              <a:t>They will complete the worksheet</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GB" dirty="0"/>
              <a:t>Once you have checked written worksheet answers they should collect practical equipment</a:t>
            </a:r>
          </a:p>
          <a:p>
            <a:r>
              <a:rPr lang="en-GB" dirty="0"/>
              <a:t>Students will then build the circuits represented by the circuit diagrams.</a:t>
            </a:r>
          </a:p>
          <a:p>
            <a:r>
              <a:rPr lang="en-GB" dirty="0"/>
              <a:t>5 minutes before the end of this task they should rehearse putting electrical equipment away neatly</a:t>
            </a:r>
          </a:p>
          <a:p>
            <a:pPr marL="158750" indent="0">
              <a:buNone/>
            </a:pPr>
            <a:endParaRPr lang="en-GB" dirty="0"/>
          </a:p>
          <a:p>
            <a:pPr marL="158750" indent="0">
              <a:buNone/>
            </a:pPr>
            <a:r>
              <a:rPr lang="en-GB" dirty="0"/>
              <a:t>RESEARCH NOTES</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b="0" i="0" u="sng" strike="noStrike" cap="none" dirty="0">
                <a:solidFill>
                  <a:srgbClr val="000000"/>
                </a:solidFill>
                <a:effectLst/>
                <a:latin typeface="Arial"/>
                <a:ea typeface="Arial"/>
                <a:cs typeface="Arial"/>
                <a:sym typeface="Arial"/>
              </a:rPr>
              <a:t>5b. Practical work</a:t>
            </a:r>
            <a:r>
              <a:rPr lang="en-GB" sz="1100" b="0" i="0" u="none" strike="noStrike" cap="none" dirty="0">
                <a:solidFill>
                  <a:srgbClr val="000000"/>
                </a:solidFill>
                <a:effectLst/>
                <a:latin typeface="Arial"/>
                <a:ea typeface="Arial"/>
                <a:cs typeface="Arial"/>
                <a:sym typeface="Arial"/>
              </a:rPr>
              <a:t>: Sequence practical activities with other learning - You need to plan how their practical skills develop in the same way as you plan the development of their knowledge</a:t>
            </a:r>
            <a:r>
              <a:rPr lang="it-IT" sz="1100" b="0" i="0" u="none" strike="noStrike" cap="none" dirty="0">
                <a:solidFill>
                  <a:srgbClr val="000000"/>
                </a:solidFill>
                <a:effectLst/>
                <a:latin typeface="Arial"/>
                <a:ea typeface="Arial"/>
                <a:cs typeface="Arial"/>
                <a:sym typeface="Arial"/>
              </a:rPr>
              <a:t>. </a:t>
            </a:r>
            <a:r>
              <a:rPr lang="en-GB" sz="1100" b="0" i="0" u="sng" strike="noStrike" cap="none" dirty="0">
                <a:solidFill>
                  <a:srgbClr val="000000"/>
                </a:solidFill>
                <a:effectLst/>
                <a:latin typeface="Arial"/>
                <a:ea typeface="Arial"/>
                <a:cs typeface="Arial"/>
                <a:sym typeface="Arial"/>
                <a:hlinkClick r:id="rId3"/>
              </a:rPr>
              <a:t>https://educationendowmentfoundation.org.uk/public/files/Publications/Science/EEF_improving_secondary_science.pdf#page=29</a:t>
            </a:r>
            <a:r>
              <a:rPr lang="en-GB" sz="1100" b="0" i="0" u="none" strike="noStrike" cap="none" dirty="0">
                <a:solidFill>
                  <a:srgbClr val="000000"/>
                </a:solidFill>
                <a:effectLst/>
                <a:latin typeface="Arial"/>
                <a:ea typeface="Arial"/>
                <a:cs typeface="Arial"/>
                <a:sym typeface="Arial"/>
              </a:rPr>
              <a:t> </a:t>
            </a:r>
          </a:p>
        </p:txBody>
      </p:sp>
    </p:spTree>
    <p:extLst>
      <p:ext uri="{BB962C8B-B14F-4D97-AF65-F5344CB8AC3E}">
        <p14:creationId xmlns:p14="http://schemas.microsoft.com/office/powerpoint/2010/main" val="4253212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11764689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GB" dirty="0"/>
              <a:t>Answer for question 1.</a:t>
            </a:r>
          </a:p>
          <a:p>
            <a:pPr marL="158750" indent="0">
              <a:buNone/>
            </a:pPr>
            <a:endParaRPr lang="en-GB" dirty="0"/>
          </a:p>
          <a:p>
            <a:pPr marL="158750" indent="0">
              <a:buNone/>
            </a:pPr>
            <a:r>
              <a:rPr lang="en-GB" dirty="0"/>
              <a:t>Batteries are combined on a circuit diagram just like any other component – just as two bulbs are shown as the symbol for two bulbs joined by a line representing a wire, so for the batteries (point this out on the diagram!) </a:t>
            </a:r>
            <a:r>
              <a:rPr lang="en-GB" b="1" dirty="0"/>
              <a:t>Most importantly, the batteries must be drawn with the positive terminal facing the same direction in both cases, just as in the drawing! You could show incorrect examples on the board:</a:t>
            </a:r>
          </a:p>
          <a:p>
            <a:pPr marL="158750" indent="0">
              <a:buNone/>
            </a:pPr>
            <a:endParaRPr lang="en-GB" b="1" dirty="0"/>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b="1" dirty="0"/>
              <a:t>–I|-|I– WRONG  –|I-|I– RIGHT  </a:t>
            </a:r>
            <a:endParaRPr lang="en-GB" dirty="0"/>
          </a:p>
          <a:p>
            <a:pPr marL="158750" indent="0">
              <a:buNone/>
            </a:pPr>
            <a:endParaRPr lang="en-GB" dirty="0"/>
          </a:p>
          <a:p>
            <a:pPr marL="158750" indent="0">
              <a:buNone/>
            </a:pPr>
            <a:endParaRPr lang="en-GB" dirty="0"/>
          </a:p>
          <a:p>
            <a:pPr marL="158750" indent="0">
              <a:buNone/>
            </a:pPr>
            <a:r>
              <a:rPr lang="en-GB" dirty="0"/>
              <a:t>Point out alternatives for drawing the circuit diagram: just because the battery is ‘at the top’ in the drawing, it doesn’t have to be at the top in the diagram, because we could be looking at the real circuit from the other side! The important thing is the </a:t>
            </a:r>
            <a:r>
              <a:rPr lang="en-GB" b="1" dirty="0"/>
              <a:t>order </a:t>
            </a:r>
            <a:r>
              <a:rPr lang="en-GB" b="0" dirty="0"/>
              <a:t>of the components and how the current flows through them.</a:t>
            </a:r>
          </a:p>
          <a:p>
            <a:pPr marL="158750" indent="0">
              <a:buNone/>
            </a:pPr>
            <a:endParaRPr lang="en-GB" b="0" dirty="0"/>
          </a:p>
          <a:p>
            <a:pPr marL="158750" indent="0">
              <a:buNone/>
            </a:pPr>
            <a:r>
              <a:rPr lang="en-GB" b="0" dirty="0"/>
              <a:t>Which</a:t>
            </a:r>
            <a:r>
              <a:rPr lang="en-GB" b="0" baseline="0" dirty="0"/>
              <a:t> direction do we say current flows? Positive to negative.</a:t>
            </a:r>
            <a:endParaRPr lang="en-GB" b="0" dirty="0"/>
          </a:p>
          <a:p>
            <a:pPr marL="158750" indent="0">
              <a:buNone/>
            </a:pPr>
            <a:endParaRPr lang="en-GB" b="0" dirty="0"/>
          </a:p>
          <a:p>
            <a:pPr marL="158750" indent="0">
              <a:buNone/>
            </a:pPr>
            <a:r>
              <a:rPr lang="en-GB" b="0" dirty="0"/>
              <a:t>So if you trace around the circuit diagram, </a:t>
            </a:r>
            <a:r>
              <a:rPr lang="en-GB" b="0" baseline="0" dirty="0"/>
              <a:t>moving in the positive-to-negative direction </a:t>
            </a:r>
            <a:r>
              <a:rPr lang="en-GB" b="0" dirty="0"/>
              <a:t>(starting</a:t>
            </a:r>
            <a:r>
              <a:rPr lang="en-GB" b="0" baseline="0" dirty="0"/>
              <a:t> and finishing at the same component) </a:t>
            </a:r>
            <a:r>
              <a:rPr lang="en-GB" b="0" dirty="0"/>
              <a:t>you should encounter the same components in the same order as the real current encounters</a:t>
            </a:r>
            <a:r>
              <a:rPr lang="en-GB" b="0" baseline="0" dirty="0"/>
              <a:t> – this should be identical in the drawing and the circuit diagram.</a:t>
            </a:r>
            <a:endParaRPr lang="en-GB" dirty="0"/>
          </a:p>
        </p:txBody>
      </p:sp>
    </p:spTree>
    <p:extLst>
      <p:ext uri="{BB962C8B-B14F-4D97-AF65-F5344CB8AC3E}">
        <p14:creationId xmlns:p14="http://schemas.microsoft.com/office/powerpoint/2010/main" val="760228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GB" dirty="0"/>
          </a:p>
        </p:txBody>
      </p:sp>
    </p:spTree>
    <p:extLst>
      <p:ext uri="{BB962C8B-B14F-4D97-AF65-F5344CB8AC3E}">
        <p14:creationId xmlns:p14="http://schemas.microsoft.com/office/powerpoint/2010/main" val="7002716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Students pack electrical equipment away neatly, then when you are satisfied they pack their own equipment away and sit in silence [adapt as necessary to your school’s lesson-end format]</a:t>
            </a:r>
          </a:p>
        </p:txBody>
      </p:sp>
    </p:spTree>
    <p:extLst>
      <p:ext uri="{BB962C8B-B14F-4D97-AF65-F5344CB8AC3E}">
        <p14:creationId xmlns:p14="http://schemas.microsoft.com/office/powerpoint/2010/main" val="10044167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158750" indent="0">
              <a:buNone/>
            </a:pPr>
            <a:r>
              <a:rPr lang="es-MX"/>
              <a:t>Reiterate what you have done in the lesson</a:t>
            </a:r>
            <a:endParaRPr lang="es-MX" dirty="0"/>
          </a:p>
        </p:txBody>
      </p:sp>
    </p:spTree>
    <p:extLst>
      <p:ext uri="{BB962C8B-B14F-4D97-AF65-F5344CB8AC3E}">
        <p14:creationId xmlns:p14="http://schemas.microsoft.com/office/powerpoint/2010/main" val="32669664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500" dirty="0">
                <a:latin typeface="+mn-lt"/>
              </a:rPr>
              <a:t>Battery is drawn wrong (positive terminal should have a longer vertical line)</a:t>
            </a:r>
          </a:p>
          <a:p>
            <a:r>
              <a:rPr lang="en-US" sz="1500" dirty="0">
                <a:latin typeface="+mn-lt"/>
              </a:rPr>
              <a:t>A bulb is placed on a corner</a:t>
            </a:r>
          </a:p>
          <a:p>
            <a:r>
              <a:rPr lang="en-US" sz="1500" dirty="0">
                <a:latin typeface="+mn-lt"/>
              </a:rPr>
              <a:t>There is a gap in the circuit</a:t>
            </a:r>
          </a:p>
          <a:p>
            <a:r>
              <a:rPr lang="en-US" sz="1500" dirty="0">
                <a:latin typeface="+mn-lt"/>
              </a:rPr>
              <a:t>All wires should be straight vertical or horizontal lines</a:t>
            </a:r>
          </a:p>
          <a:p>
            <a:endParaRPr lang="en-US" sz="1500" dirty="0">
              <a:latin typeface="+mn-lt"/>
            </a:endParaRPr>
          </a:p>
          <a:p>
            <a:pPr marL="158750" indent="0">
              <a:buNone/>
            </a:pPr>
            <a:r>
              <a:rPr lang="en-GB" sz="1100" b="0" i="0" u="none" strike="noStrike" cap="none" dirty="0">
                <a:solidFill>
                  <a:srgbClr val="000000"/>
                </a:solidFill>
                <a:effectLst/>
                <a:latin typeface="Arial"/>
                <a:ea typeface="Arial"/>
                <a:cs typeface="Arial"/>
                <a:sym typeface="Arial"/>
              </a:rPr>
              <a:t>RESEARCH NOTES:</a:t>
            </a:r>
          </a:p>
          <a:p>
            <a:pPr marL="158750" indent="0">
              <a:buNone/>
            </a:pPr>
            <a:endParaRPr lang="en-GB" sz="1100" b="0" i="0" u="none" strike="noStrike" cap="none" dirty="0">
              <a:solidFill>
                <a:srgbClr val="000000"/>
              </a:solidFill>
              <a:effectLst/>
              <a:latin typeface="Arial"/>
              <a:ea typeface="Arial"/>
              <a:cs typeface="Arial"/>
              <a:sym typeface="Arial"/>
            </a:endParaRP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b="0" i="0" u="sng" strike="noStrike" cap="none" dirty="0">
                <a:solidFill>
                  <a:srgbClr val="000000"/>
                </a:solidFill>
                <a:effectLst/>
                <a:latin typeface="Arial"/>
                <a:ea typeface="Arial"/>
                <a:cs typeface="Arial"/>
                <a:sym typeface="Arial"/>
              </a:rPr>
              <a:t>EEF Teaching and Learning Toolkit, Feedback strand:</a:t>
            </a:r>
            <a:r>
              <a:rPr lang="en-GB" sz="1100" b="0" i="0" u="none" strike="noStrike" cap="none" dirty="0">
                <a:solidFill>
                  <a:srgbClr val="000000"/>
                </a:solidFill>
                <a:effectLst/>
                <a:latin typeface="Arial"/>
                <a:ea typeface="Arial"/>
                <a:cs typeface="Arial"/>
                <a:sym typeface="Arial"/>
              </a:rPr>
              <a:t> When giving feedback, compare what a learner is doing right now with what they have done wrong before. </a:t>
            </a:r>
            <a:r>
              <a:rPr lang="en-GB" sz="1100" b="0" i="0" u="sng" strike="noStrike" cap="none" dirty="0">
                <a:solidFill>
                  <a:srgbClr val="000000"/>
                </a:solidFill>
                <a:effectLst/>
                <a:latin typeface="Arial"/>
                <a:ea typeface="Arial"/>
                <a:cs typeface="Arial"/>
                <a:sym typeface="Arial"/>
                <a:hlinkClick r:id="rId3"/>
              </a:rPr>
              <a:t>https://educationendowmentfoundation.org.uk/evidence-summaries/teaching-learning-toolkit/feedback/</a:t>
            </a:r>
            <a:r>
              <a:rPr lang="en-GB" sz="1100" b="0" i="0" u="none" strike="noStrike" cap="none" dirty="0">
                <a:solidFill>
                  <a:srgbClr val="000000"/>
                </a:solidFill>
                <a:effectLst/>
                <a:latin typeface="Arial"/>
                <a:ea typeface="Arial"/>
                <a:cs typeface="Arial"/>
                <a:sym typeface="Arial"/>
              </a:rPr>
              <a:t> </a:t>
            </a:r>
          </a:p>
          <a:p>
            <a:pPr marL="158750" indent="0">
              <a:buNone/>
            </a:pPr>
            <a:endParaRPr lang="en-US" sz="1500" dirty="0">
              <a:latin typeface="+mn-lt"/>
            </a:endParaRPr>
          </a:p>
        </p:txBody>
      </p:sp>
    </p:spTree>
    <p:extLst>
      <p:ext uri="{BB962C8B-B14F-4D97-AF65-F5344CB8AC3E}">
        <p14:creationId xmlns:p14="http://schemas.microsoft.com/office/powerpoint/2010/main" val="289556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This slide contains everything you need to know to prepare for the lesson. </a:t>
            </a:r>
          </a:p>
        </p:txBody>
      </p:sp>
    </p:spTree>
    <p:extLst>
      <p:ext uri="{BB962C8B-B14F-4D97-AF65-F5344CB8AC3E}">
        <p14:creationId xmlns:p14="http://schemas.microsoft.com/office/powerpoint/2010/main" val="125555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This slide shows the plan for the lesson.</a:t>
            </a:r>
          </a:p>
        </p:txBody>
      </p:sp>
    </p:spTree>
    <p:extLst>
      <p:ext uri="{BB962C8B-B14F-4D97-AF65-F5344CB8AC3E}">
        <p14:creationId xmlns:p14="http://schemas.microsoft.com/office/powerpoint/2010/main" val="16100264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lvl="0" indent="0" algn="l" rtl="0">
              <a:spcBef>
                <a:spcPts val="0"/>
              </a:spcBef>
              <a:spcAft>
                <a:spcPts val="0"/>
              </a:spcAft>
              <a:buSzPct val="120000"/>
              <a:buFont typeface=".AppleSystemUIFont" charset="-120"/>
              <a:buNone/>
            </a:pPr>
            <a:endParaRPr lang="en-US" sz="15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1948753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SzPct val="120000"/>
              <a:buFont typeface="ArialMT" charset="0"/>
              <a:buNone/>
            </a:pPr>
            <a:r>
              <a:rPr lang="en-GB" sz="1500" dirty="0"/>
              <a:t>Students come in, get out equipment, and silently start answering starter questions in exercise books.</a:t>
            </a:r>
          </a:p>
          <a:p>
            <a:pPr marL="158750" indent="0">
              <a:buSzPct val="120000"/>
              <a:buFont typeface="ArialMT" charset="0"/>
              <a:buNone/>
            </a:pPr>
            <a:endParaRPr lang="en-GB" sz="1500" dirty="0"/>
          </a:p>
          <a:p>
            <a:pPr marL="158750" indent="0">
              <a:buSzPct val="120000"/>
              <a:buFont typeface="ArialMT" charset="0"/>
              <a:buNone/>
            </a:pPr>
            <a:r>
              <a:rPr lang="en-GB" sz="1500" dirty="0"/>
              <a:t>RESEARCH NOTES:</a:t>
            </a:r>
          </a:p>
          <a:p>
            <a:pPr marL="158750" indent="0">
              <a:buSzPct val="120000"/>
              <a:buFont typeface="ArialMT" charset="0"/>
              <a:buNone/>
            </a:pPr>
            <a:endParaRPr lang="en-GB" sz="1500" dirty="0"/>
          </a:p>
          <a:p>
            <a:pPr marL="158750" marR="0" lvl="0" indent="0" algn="l" defTabSz="914400" rtl="0" eaLnBrk="1" fontAlgn="auto" latinLnBrk="0" hangingPunct="1">
              <a:lnSpc>
                <a:spcPct val="100000"/>
              </a:lnSpc>
              <a:spcBef>
                <a:spcPts val="0"/>
              </a:spcBef>
              <a:spcAft>
                <a:spcPts val="0"/>
              </a:spcAft>
              <a:buClr>
                <a:srgbClr val="000000"/>
              </a:buClr>
              <a:buSzPct val="120000"/>
              <a:buFont typeface="ArialMT" charset="0"/>
              <a:buNone/>
              <a:tabLst/>
              <a:defRPr/>
            </a:pPr>
            <a:r>
              <a:rPr lang="en-GB" sz="1100" b="0" i="0" u="sng" strike="noStrike" cap="none" dirty="0">
                <a:solidFill>
                  <a:srgbClr val="000000"/>
                </a:solidFill>
                <a:effectLst/>
                <a:latin typeface="Arial"/>
                <a:ea typeface="Arial"/>
                <a:cs typeface="Arial"/>
                <a:sym typeface="Arial"/>
              </a:rPr>
              <a:t>4c. Memory</a:t>
            </a:r>
            <a:r>
              <a:rPr lang="en-GB" sz="1100" b="0" i="0" u="none" strike="noStrike" cap="none" dirty="0">
                <a:solidFill>
                  <a:srgbClr val="000000"/>
                </a:solidFill>
                <a:effectLst/>
                <a:latin typeface="Arial"/>
                <a:ea typeface="Arial"/>
                <a:cs typeface="Arial"/>
                <a:sym typeface="Arial"/>
              </a:rPr>
              <a:t>: Provide opportunities for pupils to retrieve knowledge they previously learnt </a:t>
            </a:r>
            <a:r>
              <a:rPr lang="en-GB" sz="1100" b="0" i="0" u="sng" strike="noStrike" cap="none" dirty="0">
                <a:solidFill>
                  <a:srgbClr val="000000"/>
                </a:solidFill>
                <a:effectLst/>
                <a:latin typeface="Arial"/>
                <a:ea typeface="Arial"/>
                <a:cs typeface="Arial"/>
                <a:sym typeface="Arial"/>
                <a:hlinkClick r:id="rId3"/>
              </a:rPr>
              <a:t>https://educationendowmentfoundation.org.uk/public/files/Publications/Science/EEF_improving_secondary_science.pdf#page=26</a:t>
            </a:r>
            <a:endParaRPr lang="en-GB" sz="1500" dirty="0"/>
          </a:p>
        </p:txBody>
      </p:sp>
    </p:spTree>
    <p:extLst>
      <p:ext uri="{BB962C8B-B14F-4D97-AF65-F5344CB8AC3E}">
        <p14:creationId xmlns:p14="http://schemas.microsoft.com/office/powerpoint/2010/main" val="320907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MX" dirty="0"/>
          </a:p>
        </p:txBody>
      </p:sp>
    </p:spTree>
    <p:extLst>
      <p:ext uri="{BB962C8B-B14F-4D97-AF65-F5344CB8AC3E}">
        <p14:creationId xmlns:p14="http://schemas.microsoft.com/office/powerpoint/2010/main" val="2459626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MX" dirty="0"/>
              <a:t>Students should be shown examples of the school’s components as they are likely to look different to those on the slides</a:t>
            </a:r>
          </a:p>
        </p:txBody>
      </p:sp>
    </p:spTree>
    <p:extLst>
      <p:ext uri="{BB962C8B-B14F-4D97-AF65-F5344CB8AC3E}">
        <p14:creationId xmlns:p14="http://schemas.microsoft.com/office/powerpoint/2010/main" val="33299540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l" rtl="0">
              <a:lnSpc>
                <a:spcPct val="115000"/>
              </a:lnSpc>
              <a:spcBef>
                <a:spcPts val="0"/>
              </a:spcBef>
              <a:spcAft>
                <a:spcPts val="0"/>
              </a:spcAft>
              <a:buNone/>
            </a:pPr>
            <a:r>
              <a:rPr lang="en" sz="1500" spc="300" dirty="0">
                <a:solidFill>
                  <a:schemeClr val="dk1"/>
                </a:solidFill>
                <a:highlight>
                  <a:srgbClr val="FFFFFF"/>
                </a:highlight>
              </a:rPr>
              <a:t>TEACHER</a:t>
            </a:r>
            <a:r>
              <a:rPr lang="es-ES" sz="1500" spc="300" dirty="0">
                <a:solidFill>
                  <a:schemeClr val="dk1"/>
                </a:solidFill>
                <a:highlight>
                  <a:srgbClr val="FFFFFF"/>
                </a:highlight>
              </a:rPr>
              <a:t> </a:t>
            </a:r>
            <a:r>
              <a:rPr lang="en" sz="1500" spc="300" dirty="0">
                <a:solidFill>
                  <a:schemeClr val="dk1"/>
                </a:solidFill>
                <a:highlight>
                  <a:srgbClr val="FFFFFF"/>
                </a:highlight>
              </a:rPr>
              <a:t>EXPLANATION</a:t>
            </a:r>
            <a:r>
              <a:rPr lang="es-ES" sz="1500" spc="300" dirty="0">
                <a:solidFill>
                  <a:schemeClr val="dk1"/>
                </a:solidFill>
                <a:highlight>
                  <a:srgbClr val="FFFFFF"/>
                </a:highlight>
              </a:rPr>
              <a:t> </a:t>
            </a:r>
            <a:r>
              <a:rPr lang="en" sz="1500" spc="300" dirty="0">
                <a:solidFill>
                  <a:schemeClr val="dk1"/>
                </a:solidFill>
                <a:highlight>
                  <a:srgbClr val="FFFFFF"/>
                </a:highlight>
              </a:rPr>
              <a:t>:</a:t>
            </a:r>
          </a:p>
          <a:p>
            <a:pPr marL="0" lvl="0" indent="0" algn="l" rtl="0">
              <a:lnSpc>
                <a:spcPct val="115000"/>
              </a:lnSpc>
              <a:spcBef>
                <a:spcPts val="0"/>
              </a:spcBef>
              <a:spcAft>
                <a:spcPts val="0"/>
              </a:spcAft>
              <a:buNone/>
            </a:pPr>
            <a:endParaRPr lang="en" sz="1500" dirty="0">
              <a:solidFill>
                <a:schemeClr val="dk1"/>
              </a:solidFill>
              <a:highlight>
                <a:srgbClr val="FFFFFF"/>
              </a:highlight>
            </a:endParaRPr>
          </a:p>
          <a:p>
            <a:pPr marL="0" lvl="0" indent="0" algn="l" rtl="0">
              <a:lnSpc>
                <a:spcPct val="115000"/>
              </a:lnSpc>
              <a:spcBef>
                <a:spcPts val="0"/>
              </a:spcBef>
              <a:spcAft>
                <a:spcPts val="0"/>
              </a:spcAft>
              <a:buNone/>
            </a:pPr>
            <a:r>
              <a:rPr lang="en" sz="1500" dirty="0">
                <a:solidFill>
                  <a:schemeClr val="dk1"/>
                </a:solidFill>
                <a:highlight>
                  <a:srgbClr val="FFFFFF"/>
                </a:highlight>
              </a:rPr>
              <a:t>[Should be combined with a demonstration of your school’s version of these components]</a:t>
            </a:r>
          </a:p>
          <a:p>
            <a:pPr marL="0" lvl="0" indent="0" algn="l" rtl="0">
              <a:lnSpc>
                <a:spcPct val="115000"/>
              </a:lnSpc>
              <a:spcBef>
                <a:spcPts val="0"/>
              </a:spcBef>
              <a:spcAft>
                <a:spcPts val="0"/>
              </a:spcAft>
              <a:buNone/>
            </a:pPr>
            <a:endParaRPr lang="en" sz="1500" dirty="0">
              <a:solidFill>
                <a:schemeClr val="dk1"/>
              </a:solidFill>
              <a:highlight>
                <a:srgbClr val="FFFFFF"/>
              </a:highlight>
            </a:endParaRPr>
          </a:p>
          <a:p>
            <a:pPr marL="0" lvl="0" indent="0" algn="l" rtl="0">
              <a:lnSpc>
                <a:spcPct val="115000"/>
              </a:lnSpc>
              <a:spcBef>
                <a:spcPts val="0"/>
              </a:spcBef>
              <a:spcAft>
                <a:spcPts val="0"/>
              </a:spcAft>
              <a:buNone/>
            </a:pPr>
            <a:r>
              <a:rPr lang="en" sz="1500" dirty="0">
                <a:solidFill>
                  <a:schemeClr val="dk1"/>
                </a:solidFill>
                <a:highlight>
                  <a:srgbClr val="FFFFFF"/>
                </a:highlight>
              </a:rPr>
              <a:t>Electric circuits are made up of components connected together. We saw some examples of components last lesson – the </a:t>
            </a:r>
            <a:r>
              <a:rPr lang="en" sz="1500" b="1" dirty="0">
                <a:solidFill>
                  <a:schemeClr val="dk1"/>
                </a:solidFill>
                <a:highlight>
                  <a:srgbClr val="FFFFFF"/>
                </a:highlight>
              </a:rPr>
              <a:t>battery</a:t>
            </a:r>
            <a:r>
              <a:rPr lang="en" sz="1500" dirty="0">
                <a:solidFill>
                  <a:schemeClr val="dk1"/>
                </a:solidFill>
                <a:highlight>
                  <a:srgbClr val="FFFFFF"/>
                </a:highlight>
              </a:rPr>
              <a:t>, which provides energy and sets the charged particles in the circuit in motion, and the </a:t>
            </a:r>
            <a:r>
              <a:rPr lang="en" sz="1500" b="1" dirty="0">
                <a:solidFill>
                  <a:schemeClr val="dk1"/>
                </a:solidFill>
                <a:highlight>
                  <a:srgbClr val="FFFFFF"/>
                </a:highlight>
              </a:rPr>
              <a:t>switch</a:t>
            </a:r>
            <a:r>
              <a:rPr lang="en" sz="1500" dirty="0">
                <a:solidFill>
                  <a:schemeClr val="dk1"/>
                </a:solidFill>
                <a:highlight>
                  <a:srgbClr val="FFFFFF"/>
                </a:highlight>
              </a:rPr>
              <a:t>, which completes or breaks the</a:t>
            </a:r>
            <a:r>
              <a:rPr lang="en" sz="1500" baseline="0" dirty="0">
                <a:solidFill>
                  <a:schemeClr val="dk1"/>
                </a:solidFill>
                <a:highlight>
                  <a:srgbClr val="FFFFFF"/>
                </a:highlight>
              </a:rPr>
              <a:t> circuit</a:t>
            </a:r>
            <a:r>
              <a:rPr lang="en" sz="1500" dirty="0">
                <a:solidFill>
                  <a:schemeClr val="dk1"/>
                </a:solidFill>
                <a:highlight>
                  <a:srgbClr val="FFFFFF"/>
                </a:highlight>
              </a:rPr>
              <a:t>. Another very useful example is a </a:t>
            </a:r>
            <a:r>
              <a:rPr lang="en" sz="1500" b="1" dirty="0">
                <a:solidFill>
                  <a:schemeClr val="dk1"/>
                </a:solidFill>
                <a:highlight>
                  <a:srgbClr val="FFFFFF"/>
                </a:highlight>
              </a:rPr>
              <a:t>bulb, </a:t>
            </a:r>
            <a:r>
              <a:rPr lang="en" sz="1500" b="0" dirty="0">
                <a:solidFill>
                  <a:schemeClr val="dk1"/>
                </a:solidFill>
                <a:highlight>
                  <a:srgbClr val="FFFFFF"/>
                </a:highlight>
              </a:rPr>
              <a:t>also known as a </a:t>
            </a:r>
            <a:r>
              <a:rPr lang="en" sz="1500" b="1" dirty="0">
                <a:solidFill>
                  <a:schemeClr val="dk1"/>
                </a:solidFill>
                <a:highlight>
                  <a:srgbClr val="FFFFFF"/>
                </a:highlight>
              </a:rPr>
              <a:t>filament bulb</a:t>
            </a:r>
            <a:r>
              <a:rPr lang="en" sz="1500" b="0" dirty="0">
                <a:solidFill>
                  <a:schemeClr val="dk1"/>
                </a:solidFill>
                <a:highlight>
                  <a:srgbClr val="FFFFFF"/>
                </a:highlight>
              </a:rPr>
              <a:t>, which provides light. All these are connected together using </a:t>
            </a:r>
            <a:r>
              <a:rPr lang="en" sz="1500" b="1" dirty="0">
                <a:solidFill>
                  <a:schemeClr val="dk1"/>
                </a:solidFill>
                <a:highlight>
                  <a:srgbClr val="FFFFFF"/>
                </a:highlight>
              </a:rPr>
              <a:t>wires, </a:t>
            </a:r>
            <a:r>
              <a:rPr lang="en" sz="1500" b="0" dirty="0">
                <a:solidFill>
                  <a:schemeClr val="dk1"/>
                </a:solidFill>
                <a:highlight>
                  <a:srgbClr val="FFFFFF"/>
                </a:highlight>
              </a:rPr>
              <a:t>also known as </a:t>
            </a:r>
            <a:r>
              <a:rPr lang="en" sz="1500" b="1" dirty="0">
                <a:solidFill>
                  <a:schemeClr val="dk1"/>
                </a:solidFill>
                <a:highlight>
                  <a:srgbClr val="FFFFFF"/>
                </a:highlight>
              </a:rPr>
              <a:t>leads – </a:t>
            </a:r>
            <a:r>
              <a:rPr lang="en" sz="1500" b="0" dirty="0">
                <a:solidFill>
                  <a:schemeClr val="dk1"/>
                </a:solidFill>
                <a:highlight>
                  <a:srgbClr val="FFFFFF"/>
                </a:highlight>
              </a:rPr>
              <a:t>these must connect to opposite ends of a component.</a:t>
            </a:r>
          </a:p>
          <a:p>
            <a:pPr marL="0" lvl="0" indent="0" algn="l" rtl="0">
              <a:lnSpc>
                <a:spcPct val="115000"/>
              </a:lnSpc>
              <a:spcBef>
                <a:spcPts val="0"/>
              </a:spcBef>
              <a:spcAft>
                <a:spcPts val="0"/>
              </a:spcAft>
              <a:buNone/>
            </a:pPr>
            <a:endParaRPr lang="en" sz="1500" b="0" dirty="0">
              <a:solidFill>
                <a:schemeClr val="dk1"/>
              </a:solidFill>
              <a:highlight>
                <a:srgbClr val="FFFFFF"/>
              </a:highlight>
            </a:endParaRPr>
          </a:p>
          <a:p>
            <a:pPr marL="0" lvl="0" indent="0" algn="l" rtl="0">
              <a:lnSpc>
                <a:spcPct val="115000"/>
              </a:lnSpc>
              <a:spcBef>
                <a:spcPts val="0"/>
              </a:spcBef>
              <a:spcAft>
                <a:spcPts val="0"/>
              </a:spcAft>
              <a:buNone/>
            </a:pPr>
            <a:r>
              <a:rPr lang="en" sz="1500" b="0" dirty="0">
                <a:solidFill>
                  <a:schemeClr val="dk1"/>
                </a:solidFill>
                <a:highlight>
                  <a:srgbClr val="FFFFFF"/>
                </a:highlight>
              </a:rPr>
              <a:t>Each of these comes in lots of different types – some batteries are different sizes, or we might put them in a holder to connect them up more easily; wires might be different lengths and </a:t>
            </a:r>
            <a:r>
              <a:rPr lang="en" sz="1500" b="0" dirty="0" err="1">
                <a:solidFill>
                  <a:schemeClr val="dk1"/>
                </a:solidFill>
                <a:highlight>
                  <a:srgbClr val="FFFFFF"/>
                </a:highlight>
              </a:rPr>
              <a:t>colours</a:t>
            </a:r>
            <a:r>
              <a:rPr lang="en" sz="1500" b="0" dirty="0">
                <a:solidFill>
                  <a:schemeClr val="dk1"/>
                </a:solidFill>
                <a:highlight>
                  <a:srgbClr val="FFFFFF"/>
                </a:highlight>
              </a:rPr>
              <a:t>...</a:t>
            </a:r>
          </a:p>
          <a:p>
            <a:pPr marL="0" lvl="0" indent="0" algn="l" rtl="0">
              <a:lnSpc>
                <a:spcPct val="115000"/>
              </a:lnSpc>
              <a:spcBef>
                <a:spcPts val="0"/>
              </a:spcBef>
              <a:spcAft>
                <a:spcPts val="0"/>
              </a:spcAft>
              <a:buNone/>
            </a:pPr>
            <a:endParaRPr lang="en" sz="1500" b="0" dirty="0">
              <a:solidFill>
                <a:schemeClr val="dk1"/>
              </a:solidFill>
              <a:highlight>
                <a:srgbClr val="FFFFFF"/>
              </a:highlight>
            </a:endParaRPr>
          </a:p>
          <a:p>
            <a:pPr marL="0" lvl="0" indent="0" algn="l" rtl="0">
              <a:lnSpc>
                <a:spcPct val="115000"/>
              </a:lnSpc>
              <a:spcBef>
                <a:spcPts val="0"/>
              </a:spcBef>
              <a:spcAft>
                <a:spcPts val="0"/>
              </a:spcAft>
              <a:buNone/>
            </a:pPr>
            <a:r>
              <a:rPr lang="en" sz="1500" b="0" dirty="0">
                <a:solidFill>
                  <a:schemeClr val="dk1"/>
                </a:solidFill>
                <a:highlight>
                  <a:srgbClr val="FFFFFF"/>
                </a:highlight>
              </a:rPr>
              <a:t>So for each component we have a </a:t>
            </a:r>
            <a:r>
              <a:rPr lang="en" sz="1500" b="1" dirty="0">
                <a:solidFill>
                  <a:schemeClr val="dk1"/>
                </a:solidFill>
                <a:highlight>
                  <a:srgbClr val="FFFFFF"/>
                </a:highlight>
              </a:rPr>
              <a:t>symbol</a:t>
            </a:r>
            <a:r>
              <a:rPr lang="en" sz="1500" b="0" dirty="0">
                <a:solidFill>
                  <a:schemeClr val="dk1"/>
                </a:solidFill>
                <a:highlight>
                  <a:srgbClr val="FFFFFF"/>
                </a:highlight>
              </a:rPr>
              <a:t> which is always the same [point out on slide]. Make sure you remember these 4 symbols.</a:t>
            </a:r>
          </a:p>
          <a:p>
            <a:pPr marL="0" lvl="0" indent="0" algn="l" rtl="0">
              <a:lnSpc>
                <a:spcPct val="115000"/>
              </a:lnSpc>
              <a:spcBef>
                <a:spcPts val="0"/>
              </a:spcBef>
              <a:spcAft>
                <a:spcPts val="0"/>
              </a:spcAft>
              <a:buNone/>
            </a:pPr>
            <a:endParaRPr lang="en" sz="1500" dirty="0">
              <a:solidFill>
                <a:schemeClr val="dk1"/>
              </a:solidFill>
              <a:highlight>
                <a:srgbClr val="FFFFFF"/>
              </a:highlight>
            </a:endParaRPr>
          </a:p>
          <a:p>
            <a:pPr marL="0" lvl="0" indent="0" algn="l" rtl="0">
              <a:lnSpc>
                <a:spcPct val="115000"/>
              </a:lnSpc>
              <a:spcBef>
                <a:spcPts val="0"/>
              </a:spcBef>
              <a:spcAft>
                <a:spcPts val="0"/>
              </a:spcAft>
              <a:buNone/>
            </a:pPr>
            <a:r>
              <a:rPr lang="en" sz="1500" dirty="0">
                <a:solidFill>
                  <a:schemeClr val="dk1"/>
                </a:solidFill>
                <a:highlight>
                  <a:srgbClr val="FFFFFF"/>
                </a:highlight>
              </a:rPr>
              <a:t>The symbol for a battery has 2 different ends, just like a real battery – a positive end and a negative end. I remember which is which by saying that positive is bigger than negative, so the bigger side is positive.</a:t>
            </a:r>
          </a:p>
          <a:p>
            <a:pPr marL="0" lvl="0" indent="0" algn="l" rtl="0">
              <a:lnSpc>
                <a:spcPct val="115000"/>
              </a:lnSpc>
              <a:spcBef>
                <a:spcPts val="0"/>
              </a:spcBef>
              <a:spcAft>
                <a:spcPts val="0"/>
              </a:spcAft>
              <a:buNone/>
            </a:pPr>
            <a:endParaRPr lang="en" sz="1500" dirty="0">
              <a:solidFill>
                <a:schemeClr val="dk1"/>
              </a:solidFill>
              <a:highlight>
                <a:srgbClr val="FFFFFF"/>
              </a:highlight>
            </a:endParaRPr>
          </a:p>
          <a:p>
            <a:pPr marL="0" lvl="0" indent="0" algn="l" rtl="0">
              <a:lnSpc>
                <a:spcPct val="115000"/>
              </a:lnSpc>
              <a:spcBef>
                <a:spcPts val="0"/>
              </a:spcBef>
              <a:spcAft>
                <a:spcPts val="0"/>
              </a:spcAft>
              <a:buNone/>
            </a:pPr>
            <a:r>
              <a:rPr lang="en" sz="1500" dirty="0">
                <a:solidFill>
                  <a:schemeClr val="dk1"/>
                </a:solidFill>
                <a:highlight>
                  <a:srgbClr val="FFFFFF"/>
                </a:highlight>
              </a:rPr>
              <a:t>The symbol for a switch is shown here OPEN – that means the loop</a:t>
            </a:r>
            <a:r>
              <a:rPr lang="en" sz="1500" baseline="0" dirty="0">
                <a:solidFill>
                  <a:schemeClr val="dk1"/>
                </a:solidFill>
                <a:highlight>
                  <a:srgbClr val="FFFFFF"/>
                </a:highlight>
              </a:rPr>
              <a:t> is</a:t>
            </a:r>
            <a:r>
              <a:rPr lang="en" sz="1500" dirty="0">
                <a:solidFill>
                  <a:schemeClr val="dk1"/>
                </a:solidFill>
                <a:highlight>
                  <a:srgbClr val="FFFFFF"/>
                </a:highlight>
              </a:rPr>
              <a:t> broken so current can’t flow around it. If you CLOSE the switch you complete the loop, and the symbol just looks like a wire (mime closing the switch)</a:t>
            </a:r>
          </a:p>
          <a:p>
            <a:pPr marL="0" lvl="0" indent="0" algn="l" rtl="0">
              <a:lnSpc>
                <a:spcPct val="115000"/>
              </a:lnSpc>
              <a:spcBef>
                <a:spcPts val="0"/>
              </a:spcBef>
              <a:spcAft>
                <a:spcPts val="0"/>
              </a:spcAft>
              <a:buNone/>
            </a:pPr>
            <a:endParaRPr lang="en" sz="1500" dirty="0">
              <a:solidFill>
                <a:schemeClr val="dk1"/>
              </a:solidFill>
              <a:highlight>
                <a:srgbClr val="FFFFFF"/>
              </a:highlight>
            </a:endParaRPr>
          </a:p>
          <a:p>
            <a:pPr marL="0" lvl="0" indent="0" algn="l" rtl="0">
              <a:lnSpc>
                <a:spcPct val="115000"/>
              </a:lnSpc>
              <a:spcBef>
                <a:spcPts val="0"/>
              </a:spcBef>
              <a:spcAft>
                <a:spcPts val="0"/>
              </a:spcAft>
              <a:buNone/>
            </a:pPr>
            <a:r>
              <a:rPr lang="en" sz="1500" dirty="0">
                <a:solidFill>
                  <a:schemeClr val="dk1"/>
                </a:solidFill>
                <a:highlight>
                  <a:srgbClr val="FFFFFF"/>
                </a:highlight>
              </a:rPr>
              <a:t>RESEARCH NOTES:</a:t>
            </a:r>
          </a:p>
          <a:p>
            <a:pPr marL="0" marR="0" lvl="0" indent="0" algn="l" defTabSz="914400" rtl="0" eaLnBrk="1" fontAlgn="auto" latinLnBrk="0" hangingPunct="1">
              <a:lnSpc>
                <a:spcPct val="115000"/>
              </a:lnSpc>
              <a:spcBef>
                <a:spcPts val="0"/>
              </a:spcBef>
              <a:spcAft>
                <a:spcPts val="0"/>
              </a:spcAft>
              <a:buClr>
                <a:srgbClr val="000000"/>
              </a:buClr>
              <a:buSzPts val="1100"/>
              <a:buFont typeface="Arial"/>
              <a:buNone/>
              <a:tabLst/>
              <a:defRPr/>
            </a:pPr>
            <a:r>
              <a:rPr lang="en-GB" sz="1100" b="0" i="0" u="sng" strike="noStrike" cap="none" dirty="0">
                <a:solidFill>
                  <a:srgbClr val="000000"/>
                </a:solidFill>
                <a:effectLst/>
                <a:latin typeface="Arial"/>
                <a:ea typeface="Arial"/>
                <a:cs typeface="Arial"/>
                <a:sym typeface="Arial"/>
              </a:rPr>
              <a:t>4a. Memory</a:t>
            </a:r>
            <a:r>
              <a:rPr lang="en-GB" sz="1100" b="0" i="0" u="none" strike="noStrike" cap="none" dirty="0">
                <a:solidFill>
                  <a:srgbClr val="000000"/>
                </a:solidFill>
                <a:effectLst/>
                <a:latin typeface="Arial"/>
                <a:ea typeface="Arial"/>
                <a:cs typeface="Arial"/>
                <a:sym typeface="Arial"/>
              </a:rPr>
              <a:t>: Pay attention to cognitive load – structure tasks to limit the amount of new information pupils need to process - Plan lesson sequences so that any necessary background knowledge, such as the significance of battery terminals, is covered in advance. </a:t>
            </a:r>
            <a:r>
              <a:rPr lang="en" sz="1500" dirty="0">
                <a:solidFill>
                  <a:schemeClr val="dk1"/>
                </a:solidFill>
                <a:highlight>
                  <a:srgbClr val="FFFFFF"/>
                </a:highlight>
              </a:rPr>
              <a:t>The number of components introduced here is also kept to a minimum to avoid cognitive overload. Additional components (resistor, ammeter, voltmeter) will be introduced later. </a:t>
            </a:r>
            <a:r>
              <a:rPr lang="en-GB" sz="1100" b="0" i="0" u="sng" strike="noStrike" cap="none" dirty="0">
                <a:solidFill>
                  <a:srgbClr val="000000"/>
                </a:solidFill>
                <a:effectLst/>
                <a:latin typeface="Arial"/>
                <a:ea typeface="Arial"/>
                <a:cs typeface="Arial"/>
                <a:sym typeface="Arial"/>
                <a:hlinkClick r:id="rId3"/>
              </a:rPr>
              <a:t>https://educationendowmentfoundation.org.uk/public/files/Publications/Science/EEF_improving_secondary_science.pdf#page=25</a:t>
            </a:r>
            <a:r>
              <a:rPr lang="en-GB" sz="1100" b="0" i="0" u="none" strike="noStrike" cap="none" dirty="0">
                <a:solidFill>
                  <a:srgbClr val="000000"/>
                </a:solidFill>
                <a:effectLst/>
                <a:latin typeface="Arial"/>
                <a:ea typeface="Arial"/>
                <a:cs typeface="Arial"/>
                <a:sym typeface="Arial"/>
              </a:rPr>
              <a:t> </a:t>
            </a:r>
          </a:p>
          <a:p>
            <a:pPr marL="0" lvl="0" indent="0" algn="l" rtl="0">
              <a:lnSpc>
                <a:spcPct val="115000"/>
              </a:lnSpc>
              <a:spcBef>
                <a:spcPts val="0"/>
              </a:spcBef>
              <a:spcAft>
                <a:spcPts val="0"/>
              </a:spcAft>
              <a:buNone/>
            </a:pPr>
            <a:endParaRPr lang="en" sz="1500" dirty="0">
              <a:solidFill>
                <a:schemeClr val="dk1"/>
              </a:solidFill>
              <a:highlight>
                <a:srgbClr val="FFFFFF"/>
              </a:highlight>
            </a:endParaRPr>
          </a:p>
          <a:p>
            <a:pPr marL="0" lvl="0" indent="0" algn="l" rtl="0">
              <a:lnSpc>
                <a:spcPct val="115000"/>
              </a:lnSpc>
              <a:spcBef>
                <a:spcPts val="0"/>
              </a:spcBef>
              <a:spcAft>
                <a:spcPts val="0"/>
              </a:spcAft>
              <a:buNone/>
            </a:pPr>
            <a:r>
              <a:rPr lang="en-GB" sz="1600" b="0" i="0" u="sng" strike="noStrike" cap="none" dirty="0">
                <a:solidFill>
                  <a:srgbClr val="000000"/>
                </a:solidFill>
                <a:effectLst/>
                <a:latin typeface="Arial"/>
                <a:ea typeface="Arial"/>
                <a:cs typeface="Arial"/>
                <a:sym typeface="Arial"/>
              </a:rPr>
              <a:t>6a. Language of</a:t>
            </a:r>
            <a:r>
              <a:rPr lang="en-GB" sz="1600" b="0" i="0" u="sng" strike="noStrike" cap="none" baseline="0" dirty="0">
                <a:solidFill>
                  <a:srgbClr val="000000"/>
                </a:solidFill>
                <a:effectLst/>
                <a:latin typeface="Arial"/>
                <a:ea typeface="Arial"/>
                <a:cs typeface="Arial"/>
                <a:sym typeface="Arial"/>
              </a:rPr>
              <a:t> Science:</a:t>
            </a:r>
            <a:r>
              <a:rPr lang="en-GB" sz="1600" b="0" i="0" u="none" strike="noStrike" cap="none" baseline="0" dirty="0">
                <a:solidFill>
                  <a:srgbClr val="000000"/>
                </a:solidFill>
                <a:effectLst/>
                <a:latin typeface="Arial"/>
                <a:ea typeface="Arial"/>
                <a:cs typeface="Arial"/>
                <a:sym typeface="Arial"/>
              </a:rPr>
              <a:t> Carefully select the vocabulary to teach and focus on the most tricky words.</a:t>
            </a:r>
            <a:endParaRPr lang="en" sz="1500" dirty="0">
              <a:solidFill>
                <a:schemeClr val="dk1"/>
              </a:solidFill>
              <a:highlight>
                <a:srgbClr val="FFFFFF"/>
              </a:highlight>
            </a:endParaRPr>
          </a:p>
          <a:p>
            <a:pPr marL="0" marR="0" lvl="0" indent="0" algn="l" defTabSz="914400" rtl="0" eaLnBrk="1" fontAlgn="auto" latinLnBrk="0" hangingPunct="1">
              <a:lnSpc>
                <a:spcPct val="115000"/>
              </a:lnSpc>
              <a:spcBef>
                <a:spcPts val="0"/>
              </a:spcBef>
              <a:spcAft>
                <a:spcPts val="0"/>
              </a:spcAft>
              <a:buClr>
                <a:srgbClr val="000000"/>
              </a:buClr>
              <a:buSzPts val="1100"/>
              <a:buFont typeface="Arial"/>
              <a:buNone/>
              <a:tabLst/>
              <a:defRPr/>
            </a:pPr>
            <a:r>
              <a:rPr lang="en" sz="1500" dirty="0">
                <a:solidFill>
                  <a:schemeClr val="dk1"/>
                </a:solidFill>
                <a:highlight>
                  <a:srgbClr val="FFFFFF"/>
                </a:highlight>
              </a:rPr>
              <a:t>Note for students with EAL: in many languages you ‘open’ the light – this is contrary to opening a switch to break a circuit. Make sure students can see the visual aspect of having a switch open or closed to avoid confusion. </a:t>
            </a:r>
            <a:r>
              <a:rPr lang="en-GB" sz="1100" b="0" i="0" u="sng" strike="noStrike" cap="none" dirty="0">
                <a:solidFill>
                  <a:srgbClr val="000000"/>
                </a:solidFill>
                <a:effectLst/>
                <a:latin typeface="Arial"/>
                <a:ea typeface="Arial"/>
                <a:cs typeface="Arial"/>
                <a:sym typeface="Arial"/>
                <a:hlinkClick r:id="rId4"/>
              </a:rPr>
              <a:t>https://educationendowmentfoundation.org.uk/public/files/Publications/Science/EEF_improving_secondary_science.pdf#page=33</a:t>
            </a:r>
            <a:r>
              <a:rPr lang="en-GB" sz="1100" b="0" i="0" u="none" strike="noStrike" cap="none" dirty="0">
                <a:solidFill>
                  <a:srgbClr val="000000"/>
                </a:solidFill>
                <a:effectLst/>
                <a:latin typeface="Arial"/>
                <a:ea typeface="Arial"/>
                <a:cs typeface="Arial"/>
                <a:sym typeface="Arial"/>
              </a:rPr>
              <a:t>  </a:t>
            </a:r>
          </a:p>
          <a:p>
            <a:pPr marL="0" lvl="0" indent="0" algn="l" rtl="0">
              <a:lnSpc>
                <a:spcPct val="115000"/>
              </a:lnSpc>
              <a:spcBef>
                <a:spcPts val="0"/>
              </a:spcBef>
              <a:spcAft>
                <a:spcPts val="0"/>
              </a:spcAft>
              <a:buNone/>
            </a:pPr>
            <a:endParaRPr lang="en" sz="1500" dirty="0">
              <a:solidFill>
                <a:schemeClr val="dk1"/>
              </a:solidFill>
              <a:highlight>
                <a:srgbClr val="FFFFFF"/>
              </a:highlight>
            </a:endParaRPr>
          </a:p>
          <a:p>
            <a:pPr marL="0" lvl="0" indent="0" algn="l" rtl="0">
              <a:spcBef>
                <a:spcPts val="0"/>
              </a:spcBef>
              <a:spcAft>
                <a:spcPts val="0"/>
              </a:spcAft>
              <a:buNone/>
            </a:pPr>
            <a:endParaRPr lang="en" sz="1500" dirty="0"/>
          </a:p>
        </p:txBody>
      </p:sp>
    </p:spTree>
    <p:extLst>
      <p:ext uri="{BB962C8B-B14F-4D97-AF65-F5344CB8AC3E}">
        <p14:creationId xmlns:p14="http://schemas.microsoft.com/office/powerpoint/2010/main" val="1122129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accent3"/>
        </a:solidFill>
        <a:effectLst/>
      </p:bgPr>
    </p:bg>
    <p:spTree>
      <p:nvGrpSpPr>
        <p:cNvPr id="1" name="Shape 14"/>
        <p:cNvGrpSpPr/>
        <p:nvPr/>
      </p:nvGrpSpPr>
      <p:grpSpPr>
        <a:xfrm>
          <a:off x="0" y="0"/>
          <a:ext cx="0" cy="0"/>
          <a:chOff x="0" y="0"/>
          <a:chExt cx="0" cy="0"/>
        </a:xfrm>
      </p:grpSpPr>
      <p:sp>
        <p:nvSpPr>
          <p:cNvPr id="15" name="Google Shape;15;p3"/>
          <p:cNvSpPr/>
          <p:nvPr/>
        </p:nvSpPr>
        <p:spPr>
          <a:xfrm>
            <a:off x="0" y="48099"/>
            <a:ext cx="9144250" cy="4398100"/>
          </a:xfrm>
          <a:custGeom>
            <a:avLst/>
            <a:gdLst/>
            <a:ahLst/>
            <a:cxnLst/>
            <a:rect l="l" t="t" r="r" b="b"/>
            <a:pathLst>
              <a:path w="365770" h="175924" extrusionOk="0">
                <a:moveTo>
                  <a:pt x="0" y="0"/>
                </a:moveTo>
                <a:lnTo>
                  <a:pt x="365770" y="0"/>
                </a:lnTo>
                <a:lnTo>
                  <a:pt x="365760" y="70914"/>
                </a:lnTo>
                <a:lnTo>
                  <a:pt x="0" y="175924"/>
                </a:lnTo>
                <a:close/>
              </a:path>
            </a:pathLst>
          </a:custGeom>
          <a:solidFill>
            <a:schemeClr val="lt1"/>
          </a:solidFill>
          <a:ln>
            <a:noFill/>
          </a:ln>
        </p:spPr>
      </p:sp>
      <p:sp>
        <p:nvSpPr>
          <p:cNvPr id="16" name="Google Shape;16;p3"/>
          <p:cNvSpPr/>
          <p:nvPr/>
        </p:nvSpPr>
        <p:spPr>
          <a:xfrm>
            <a:off x="0" y="0"/>
            <a:ext cx="9144250" cy="4398100"/>
          </a:xfrm>
          <a:custGeom>
            <a:avLst/>
            <a:gdLst/>
            <a:ahLst/>
            <a:cxnLst/>
            <a:rect l="l" t="t" r="r" b="b"/>
            <a:pathLst>
              <a:path w="365770" h="175924" extrusionOk="0">
                <a:moveTo>
                  <a:pt x="0" y="0"/>
                </a:moveTo>
                <a:lnTo>
                  <a:pt x="365770" y="0"/>
                </a:lnTo>
                <a:lnTo>
                  <a:pt x="365760" y="70914"/>
                </a:lnTo>
                <a:lnTo>
                  <a:pt x="0" y="175924"/>
                </a:lnTo>
                <a:close/>
              </a:path>
            </a:pathLst>
          </a:custGeom>
          <a:solidFill>
            <a:schemeClr val="accent3"/>
          </a:solidFill>
          <a:ln>
            <a:noFill/>
          </a:ln>
        </p:spPr>
      </p:sp>
      <p:sp>
        <p:nvSpPr>
          <p:cNvPr id="17" name="Google Shape;17;p3"/>
          <p:cNvSpPr txBox="1">
            <a:spLocks noGrp="1"/>
          </p:cNvSpPr>
          <p:nvPr>
            <p:ph type="title"/>
          </p:nvPr>
        </p:nvSpPr>
        <p:spPr>
          <a:xfrm>
            <a:off x="311700" y="539725"/>
            <a:ext cx="8520600" cy="1282500"/>
          </a:xfrm>
          <a:prstGeom prst="rect">
            <a:avLst/>
          </a:prstGeom>
        </p:spPr>
        <p:txBody>
          <a:bodyPr spcFirstLastPara="1" wrap="square" lIns="91425" tIns="91425" rIns="91425" bIns="91425" anchor="t" anchorCtr="0"/>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a:endParaRPr/>
          </a:p>
        </p:txBody>
      </p:sp>
      <p:sp>
        <p:nvSpPr>
          <p:cNvPr id="18" name="Google Shape;18;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
        <p:cNvGrpSpPr/>
        <p:nvPr/>
      </p:nvGrpSpPr>
      <p:grpSpPr>
        <a:xfrm>
          <a:off x="0" y="0"/>
          <a:ext cx="0" cy="0"/>
          <a:chOff x="0" y="0"/>
          <a:chExt cx="0" cy="0"/>
        </a:xfrm>
      </p:grpSpPr>
      <p:sp>
        <p:nvSpPr>
          <p:cNvPr id="27" name="Google Shape;27;p5"/>
          <p:cNvSpPr/>
          <p:nvPr/>
        </p:nvSpPr>
        <p:spPr>
          <a:xfrm>
            <a:off x="0" y="0"/>
            <a:ext cx="9144000" cy="1277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5"/>
          <p:cNvSpPr txBox="1">
            <a:spLocks noGrp="1"/>
          </p:cNvSpPr>
          <p:nvPr>
            <p:ph type="title"/>
          </p:nvPr>
        </p:nvSpPr>
        <p:spPr>
          <a:xfrm>
            <a:off x="311725" y="500925"/>
            <a:ext cx="8520600" cy="6237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29" name="Google Shape;29;p5"/>
          <p:cNvSpPr txBox="1">
            <a:spLocks noGrp="1"/>
          </p:cNvSpPr>
          <p:nvPr>
            <p:ph type="body" idx="1"/>
          </p:nvPr>
        </p:nvSpPr>
        <p:spPr>
          <a:xfrm>
            <a:off x="311700" y="1505700"/>
            <a:ext cx="3999900" cy="30762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0" name="Google Shape;30;p5"/>
          <p:cNvSpPr txBox="1">
            <a:spLocks noGrp="1"/>
          </p:cNvSpPr>
          <p:nvPr>
            <p:ph type="body" idx="2"/>
          </p:nvPr>
        </p:nvSpPr>
        <p:spPr>
          <a:xfrm>
            <a:off x="4832400" y="1505700"/>
            <a:ext cx="3999900" cy="30762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1" name="Google Shape;31;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
        <p:cNvGrpSpPr/>
        <p:nvPr/>
      </p:nvGrpSpPr>
      <p:grpSpPr>
        <a:xfrm>
          <a:off x="0" y="0"/>
          <a:ext cx="0" cy="0"/>
          <a:chOff x="0" y="0"/>
          <a:chExt cx="0" cy="0"/>
        </a:xfrm>
      </p:grpSpPr>
      <p:sp>
        <p:nvSpPr>
          <p:cNvPr id="37" name="Google Shape;37;p7"/>
          <p:cNvSpPr/>
          <p:nvPr/>
        </p:nvSpPr>
        <p:spPr>
          <a:xfrm>
            <a:off x="0" y="0"/>
            <a:ext cx="37644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7"/>
          <p:cNvSpPr txBox="1">
            <a:spLocks noGrp="1"/>
          </p:cNvSpPr>
          <p:nvPr>
            <p:ph type="title"/>
          </p:nvPr>
        </p:nvSpPr>
        <p:spPr>
          <a:xfrm>
            <a:off x="311725" y="500925"/>
            <a:ext cx="3127500" cy="18291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39" name="Google Shape;39;p7"/>
          <p:cNvSpPr txBox="1">
            <a:spLocks noGrp="1"/>
          </p:cNvSpPr>
          <p:nvPr>
            <p:ph type="body" idx="1"/>
          </p:nvPr>
        </p:nvSpPr>
        <p:spPr>
          <a:xfrm>
            <a:off x="311700" y="2390650"/>
            <a:ext cx="3127500" cy="2298000"/>
          </a:xfrm>
          <a:prstGeom prst="rect">
            <a:avLst/>
          </a:prstGeom>
        </p:spPr>
        <p:txBody>
          <a:bodyPr spcFirstLastPara="1" wrap="square" lIns="91425" tIns="91425" rIns="91425" bIns="91425" anchor="t" anchorCtr="0"/>
          <a:lstStyle>
            <a:lvl1pPr marL="457200" lvl="0" indent="-311150">
              <a:spcBef>
                <a:spcPts val="0"/>
              </a:spcBef>
              <a:spcAft>
                <a:spcPts val="0"/>
              </a:spcAft>
              <a:buClr>
                <a:schemeClr val="accent2"/>
              </a:buClr>
              <a:buSzPts val="1300"/>
              <a:buChar char="●"/>
              <a:defRPr>
                <a:solidFill>
                  <a:schemeClr val="accent2"/>
                </a:solidFill>
              </a:defRPr>
            </a:lvl1pPr>
            <a:lvl2pPr marL="914400" lvl="1" indent="-298450">
              <a:spcBef>
                <a:spcPts val="1600"/>
              </a:spcBef>
              <a:spcAft>
                <a:spcPts val="0"/>
              </a:spcAft>
              <a:buClr>
                <a:schemeClr val="accent2"/>
              </a:buClr>
              <a:buSzPts val="1100"/>
              <a:buChar char="○"/>
              <a:defRPr>
                <a:solidFill>
                  <a:schemeClr val="accent2"/>
                </a:solidFill>
              </a:defRPr>
            </a:lvl2pPr>
            <a:lvl3pPr marL="1371600" lvl="2" indent="-298450">
              <a:spcBef>
                <a:spcPts val="1600"/>
              </a:spcBef>
              <a:spcAft>
                <a:spcPts val="0"/>
              </a:spcAft>
              <a:buClr>
                <a:schemeClr val="accent2"/>
              </a:buClr>
              <a:buSzPts val="1100"/>
              <a:buChar char="■"/>
              <a:defRPr>
                <a:solidFill>
                  <a:schemeClr val="accent2"/>
                </a:solidFill>
              </a:defRPr>
            </a:lvl3pPr>
            <a:lvl4pPr marL="1828800" lvl="3" indent="-298450">
              <a:spcBef>
                <a:spcPts val="1600"/>
              </a:spcBef>
              <a:spcAft>
                <a:spcPts val="0"/>
              </a:spcAft>
              <a:buClr>
                <a:schemeClr val="accent2"/>
              </a:buClr>
              <a:buSzPts val="1100"/>
              <a:buChar char="●"/>
              <a:defRPr>
                <a:solidFill>
                  <a:schemeClr val="accent2"/>
                </a:solidFill>
              </a:defRPr>
            </a:lvl4pPr>
            <a:lvl5pPr marL="2286000" lvl="4" indent="-298450">
              <a:spcBef>
                <a:spcPts val="1600"/>
              </a:spcBef>
              <a:spcAft>
                <a:spcPts val="0"/>
              </a:spcAft>
              <a:buClr>
                <a:schemeClr val="accent2"/>
              </a:buClr>
              <a:buSzPts val="1100"/>
              <a:buChar char="○"/>
              <a:defRPr>
                <a:solidFill>
                  <a:schemeClr val="accent2"/>
                </a:solidFill>
              </a:defRPr>
            </a:lvl5pPr>
            <a:lvl6pPr marL="2743200" lvl="5" indent="-298450">
              <a:spcBef>
                <a:spcPts val="1600"/>
              </a:spcBef>
              <a:spcAft>
                <a:spcPts val="0"/>
              </a:spcAft>
              <a:buClr>
                <a:schemeClr val="accent2"/>
              </a:buClr>
              <a:buSzPts val="1100"/>
              <a:buChar char="■"/>
              <a:defRPr>
                <a:solidFill>
                  <a:schemeClr val="accent2"/>
                </a:solidFill>
              </a:defRPr>
            </a:lvl6pPr>
            <a:lvl7pPr marL="3200400" lvl="6" indent="-298450">
              <a:spcBef>
                <a:spcPts val="1600"/>
              </a:spcBef>
              <a:spcAft>
                <a:spcPts val="0"/>
              </a:spcAft>
              <a:buClr>
                <a:schemeClr val="accent2"/>
              </a:buClr>
              <a:buSzPts val="1100"/>
              <a:buChar char="●"/>
              <a:defRPr>
                <a:solidFill>
                  <a:schemeClr val="accent2"/>
                </a:solidFill>
              </a:defRPr>
            </a:lvl7pPr>
            <a:lvl8pPr marL="3657600" lvl="7" indent="-298450">
              <a:spcBef>
                <a:spcPts val="1600"/>
              </a:spcBef>
              <a:spcAft>
                <a:spcPts val="0"/>
              </a:spcAft>
              <a:buClr>
                <a:schemeClr val="accent2"/>
              </a:buClr>
              <a:buSzPts val="1100"/>
              <a:buChar char="○"/>
              <a:defRPr>
                <a:solidFill>
                  <a:schemeClr val="accent2"/>
                </a:solidFill>
              </a:defRPr>
            </a:lvl8pPr>
            <a:lvl9pPr marL="4114800" lvl="8" indent="-298450">
              <a:spcBef>
                <a:spcPts val="1600"/>
              </a:spcBef>
              <a:spcAft>
                <a:spcPts val="1600"/>
              </a:spcAft>
              <a:buClr>
                <a:schemeClr val="accent2"/>
              </a:buClr>
              <a:buSzPts val="1100"/>
              <a:buChar char="■"/>
              <a:defRPr>
                <a:solidFill>
                  <a:schemeClr val="accent2"/>
                </a:solidFill>
              </a:defRPr>
            </a:lvl9pPr>
          </a:lstStyle>
          <a:p>
            <a:endParaRPr/>
          </a:p>
        </p:txBody>
      </p:sp>
      <p:sp>
        <p:nvSpPr>
          <p:cNvPr id="40" name="Google Shape;40;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4"/>
        <p:cNvGrpSpPr/>
        <p:nvPr/>
      </p:nvGrpSpPr>
      <p:grpSpPr>
        <a:xfrm>
          <a:off x="0" y="0"/>
          <a:ext cx="0" cy="0"/>
          <a:chOff x="0" y="0"/>
          <a:chExt cx="0" cy="0"/>
        </a:xfrm>
      </p:grpSpPr>
      <p:sp>
        <p:nvSpPr>
          <p:cNvPr id="45" name="Google Shape;45;p9"/>
          <p:cNvSpPr/>
          <p:nvPr/>
        </p:nvSpPr>
        <p:spPr>
          <a:xfrm>
            <a:off x="0" y="0"/>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9"/>
          <p:cNvSpPr txBox="1">
            <a:spLocks noGrp="1"/>
          </p:cNvSpPr>
          <p:nvPr>
            <p:ph type="title"/>
          </p:nvPr>
        </p:nvSpPr>
        <p:spPr>
          <a:xfrm>
            <a:off x="311300" y="500925"/>
            <a:ext cx="3704400" cy="2049600"/>
          </a:xfrm>
          <a:prstGeom prst="rect">
            <a:avLst/>
          </a:prstGeom>
        </p:spPr>
        <p:txBody>
          <a:bodyPr spcFirstLastPara="1" wrap="square" lIns="91425" tIns="91425" rIns="91425" bIns="91425" anchor="t" anchorCtr="0"/>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47" name="Google Shape;47;p9"/>
          <p:cNvSpPr txBox="1">
            <a:spLocks noGrp="1"/>
          </p:cNvSpPr>
          <p:nvPr>
            <p:ph type="subTitle" idx="1"/>
          </p:nvPr>
        </p:nvSpPr>
        <p:spPr>
          <a:xfrm>
            <a:off x="304800" y="2626725"/>
            <a:ext cx="3704400" cy="926700"/>
          </a:xfrm>
          <a:prstGeom prst="rect">
            <a:avLst/>
          </a:prstGeom>
        </p:spPr>
        <p:txBody>
          <a:bodyPr spcFirstLastPara="1" wrap="square" lIns="91425" tIns="91425" rIns="91425" bIns="91425" anchor="t" anchorCtr="0"/>
          <a:lstStyle>
            <a:lvl1pPr lvl="0">
              <a:lnSpc>
                <a:spcPct val="100000"/>
              </a:lnSpc>
              <a:spcBef>
                <a:spcPts val="0"/>
              </a:spcBef>
              <a:spcAft>
                <a:spcPts val="0"/>
              </a:spcAft>
              <a:buClr>
                <a:schemeClr val="accent2"/>
              </a:buClr>
              <a:buSzPts val="1600"/>
              <a:buNone/>
              <a:defRPr sz="1600">
                <a:solidFill>
                  <a:schemeClr val="accent2"/>
                </a:solidFill>
              </a:defRPr>
            </a:lvl1pPr>
            <a:lvl2pPr lvl="1">
              <a:lnSpc>
                <a:spcPct val="100000"/>
              </a:lnSpc>
              <a:spcBef>
                <a:spcPts val="0"/>
              </a:spcBef>
              <a:spcAft>
                <a:spcPts val="0"/>
              </a:spcAft>
              <a:buClr>
                <a:schemeClr val="accent2"/>
              </a:buClr>
              <a:buSzPts val="1600"/>
              <a:buNone/>
              <a:defRPr sz="1600">
                <a:solidFill>
                  <a:schemeClr val="accent2"/>
                </a:solidFill>
              </a:defRPr>
            </a:lvl2pPr>
            <a:lvl3pPr lvl="2">
              <a:lnSpc>
                <a:spcPct val="100000"/>
              </a:lnSpc>
              <a:spcBef>
                <a:spcPts val="0"/>
              </a:spcBef>
              <a:spcAft>
                <a:spcPts val="0"/>
              </a:spcAft>
              <a:buClr>
                <a:schemeClr val="accent2"/>
              </a:buClr>
              <a:buSzPts val="1600"/>
              <a:buNone/>
              <a:defRPr sz="1600">
                <a:solidFill>
                  <a:schemeClr val="accent2"/>
                </a:solidFill>
              </a:defRPr>
            </a:lvl3pPr>
            <a:lvl4pPr lvl="3">
              <a:lnSpc>
                <a:spcPct val="100000"/>
              </a:lnSpc>
              <a:spcBef>
                <a:spcPts val="0"/>
              </a:spcBef>
              <a:spcAft>
                <a:spcPts val="0"/>
              </a:spcAft>
              <a:buClr>
                <a:schemeClr val="accent2"/>
              </a:buClr>
              <a:buSzPts val="1600"/>
              <a:buNone/>
              <a:defRPr sz="1600">
                <a:solidFill>
                  <a:schemeClr val="accent2"/>
                </a:solidFill>
              </a:defRPr>
            </a:lvl4pPr>
            <a:lvl5pPr lvl="4">
              <a:lnSpc>
                <a:spcPct val="100000"/>
              </a:lnSpc>
              <a:spcBef>
                <a:spcPts val="0"/>
              </a:spcBef>
              <a:spcAft>
                <a:spcPts val="0"/>
              </a:spcAft>
              <a:buClr>
                <a:schemeClr val="accent2"/>
              </a:buClr>
              <a:buSzPts val="1600"/>
              <a:buNone/>
              <a:defRPr sz="1600">
                <a:solidFill>
                  <a:schemeClr val="accent2"/>
                </a:solidFill>
              </a:defRPr>
            </a:lvl5pPr>
            <a:lvl6pPr lvl="5">
              <a:lnSpc>
                <a:spcPct val="100000"/>
              </a:lnSpc>
              <a:spcBef>
                <a:spcPts val="0"/>
              </a:spcBef>
              <a:spcAft>
                <a:spcPts val="0"/>
              </a:spcAft>
              <a:buClr>
                <a:schemeClr val="accent2"/>
              </a:buClr>
              <a:buSzPts val="1600"/>
              <a:buNone/>
              <a:defRPr sz="1600">
                <a:solidFill>
                  <a:schemeClr val="accent2"/>
                </a:solidFill>
              </a:defRPr>
            </a:lvl6pPr>
            <a:lvl7pPr lvl="6">
              <a:lnSpc>
                <a:spcPct val="100000"/>
              </a:lnSpc>
              <a:spcBef>
                <a:spcPts val="0"/>
              </a:spcBef>
              <a:spcAft>
                <a:spcPts val="0"/>
              </a:spcAft>
              <a:buClr>
                <a:schemeClr val="accent2"/>
              </a:buClr>
              <a:buSzPts val="1600"/>
              <a:buNone/>
              <a:defRPr sz="1600">
                <a:solidFill>
                  <a:schemeClr val="accent2"/>
                </a:solidFill>
              </a:defRPr>
            </a:lvl7pPr>
            <a:lvl8pPr lvl="7">
              <a:lnSpc>
                <a:spcPct val="100000"/>
              </a:lnSpc>
              <a:spcBef>
                <a:spcPts val="0"/>
              </a:spcBef>
              <a:spcAft>
                <a:spcPts val="0"/>
              </a:spcAft>
              <a:buClr>
                <a:schemeClr val="accent2"/>
              </a:buClr>
              <a:buSzPts val="1600"/>
              <a:buNone/>
              <a:defRPr sz="1600">
                <a:solidFill>
                  <a:schemeClr val="accent2"/>
                </a:solidFill>
              </a:defRPr>
            </a:lvl8pPr>
            <a:lvl9pPr lvl="8">
              <a:lnSpc>
                <a:spcPct val="100000"/>
              </a:lnSpc>
              <a:spcBef>
                <a:spcPts val="0"/>
              </a:spcBef>
              <a:spcAft>
                <a:spcPts val="0"/>
              </a:spcAft>
              <a:buClr>
                <a:schemeClr val="accent2"/>
              </a:buClr>
              <a:buSzPts val="1600"/>
              <a:buNone/>
              <a:defRPr sz="1600">
                <a:solidFill>
                  <a:schemeClr val="accent2"/>
                </a:solidFill>
              </a:defRPr>
            </a:lvl9pPr>
          </a:lstStyle>
          <a:p>
            <a:endParaRPr/>
          </a:p>
        </p:txBody>
      </p:sp>
      <p:sp>
        <p:nvSpPr>
          <p:cNvPr id="48" name="Google Shape;48;p9"/>
          <p:cNvSpPr txBox="1">
            <a:spLocks noGrp="1"/>
          </p:cNvSpPr>
          <p:nvPr>
            <p:ph type="body" idx="2"/>
          </p:nvPr>
        </p:nvSpPr>
        <p:spPr>
          <a:xfrm>
            <a:off x="4879025" y="500925"/>
            <a:ext cx="3954000" cy="41115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49" name="Google Shape;49;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0"/>
        <p:cNvGrpSpPr/>
        <p:nvPr/>
      </p:nvGrpSpPr>
      <p:grpSpPr>
        <a:xfrm>
          <a:off x="0" y="0"/>
          <a:ext cx="0" cy="0"/>
          <a:chOff x="0" y="0"/>
          <a:chExt cx="0" cy="0"/>
        </a:xfrm>
      </p:grpSpPr>
      <p:sp>
        <p:nvSpPr>
          <p:cNvPr id="51" name="Google Shape;51;p10"/>
          <p:cNvSpPr/>
          <p:nvPr/>
        </p:nvSpPr>
        <p:spPr>
          <a:xfrm>
            <a:off x="0" y="4369000"/>
            <a:ext cx="9144000" cy="7743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10"/>
          <p:cNvSpPr txBox="1">
            <a:spLocks noGrp="1"/>
          </p:cNvSpPr>
          <p:nvPr>
            <p:ph type="body" idx="1"/>
          </p:nvPr>
        </p:nvSpPr>
        <p:spPr>
          <a:xfrm>
            <a:off x="311700" y="4521400"/>
            <a:ext cx="7979400" cy="4605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Clr>
                <a:schemeClr val="lt1"/>
              </a:buClr>
              <a:buSzPts val="1300"/>
              <a:buFont typeface="Merriweather"/>
              <a:buNone/>
              <a:defRPr>
                <a:solidFill>
                  <a:schemeClr val="lt1"/>
                </a:solidFill>
                <a:latin typeface="Merriweather"/>
                <a:ea typeface="Merriweather"/>
                <a:cs typeface="Merriweather"/>
                <a:sym typeface="Merriweather"/>
              </a:defRPr>
            </a:lvl1pPr>
          </a:lstStyle>
          <a:p>
            <a:endParaRPr/>
          </a:p>
        </p:txBody>
      </p:sp>
      <p:sp>
        <p:nvSpPr>
          <p:cNvPr id="53" name="Google Shape;5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54"/>
        <p:cNvGrpSpPr/>
        <p:nvPr/>
      </p:nvGrpSpPr>
      <p:grpSpPr>
        <a:xfrm>
          <a:off x="0" y="0"/>
          <a:ext cx="0" cy="0"/>
          <a:chOff x="0" y="0"/>
          <a:chExt cx="0" cy="0"/>
        </a:xfrm>
      </p:grpSpPr>
      <p:sp>
        <p:nvSpPr>
          <p:cNvPr id="55" name="Google Shape;55;p11"/>
          <p:cNvSpPr txBox="1">
            <a:spLocks noGrp="1"/>
          </p:cNvSpPr>
          <p:nvPr>
            <p:ph type="title" hasCustomPrompt="1"/>
          </p:nvPr>
        </p:nvSpPr>
        <p:spPr>
          <a:xfrm>
            <a:off x="311750" y="831175"/>
            <a:ext cx="5334900" cy="1244700"/>
          </a:xfrm>
          <a:prstGeom prst="rect">
            <a:avLst/>
          </a:prstGeom>
        </p:spPr>
        <p:txBody>
          <a:bodyPr spcFirstLastPara="1" wrap="square" lIns="91425" tIns="91425" rIns="91425" bIns="91425" anchor="b" anchorCtr="0"/>
          <a:lstStyle>
            <a:lvl1pPr lvl="0">
              <a:spcBef>
                <a:spcPts val="0"/>
              </a:spcBef>
              <a:spcAft>
                <a:spcPts val="0"/>
              </a:spcAft>
              <a:buClr>
                <a:schemeClr val="lt1"/>
              </a:buClr>
              <a:buSzPts val="10000"/>
              <a:buNone/>
              <a:defRPr sz="10000">
                <a:solidFill>
                  <a:schemeClr val="lt1"/>
                </a:solidFill>
              </a:defRPr>
            </a:lvl1pPr>
            <a:lvl2pPr lvl="1">
              <a:spcBef>
                <a:spcPts val="0"/>
              </a:spcBef>
              <a:spcAft>
                <a:spcPts val="0"/>
              </a:spcAft>
              <a:buClr>
                <a:schemeClr val="lt1"/>
              </a:buClr>
              <a:buSzPts val="10000"/>
              <a:buNone/>
              <a:defRPr sz="10000">
                <a:solidFill>
                  <a:schemeClr val="lt1"/>
                </a:solidFill>
              </a:defRPr>
            </a:lvl2pPr>
            <a:lvl3pPr lvl="2">
              <a:spcBef>
                <a:spcPts val="0"/>
              </a:spcBef>
              <a:spcAft>
                <a:spcPts val="0"/>
              </a:spcAft>
              <a:buClr>
                <a:schemeClr val="lt1"/>
              </a:buClr>
              <a:buSzPts val="10000"/>
              <a:buNone/>
              <a:defRPr sz="10000">
                <a:solidFill>
                  <a:schemeClr val="lt1"/>
                </a:solidFill>
              </a:defRPr>
            </a:lvl3pPr>
            <a:lvl4pPr lvl="3">
              <a:spcBef>
                <a:spcPts val="0"/>
              </a:spcBef>
              <a:spcAft>
                <a:spcPts val="0"/>
              </a:spcAft>
              <a:buClr>
                <a:schemeClr val="lt1"/>
              </a:buClr>
              <a:buSzPts val="10000"/>
              <a:buNone/>
              <a:defRPr sz="10000">
                <a:solidFill>
                  <a:schemeClr val="lt1"/>
                </a:solidFill>
              </a:defRPr>
            </a:lvl4pPr>
            <a:lvl5pPr lvl="4">
              <a:spcBef>
                <a:spcPts val="0"/>
              </a:spcBef>
              <a:spcAft>
                <a:spcPts val="0"/>
              </a:spcAft>
              <a:buClr>
                <a:schemeClr val="lt1"/>
              </a:buClr>
              <a:buSzPts val="10000"/>
              <a:buNone/>
              <a:defRPr sz="10000">
                <a:solidFill>
                  <a:schemeClr val="lt1"/>
                </a:solidFill>
              </a:defRPr>
            </a:lvl5pPr>
            <a:lvl6pPr lvl="5">
              <a:spcBef>
                <a:spcPts val="0"/>
              </a:spcBef>
              <a:spcAft>
                <a:spcPts val="0"/>
              </a:spcAft>
              <a:buClr>
                <a:schemeClr val="lt1"/>
              </a:buClr>
              <a:buSzPts val="10000"/>
              <a:buNone/>
              <a:defRPr sz="10000">
                <a:solidFill>
                  <a:schemeClr val="lt1"/>
                </a:solidFill>
              </a:defRPr>
            </a:lvl6pPr>
            <a:lvl7pPr lvl="6">
              <a:spcBef>
                <a:spcPts val="0"/>
              </a:spcBef>
              <a:spcAft>
                <a:spcPts val="0"/>
              </a:spcAft>
              <a:buClr>
                <a:schemeClr val="lt1"/>
              </a:buClr>
              <a:buSzPts val="10000"/>
              <a:buNone/>
              <a:defRPr sz="10000">
                <a:solidFill>
                  <a:schemeClr val="lt1"/>
                </a:solidFill>
              </a:defRPr>
            </a:lvl7pPr>
            <a:lvl8pPr lvl="7">
              <a:spcBef>
                <a:spcPts val="0"/>
              </a:spcBef>
              <a:spcAft>
                <a:spcPts val="0"/>
              </a:spcAft>
              <a:buClr>
                <a:schemeClr val="lt1"/>
              </a:buClr>
              <a:buSzPts val="10000"/>
              <a:buNone/>
              <a:defRPr sz="10000">
                <a:solidFill>
                  <a:schemeClr val="lt1"/>
                </a:solidFill>
              </a:defRPr>
            </a:lvl8pPr>
            <a:lvl9pPr lvl="8">
              <a:spcBef>
                <a:spcPts val="0"/>
              </a:spcBef>
              <a:spcAft>
                <a:spcPts val="0"/>
              </a:spcAft>
              <a:buClr>
                <a:schemeClr val="lt1"/>
              </a:buClr>
              <a:buSzPts val="10000"/>
              <a:buNone/>
              <a:defRPr sz="10000">
                <a:solidFill>
                  <a:schemeClr val="lt1"/>
                </a:solidFill>
              </a:defRPr>
            </a:lvl9pPr>
          </a:lstStyle>
          <a:p>
            <a:r>
              <a:t>xx%</a:t>
            </a:r>
          </a:p>
        </p:txBody>
      </p:sp>
      <p:sp>
        <p:nvSpPr>
          <p:cNvPr id="56" name="Google Shape;56;p11"/>
          <p:cNvSpPr txBox="1">
            <a:spLocks noGrp="1"/>
          </p:cNvSpPr>
          <p:nvPr>
            <p:ph type="body" idx="1"/>
          </p:nvPr>
        </p:nvSpPr>
        <p:spPr>
          <a:xfrm>
            <a:off x="311700" y="2121425"/>
            <a:ext cx="5334900" cy="942600"/>
          </a:xfrm>
          <a:prstGeom prst="rect">
            <a:avLst/>
          </a:prstGeom>
        </p:spPr>
        <p:txBody>
          <a:bodyPr spcFirstLastPara="1" wrap="square" lIns="91425" tIns="91425" rIns="91425" bIns="91425" anchor="t" anchorCtr="0"/>
          <a:lstStyle>
            <a:lvl1pPr marL="457200" lvl="0" indent="-311150">
              <a:spcBef>
                <a:spcPts val="0"/>
              </a:spcBef>
              <a:spcAft>
                <a:spcPts val="0"/>
              </a:spcAft>
              <a:buClr>
                <a:schemeClr val="accent2"/>
              </a:buClr>
              <a:buSzPts val="1300"/>
              <a:buChar char="●"/>
              <a:defRPr>
                <a:solidFill>
                  <a:schemeClr val="accent2"/>
                </a:solidFill>
              </a:defRPr>
            </a:lvl1pPr>
            <a:lvl2pPr marL="914400" lvl="1" indent="-298450">
              <a:spcBef>
                <a:spcPts val="1600"/>
              </a:spcBef>
              <a:spcAft>
                <a:spcPts val="0"/>
              </a:spcAft>
              <a:buClr>
                <a:schemeClr val="accent2"/>
              </a:buClr>
              <a:buSzPts val="1100"/>
              <a:buChar char="○"/>
              <a:defRPr>
                <a:solidFill>
                  <a:schemeClr val="accent2"/>
                </a:solidFill>
              </a:defRPr>
            </a:lvl2pPr>
            <a:lvl3pPr marL="1371600" lvl="2" indent="-298450">
              <a:spcBef>
                <a:spcPts val="1600"/>
              </a:spcBef>
              <a:spcAft>
                <a:spcPts val="0"/>
              </a:spcAft>
              <a:buClr>
                <a:schemeClr val="accent2"/>
              </a:buClr>
              <a:buSzPts val="1100"/>
              <a:buChar char="■"/>
              <a:defRPr>
                <a:solidFill>
                  <a:schemeClr val="accent2"/>
                </a:solidFill>
              </a:defRPr>
            </a:lvl3pPr>
            <a:lvl4pPr marL="1828800" lvl="3" indent="-298450">
              <a:spcBef>
                <a:spcPts val="1600"/>
              </a:spcBef>
              <a:spcAft>
                <a:spcPts val="0"/>
              </a:spcAft>
              <a:buClr>
                <a:schemeClr val="accent2"/>
              </a:buClr>
              <a:buSzPts val="1100"/>
              <a:buChar char="●"/>
              <a:defRPr>
                <a:solidFill>
                  <a:schemeClr val="accent2"/>
                </a:solidFill>
              </a:defRPr>
            </a:lvl4pPr>
            <a:lvl5pPr marL="2286000" lvl="4" indent="-298450">
              <a:spcBef>
                <a:spcPts val="1600"/>
              </a:spcBef>
              <a:spcAft>
                <a:spcPts val="0"/>
              </a:spcAft>
              <a:buClr>
                <a:schemeClr val="accent2"/>
              </a:buClr>
              <a:buSzPts val="1100"/>
              <a:buChar char="○"/>
              <a:defRPr>
                <a:solidFill>
                  <a:schemeClr val="accent2"/>
                </a:solidFill>
              </a:defRPr>
            </a:lvl5pPr>
            <a:lvl6pPr marL="2743200" lvl="5" indent="-298450">
              <a:spcBef>
                <a:spcPts val="1600"/>
              </a:spcBef>
              <a:spcAft>
                <a:spcPts val="0"/>
              </a:spcAft>
              <a:buClr>
                <a:schemeClr val="accent2"/>
              </a:buClr>
              <a:buSzPts val="1100"/>
              <a:buChar char="■"/>
              <a:defRPr>
                <a:solidFill>
                  <a:schemeClr val="accent2"/>
                </a:solidFill>
              </a:defRPr>
            </a:lvl6pPr>
            <a:lvl7pPr marL="3200400" lvl="6" indent="-298450">
              <a:spcBef>
                <a:spcPts val="1600"/>
              </a:spcBef>
              <a:spcAft>
                <a:spcPts val="0"/>
              </a:spcAft>
              <a:buClr>
                <a:schemeClr val="accent2"/>
              </a:buClr>
              <a:buSzPts val="1100"/>
              <a:buChar char="●"/>
              <a:defRPr>
                <a:solidFill>
                  <a:schemeClr val="accent2"/>
                </a:solidFill>
              </a:defRPr>
            </a:lvl7pPr>
            <a:lvl8pPr marL="3657600" lvl="7" indent="-298450">
              <a:spcBef>
                <a:spcPts val="1600"/>
              </a:spcBef>
              <a:spcAft>
                <a:spcPts val="0"/>
              </a:spcAft>
              <a:buClr>
                <a:schemeClr val="accent2"/>
              </a:buClr>
              <a:buSzPts val="1100"/>
              <a:buChar char="○"/>
              <a:defRPr>
                <a:solidFill>
                  <a:schemeClr val="accent2"/>
                </a:solidFill>
              </a:defRPr>
            </a:lvl8pPr>
            <a:lvl9pPr marL="4114800" lvl="8" indent="-298450">
              <a:spcBef>
                <a:spcPts val="1600"/>
              </a:spcBef>
              <a:spcAft>
                <a:spcPts val="1600"/>
              </a:spcAft>
              <a:buClr>
                <a:schemeClr val="accent2"/>
              </a:buClr>
              <a:buSzPts val="1100"/>
              <a:buChar char="■"/>
              <a:defRPr>
                <a:solidFill>
                  <a:schemeClr val="accent2"/>
                </a:solidFill>
              </a:defRPr>
            </a:lvl9pPr>
          </a:lstStyle>
          <a:p>
            <a:endParaRPr/>
          </a:p>
        </p:txBody>
      </p:sp>
      <p:sp>
        <p:nvSpPr>
          <p:cNvPr id="57" name="Google Shape;5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8"/>
        <p:cNvGrpSpPr/>
        <p:nvPr/>
      </p:nvGrpSpPr>
      <p:grpSpPr>
        <a:xfrm>
          <a:off x="0" y="0"/>
          <a:ext cx="0" cy="0"/>
          <a:chOff x="0" y="0"/>
          <a:chExt cx="0" cy="0"/>
        </a:xfrm>
      </p:grpSpPr>
      <p:sp>
        <p:nvSpPr>
          <p:cNvPr id="59" name="Google Shape;5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paradigm">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1pPr>
            <a:lvl2pPr lvl="1">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2pPr>
            <a:lvl3pPr lvl="2">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3pPr>
            <a:lvl4pPr lvl="3">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4pPr>
            <a:lvl5pPr lvl="4">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5pPr>
            <a:lvl6pPr lvl="5">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6pPr>
            <a:lvl7pPr lvl="6">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7pPr>
            <a:lvl8pPr lvl="7">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8pPr>
            <a:lvl9pPr lvl="8">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11150">
              <a:lnSpc>
                <a:spcPct val="115000"/>
              </a:lnSpc>
              <a:spcBef>
                <a:spcPts val="0"/>
              </a:spcBef>
              <a:spcAft>
                <a:spcPts val="0"/>
              </a:spcAft>
              <a:buClr>
                <a:schemeClr val="dk2"/>
              </a:buClr>
              <a:buSzPts val="1300"/>
              <a:buFont typeface="Roboto"/>
              <a:buChar char="●"/>
              <a:defRPr sz="1300">
                <a:solidFill>
                  <a:schemeClr val="dk2"/>
                </a:solidFill>
                <a:latin typeface="Roboto"/>
                <a:ea typeface="Roboto"/>
                <a:cs typeface="Roboto"/>
                <a:sym typeface="Roboto"/>
              </a:defRPr>
            </a:lvl1pPr>
            <a:lvl2pPr marL="914400" lvl="1"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2pPr>
            <a:lvl3pPr marL="1371600" lvl="2"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3pPr>
            <a:lvl4pPr marL="1828800" lvl="3"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4pPr>
            <a:lvl5pPr marL="2286000" lvl="4"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5pPr>
            <a:lvl6pPr marL="2743200" lvl="5"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6pPr>
            <a:lvl7pPr marL="3200400" lvl="6"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7pPr>
            <a:lvl8pPr marL="3657600" lvl="7" indent="-298450">
              <a:lnSpc>
                <a:spcPct val="115000"/>
              </a:lnSpc>
              <a:spcBef>
                <a:spcPts val="1600"/>
              </a:spcBef>
              <a:spcAft>
                <a:spcPts val="0"/>
              </a:spcAft>
              <a:buClr>
                <a:schemeClr val="dk2"/>
              </a:buClr>
              <a:buSzPts val="1100"/>
              <a:buFont typeface="Roboto"/>
              <a:buChar char="○"/>
              <a:defRPr sz="1100">
                <a:solidFill>
                  <a:schemeClr val="dk2"/>
                </a:solidFill>
                <a:latin typeface="Roboto"/>
                <a:ea typeface="Roboto"/>
                <a:cs typeface="Roboto"/>
                <a:sym typeface="Roboto"/>
              </a:defRPr>
            </a:lvl8pPr>
            <a:lvl9pPr marL="4114800" lvl="8" indent="-298450">
              <a:lnSpc>
                <a:spcPct val="115000"/>
              </a:lnSpc>
              <a:spcBef>
                <a:spcPts val="1600"/>
              </a:spcBef>
              <a:spcAft>
                <a:spcPts val="1600"/>
              </a:spcAft>
              <a:buClr>
                <a:schemeClr val="dk2"/>
              </a:buClr>
              <a:buSzPts val="1100"/>
              <a:buFont typeface="Roboto"/>
              <a:buChar char="■"/>
              <a:defRPr sz="1100">
                <a:solidFill>
                  <a:schemeClr val="dk2"/>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latin typeface="Roboto"/>
                <a:ea typeface="Roboto"/>
                <a:cs typeface="Roboto"/>
                <a:sym typeface="Roboto"/>
              </a:defRPr>
            </a:lvl1pPr>
            <a:lvl2pPr lvl="1" algn="r">
              <a:buNone/>
              <a:defRPr sz="1000">
                <a:solidFill>
                  <a:schemeClr val="dk2"/>
                </a:solidFill>
                <a:latin typeface="Roboto"/>
                <a:ea typeface="Roboto"/>
                <a:cs typeface="Roboto"/>
                <a:sym typeface="Roboto"/>
              </a:defRPr>
            </a:lvl2pPr>
            <a:lvl3pPr lvl="2" algn="r">
              <a:buNone/>
              <a:defRPr sz="1000">
                <a:solidFill>
                  <a:schemeClr val="dk2"/>
                </a:solidFill>
                <a:latin typeface="Roboto"/>
                <a:ea typeface="Roboto"/>
                <a:cs typeface="Roboto"/>
                <a:sym typeface="Roboto"/>
              </a:defRPr>
            </a:lvl3pPr>
            <a:lvl4pPr lvl="3" algn="r">
              <a:buNone/>
              <a:defRPr sz="1000">
                <a:solidFill>
                  <a:schemeClr val="dk2"/>
                </a:solidFill>
                <a:latin typeface="Roboto"/>
                <a:ea typeface="Roboto"/>
                <a:cs typeface="Roboto"/>
                <a:sym typeface="Roboto"/>
              </a:defRPr>
            </a:lvl4pPr>
            <a:lvl5pPr lvl="4" algn="r">
              <a:buNone/>
              <a:defRPr sz="1000">
                <a:solidFill>
                  <a:schemeClr val="dk2"/>
                </a:solidFill>
                <a:latin typeface="Roboto"/>
                <a:ea typeface="Roboto"/>
                <a:cs typeface="Roboto"/>
                <a:sym typeface="Roboto"/>
              </a:defRPr>
            </a:lvl5pPr>
            <a:lvl6pPr lvl="5" algn="r">
              <a:buNone/>
              <a:defRPr sz="1000">
                <a:solidFill>
                  <a:schemeClr val="dk2"/>
                </a:solidFill>
                <a:latin typeface="Roboto"/>
                <a:ea typeface="Roboto"/>
                <a:cs typeface="Roboto"/>
                <a:sym typeface="Roboto"/>
              </a:defRPr>
            </a:lvl6pPr>
            <a:lvl7pPr lvl="6" algn="r">
              <a:buNone/>
              <a:defRPr sz="1000">
                <a:solidFill>
                  <a:schemeClr val="dk2"/>
                </a:solidFill>
                <a:latin typeface="Roboto"/>
                <a:ea typeface="Roboto"/>
                <a:cs typeface="Roboto"/>
                <a:sym typeface="Roboto"/>
              </a:defRPr>
            </a:lvl7pPr>
            <a:lvl8pPr lvl="7" algn="r">
              <a:buNone/>
              <a:defRPr sz="1000">
                <a:solidFill>
                  <a:schemeClr val="dk2"/>
                </a:solidFill>
                <a:latin typeface="Roboto"/>
                <a:ea typeface="Roboto"/>
                <a:cs typeface="Roboto"/>
                <a:sym typeface="Roboto"/>
              </a:defRPr>
            </a:lvl8pPr>
            <a:lvl9pPr lvl="8" algn="r">
              <a:buNone/>
              <a:defRPr sz="1000">
                <a:solidFill>
                  <a:schemeClr val="dk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3" r:id="rId3"/>
    <p:sldLayoutId id="2147483655" r:id="rId4"/>
    <p:sldLayoutId id="2147483656" r:id="rId5"/>
    <p:sldLayoutId id="2147483657" r:id="rId6"/>
    <p:sldLayoutId id="2147483658"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7.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0.tiff"/><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cid:ecc4bbc4-2ab6-4156-a09f-cc4fc50fe22a@GBRP265.PROD.OUTLOOK.COM"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educationendowmentfoundation.org.uk/evidence-summaries/teaching-learning-toolkit/feedback/"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hyperlink" Target="https://educationendowmentfoundation.org.uk/public/files/Publications/Science/EEF_improving_secondary_science.pdf#page=38" TargetMode="External"/><Relationship Id="rId4" Type="http://schemas.openxmlformats.org/officeDocument/2006/relationships/hyperlink" Target="https://docs.google.com/forms/d/e/1FAIpQLSeBIjaxISpZVH89IfwYGHYPXLVJhBeTSt8616yFIcME1U6gng/viewform"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3" Type="http://schemas.openxmlformats.org/officeDocument/2006/relationships/image" Target="../media/image3.tiff"/><Relationship Id="rId7" Type="http://schemas.openxmlformats.org/officeDocument/2006/relationships/image" Target="../media/image7.png"/><Relationship Id="rId12" Type="http://schemas.openxmlformats.org/officeDocument/2006/relationships/image" Target="../media/image12.tiff"/><Relationship Id="rId17" Type="http://schemas.openxmlformats.org/officeDocument/2006/relationships/image" Target="../media/image17.png"/><Relationship Id="rId2" Type="http://schemas.openxmlformats.org/officeDocument/2006/relationships/notesSlide" Target="../notesSlides/notesSlide9.xml"/><Relationship Id="rId16"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tiff"/><Relationship Id="rId10" Type="http://schemas.openxmlformats.org/officeDocument/2006/relationships/image" Target="../media/image10.png"/><Relationship Id="rId19" Type="http://schemas.microsoft.com/office/2007/relationships/hdphoto" Target="../media/hdphoto1.wdp"/><Relationship Id="rId4" Type="http://schemas.openxmlformats.org/officeDocument/2006/relationships/image" Target="../media/image4.jpeg"/><Relationship Id="rId9" Type="http://schemas.openxmlformats.org/officeDocument/2006/relationships/image" Target="../media/image9.tiff"/><Relationship Id="rId1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3" name="Google Shape;70;p14"/>
          <p:cNvSpPr txBox="1">
            <a:spLocks/>
          </p:cNvSpPr>
          <p:nvPr/>
        </p:nvSpPr>
        <p:spPr>
          <a:xfrm>
            <a:off x="611188" y="2143918"/>
            <a:ext cx="3781425" cy="855663"/>
          </a:xfrm>
          <a:prstGeom prst="rect">
            <a:avLst/>
          </a:prstGeom>
          <a:solidFill>
            <a:schemeClr val="bg2"/>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600" b="1" spc="300" dirty="0">
                <a:solidFill>
                  <a:schemeClr val="tx2"/>
                </a:solidFill>
                <a:latin typeface="+mn-lt"/>
                <a:ea typeface="Futura Medium" charset="0"/>
                <a:cs typeface="Futura Medium" charset="0"/>
              </a:rPr>
              <a:t>CIRCUIT DIAGRAMS</a:t>
            </a:r>
            <a:endParaRPr lang="en-US" sz="1600" b="1" spc="300" dirty="0">
              <a:solidFill>
                <a:schemeClr val="tx2"/>
              </a:solidFill>
              <a:latin typeface="+mn-lt"/>
              <a:ea typeface="Futura Medium" charset="0"/>
              <a:cs typeface="Futura Medium" charset="0"/>
            </a:endParaRPr>
          </a:p>
        </p:txBody>
      </p:sp>
    </p:spTree>
    <p:extLst>
      <p:ext uri="{BB962C8B-B14F-4D97-AF65-F5344CB8AC3E}">
        <p14:creationId xmlns:p14="http://schemas.microsoft.com/office/powerpoint/2010/main" val="39050652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Google Shape;70;p14">
            <a:extLst>
              <a:ext uri="{FF2B5EF4-FFF2-40B4-BE49-F238E27FC236}">
                <a16:creationId xmlns="" xmlns:a16="http://schemas.microsoft.com/office/drawing/2014/main" id="{CD754CBE-ED75-D140-B029-2D348097B4B6}"/>
              </a:ext>
            </a:extLst>
          </p:cNvPr>
          <p:cNvSpPr txBox="1">
            <a:spLocks/>
          </p:cNvSpPr>
          <p:nvPr/>
        </p:nvSpPr>
        <p:spPr>
          <a:xfrm>
            <a:off x="620812" y="-1"/>
            <a:ext cx="3781425" cy="509155"/>
          </a:xfrm>
          <a:prstGeom prst="rect">
            <a:avLst/>
          </a:prstGeom>
          <a:solidFill>
            <a:srgbClr val="FFA02F"/>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US" sz="1800" b="1" spc="300" dirty="0">
                <a:solidFill>
                  <a:schemeClr val="bg1"/>
                </a:solidFill>
                <a:latin typeface="+mn-lt"/>
              </a:rPr>
              <a:t>TASK 1</a:t>
            </a:r>
          </a:p>
        </p:txBody>
      </p:sp>
      <p:graphicFrame>
        <p:nvGraphicFramePr>
          <p:cNvPr id="9" name="Tabla 4">
            <a:extLst>
              <a:ext uri="{FF2B5EF4-FFF2-40B4-BE49-F238E27FC236}">
                <a16:creationId xmlns="" xmlns:a16="http://schemas.microsoft.com/office/drawing/2014/main" id="{1A15BF49-4390-3B4B-BB2C-149F10D13162}"/>
              </a:ext>
            </a:extLst>
          </p:cNvPr>
          <p:cNvGraphicFramePr>
            <a:graphicFrameLocks noGrp="1"/>
          </p:cNvGraphicFramePr>
          <p:nvPr>
            <p:extLst>
              <p:ext uri="{D42A27DB-BD31-4B8C-83A1-F6EECF244321}">
                <p14:modId xmlns:p14="http://schemas.microsoft.com/office/powerpoint/2010/main" val="500540004"/>
              </p:ext>
            </p:extLst>
          </p:nvPr>
        </p:nvGraphicFramePr>
        <p:xfrm>
          <a:off x="3574237" y="-47771"/>
          <a:ext cx="828000" cy="548640"/>
        </p:xfrm>
        <a:graphic>
          <a:graphicData uri="http://schemas.openxmlformats.org/drawingml/2006/table">
            <a:tbl>
              <a:tblPr firstRow="1" bandRow="1">
                <a:tableStyleId>{9B3C75C9-2E1C-4F95-B1AA-29FD2649E573}</a:tableStyleId>
              </a:tblPr>
              <a:tblGrid>
                <a:gridCol w="828000">
                  <a:extLst>
                    <a:ext uri="{9D8B030D-6E8A-4147-A177-3AD203B41FA5}">
                      <a16:colId xmlns="" xmlns:a16="http://schemas.microsoft.com/office/drawing/2014/main" val="20000"/>
                    </a:ext>
                  </a:extLst>
                </a:gridCol>
              </a:tblGrid>
              <a:tr h="320400">
                <a:tc>
                  <a:txBody>
                    <a:bodyPr/>
                    <a:lstStyle/>
                    <a:p>
                      <a:pPr marL="0" lvl="0" indent="0" algn="r" rtl="0">
                        <a:lnSpc>
                          <a:spcPct val="100000"/>
                        </a:lnSpc>
                        <a:spcBef>
                          <a:spcPts val="0"/>
                        </a:spcBef>
                        <a:spcAft>
                          <a:spcPts val="0"/>
                        </a:spcAft>
                        <a:buNone/>
                      </a:pPr>
                      <a:endParaRPr lang="en-GB" sz="1400" b="1" spc="-80" baseline="0" dirty="0">
                        <a:solidFill>
                          <a:schemeClr val="bg1"/>
                        </a:solidFill>
                        <a:latin typeface="+mn-lt"/>
                        <a:ea typeface="Palanquin" charset="0"/>
                        <a:cs typeface="Palanquin" charset="0"/>
                        <a:sym typeface="Merriweather"/>
                      </a:endParaRPr>
                    </a:p>
                    <a:p>
                      <a:pPr marL="0" lvl="0" indent="0" algn="r" rtl="0">
                        <a:lnSpc>
                          <a:spcPct val="100000"/>
                        </a:lnSpc>
                        <a:spcBef>
                          <a:spcPts val="0"/>
                        </a:spcBef>
                        <a:spcAft>
                          <a:spcPts val="0"/>
                        </a:spcAft>
                        <a:buNone/>
                      </a:pPr>
                      <a:r>
                        <a:rPr lang="en-GB" sz="1600" b="1" spc="-80" baseline="0" dirty="0">
                          <a:solidFill>
                            <a:schemeClr val="bg1"/>
                          </a:solidFill>
                          <a:latin typeface="+mn-lt"/>
                          <a:ea typeface="Palanquin" charset="0"/>
                          <a:cs typeface="Palanquin" charset="0"/>
                          <a:sym typeface="Merriweather"/>
                        </a:rPr>
                        <a:t>5 </a:t>
                      </a:r>
                      <a:r>
                        <a:rPr lang="en-GB" sz="1600" b="1" spc="0" dirty="0">
                          <a:solidFill>
                            <a:schemeClr val="bg1"/>
                          </a:solidFill>
                          <a:latin typeface="+mn-lt"/>
                          <a:ea typeface="Palanquin" charset="0"/>
                          <a:cs typeface="Palanquin" charset="0"/>
                          <a:sym typeface="Merriweather"/>
                        </a:rPr>
                        <a:t>mins</a:t>
                      </a:r>
                    </a:p>
                  </a:txBody>
                  <a:tcPr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617374660"/>
                  </a:ext>
                </a:extLst>
              </a:tr>
            </a:tbl>
          </a:graphicData>
        </a:graphic>
      </p:graphicFrame>
      <p:pic>
        <p:nvPicPr>
          <p:cNvPr id="4" name="Picture 3">
            <a:extLst>
              <a:ext uri="{FF2B5EF4-FFF2-40B4-BE49-F238E27FC236}">
                <a16:creationId xmlns="" xmlns:a16="http://schemas.microsoft.com/office/drawing/2014/main" id="{10953079-70FD-4042-8DC9-1F7D753D1988}"/>
              </a:ext>
            </a:extLst>
          </p:cNvPr>
          <p:cNvPicPr>
            <a:picLocks noChangeAspect="1"/>
          </p:cNvPicPr>
          <p:nvPr/>
        </p:nvPicPr>
        <p:blipFill>
          <a:blip r:embed="rId3"/>
          <a:stretch>
            <a:fillRect/>
          </a:stretch>
        </p:blipFill>
        <p:spPr>
          <a:xfrm rot="21157230">
            <a:off x="3513538" y="613084"/>
            <a:ext cx="5132613" cy="3834245"/>
          </a:xfrm>
          <a:prstGeom prst="rect">
            <a:avLst/>
          </a:prstGeom>
          <a:ln>
            <a:noFill/>
          </a:ln>
          <a:effectLst>
            <a:outerShdw blurRad="292100" dist="139700" dir="2700000" algn="tl" rotWithShape="0">
              <a:srgbClr val="333333">
                <a:alpha val="65000"/>
              </a:srgbClr>
            </a:outerShdw>
          </a:effectLst>
        </p:spPr>
      </p:pic>
      <p:sp>
        <p:nvSpPr>
          <p:cNvPr id="17" name="Rectangle 16">
            <a:extLst>
              <a:ext uri="{FF2B5EF4-FFF2-40B4-BE49-F238E27FC236}">
                <a16:creationId xmlns="" xmlns:a16="http://schemas.microsoft.com/office/drawing/2014/main" id="{A81EBD56-06DA-A74C-BB9B-4FDA2A9B2686}"/>
              </a:ext>
            </a:extLst>
          </p:cNvPr>
          <p:cNvSpPr/>
          <p:nvPr/>
        </p:nvSpPr>
        <p:spPr>
          <a:xfrm>
            <a:off x="335584" y="1280894"/>
            <a:ext cx="3093416" cy="2400657"/>
          </a:xfrm>
          <a:prstGeom prst="rect">
            <a:avLst/>
          </a:prstGeom>
        </p:spPr>
        <p:txBody>
          <a:bodyPr wrap="square">
            <a:spAutoFit/>
          </a:bodyPr>
          <a:lstStyle/>
          <a:p>
            <a:pPr marL="285750" indent="-285750">
              <a:spcBef>
                <a:spcPts val="600"/>
              </a:spcBef>
              <a:buFont typeface="Arial" panose="020B0604020202020204" pitchFamily="34" charset="0"/>
              <a:buChar char="•"/>
            </a:pPr>
            <a:r>
              <a:rPr lang="en-US" sz="2000" dirty="0">
                <a:solidFill>
                  <a:schemeClr val="tx1"/>
                </a:solidFill>
                <a:latin typeface="+mn-lt"/>
              </a:rPr>
              <a:t>Stick the sheet in your book.</a:t>
            </a:r>
          </a:p>
          <a:p>
            <a:pPr marL="285750" indent="-285750">
              <a:spcBef>
                <a:spcPts val="600"/>
              </a:spcBef>
              <a:buFont typeface="Arial" panose="020B0604020202020204" pitchFamily="34" charset="0"/>
              <a:buChar char="•"/>
            </a:pPr>
            <a:r>
              <a:rPr lang="en-US" sz="2000" dirty="0">
                <a:solidFill>
                  <a:schemeClr val="tx1"/>
                </a:solidFill>
                <a:latin typeface="+mn-lt"/>
              </a:rPr>
              <a:t>Complete the gaps.</a:t>
            </a:r>
          </a:p>
          <a:p>
            <a:pPr marL="285750" indent="-285750">
              <a:spcBef>
                <a:spcPts val="600"/>
              </a:spcBef>
              <a:buFont typeface="Arial" panose="020B0604020202020204" pitchFamily="34" charset="0"/>
              <a:buChar char="•"/>
            </a:pPr>
            <a:r>
              <a:rPr lang="en-US" sz="2000" dirty="0">
                <a:solidFill>
                  <a:schemeClr val="tx1"/>
                </a:solidFill>
                <a:latin typeface="+mn-lt"/>
              </a:rPr>
              <a:t>Make sure you learn it! You will need to know these components and their symbols by heart.</a:t>
            </a:r>
          </a:p>
        </p:txBody>
      </p:sp>
    </p:spTree>
    <p:extLst>
      <p:ext uri="{BB962C8B-B14F-4D97-AF65-F5344CB8AC3E}">
        <p14:creationId xmlns:p14="http://schemas.microsoft.com/office/powerpoint/2010/main" val="491877019"/>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14528" y="296770"/>
            <a:ext cx="6527721" cy="4876440"/>
            <a:chOff x="1314528" y="296770"/>
            <a:chExt cx="6527721" cy="4876440"/>
          </a:xfrm>
        </p:grpSpPr>
        <p:pic>
          <p:nvPicPr>
            <p:cNvPr id="3" name="Picture 2">
              <a:extLst>
                <a:ext uri="{FF2B5EF4-FFF2-40B4-BE49-F238E27FC236}">
                  <a16:creationId xmlns="" xmlns:a16="http://schemas.microsoft.com/office/drawing/2014/main" id="{F5FD721A-1BAE-A141-BFC4-250B8B55F4E5}"/>
                </a:ext>
              </a:extLst>
            </p:cNvPr>
            <p:cNvPicPr>
              <a:picLocks noChangeAspect="1"/>
            </p:cNvPicPr>
            <p:nvPr/>
          </p:nvPicPr>
          <p:blipFill>
            <a:blip r:embed="rId3"/>
            <a:stretch>
              <a:fillRect/>
            </a:stretch>
          </p:blipFill>
          <p:spPr>
            <a:xfrm>
              <a:off x="1314528" y="296770"/>
              <a:ext cx="6527721" cy="4876440"/>
            </a:xfrm>
            <a:prstGeom prst="rect">
              <a:avLst/>
            </a:prstGeom>
          </p:spPr>
        </p:pic>
        <p:sp>
          <p:nvSpPr>
            <p:cNvPr id="2" name="Rectangle 1"/>
            <p:cNvSpPr/>
            <p:nvPr/>
          </p:nvSpPr>
          <p:spPr>
            <a:xfrm>
              <a:off x="3543300" y="1403351"/>
              <a:ext cx="469900" cy="139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4862161" y="1430540"/>
              <a:ext cx="469900" cy="139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6069630" y="1415039"/>
              <a:ext cx="1182070" cy="1280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0" name="Google Shape;70;p14">
            <a:extLst>
              <a:ext uri="{FF2B5EF4-FFF2-40B4-BE49-F238E27FC236}">
                <a16:creationId xmlns="" xmlns:a16="http://schemas.microsoft.com/office/drawing/2014/main" id="{CD754CBE-ED75-D140-B029-2D348097B4B6}"/>
              </a:ext>
            </a:extLst>
          </p:cNvPr>
          <p:cNvSpPr txBox="1">
            <a:spLocks/>
          </p:cNvSpPr>
          <p:nvPr/>
        </p:nvSpPr>
        <p:spPr>
          <a:xfrm>
            <a:off x="620812" y="-1"/>
            <a:ext cx="3781425" cy="509155"/>
          </a:xfrm>
          <a:prstGeom prst="rect">
            <a:avLst/>
          </a:prstGeom>
          <a:solidFill>
            <a:srgbClr val="FFA02F"/>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US" sz="1800" b="1" spc="300" dirty="0">
                <a:solidFill>
                  <a:schemeClr val="bg1"/>
                </a:solidFill>
                <a:latin typeface="+mn-lt"/>
              </a:rPr>
              <a:t>MARK YOUR WORK</a:t>
            </a:r>
          </a:p>
        </p:txBody>
      </p:sp>
      <p:sp>
        <p:nvSpPr>
          <p:cNvPr id="5" name="TextBox 4">
            <a:extLst>
              <a:ext uri="{FF2B5EF4-FFF2-40B4-BE49-F238E27FC236}">
                <a16:creationId xmlns="" xmlns:a16="http://schemas.microsoft.com/office/drawing/2014/main" id="{AB52FC01-926D-F840-977C-FFD10ED26781}"/>
              </a:ext>
            </a:extLst>
          </p:cNvPr>
          <p:cNvSpPr txBox="1"/>
          <p:nvPr/>
        </p:nvSpPr>
        <p:spPr>
          <a:xfrm>
            <a:off x="3044536" y="1818409"/>
            <a:ext cx="1257300" cy="338554"/>
          </a:xfrm>
          <a:prstGeom prst="rect">
            <a:avLst/>
          </a:prstGeom>
          <a:noFill/>
        </p:spPr>
        <p:txBody>
          <a:bodyPr wrap="square" rtlCol="0">
            <a:spAutoFit/>
          </a:bodyPr>
          <a:lstStyle/>
          <a:p>
            <a:r>
              <a:rPr lang="en-GB" sz="1600" dirty="0"/>
              <a:t>Wire / lead</a:t>
            </a:r>
          </a:p>
        </p:txBody>
      </p:sp>
      <p:sp>
        <p:nvSpPr>
          <p:cNvPr id="10" name="TextBox 9">
            <a:extLst>
              <a:ext uri="{FF2B5EF4-FFF2-40B4-BE49-F238E27FC236}">
                <a16:creationId xmlns="" xmlns:a16="http://schemas.microsoft.com/office/drawing/2014/main" id="{36A30B01-98D0-A44F-966A-25CF7593AD8F}"/>
              </a:ext>
            </a:extLst>
          </p:cNvPr>
          <p:cNvSpPr txBox="1"/>
          <p:nvPr/>
        </p:nvSpPr>
        <p:spPr>
          <a:xfrm>
            <a:off x="3069936" y="2465043"/>
            <a:ext cx="1257300" cy="830997"/>
          </a:xfrm>
          <a:prstGeom prst="rect">
            <a:avLst/>
          </a:prstGeom>
          <a:noFill/>
        </p:spPr>
        <p:txBody>
          <a:bodyPr wrap="square" rtlCol="0">
            <a:spAutoFit/>
          </a:bodyPr>
          <a:lstStyle/>
          <a:p>
            <a:r>
              <a:rPr lang="en-GB" sz="1600" dirty="0"/>
              <a:t>Bulb / filament bulb</a:t>
            </a:r>
          </a:p>
        </p:txBody>
      </p:sp>
      <p:sp>
        <p:nvSpPr>
          <p:cNvPr id="11" name="TextBox 10">
            <a:extLst>
              <a:ext uri="{FF2B5EF4-FFF2-40B4-BE49-F238E27FC236}">
                <a16:creationId xmlns="" xmlns:a16="http://schemas.microsoft.com/office/drawing/2014/main" id="{8FFE6EFF-AB7E-2B4B-B98B-AFED76D4276C}"/>
              </a:ext>
            </a:extLst>
          </p:cNvPr>
          <p:cNvSpPr txBox="1"/>
          <p:nvPr/>
        </p:nvSpPr>
        <p:spPr>
          <a:xfrm>
            <a:off x="3087787" y="3566931"/>
            <a:ext cx="1257300" cy="338554"/>
          </a:xfrm>
          <a:prstGeom prst="rect">
            <a:avLst/>
          </a:prstGeom>
          <a:noFill/>
        </p:spPr>
        <p:txBody>
          <a:bodyPr wrap="square" rtlCol="0">
            <a:spAutoFit/>
          </a:bodyPr>
          <a:lstStyle/>
          <a:p>
            <a:r>
              <a:rPr lang="en-GB" sz="1600" dirty="0"/>
              <a:t>Switch</a:t>
            </a:r>
          </a:p>
        </p:txBody>
      </p:sp>
      <p:sp>
        <p:nvSpPr>
          <p:cNvPr id="12" name="TextBox 11">
            <a:extLst>
              <a:ext uri="{FF2B5EF4-FFF2-40B4-BE49-F238E27FC236}">
                <a16:creationId xmlns="" xmlns:a16="http://schemas.microsoft.com/office/drawing/2014/main" id="{99CFA91B-DAAA-1F4A-ADB2-A43F4CE4AAC1}"/>
              </a:ext>
            </a:extLst>
          </p:cNvPr>
          <p:cNvSpPr txBox="1"/>
          <p:nvPr/>
        </p:nvSpPr>
        <p:spPr>
          <a:xfrm>
            <a:off x="3049731" y="4383863"/>
            <a:ext cx="1257300" cy="338554"/>
          </a:xfrm>
          <a:prstGeom prst="rect">
            <a:avLst/>
          </a:prstGeom>
          <a:noFill/>
        </p:spPr>
        <p:txBody>
          <a:bodyPr wrap="square" rtlCol="0">
            <a:spAutoFit/>
          </a:bodyPr>
          <a:lstStyle/>
          <a:p>
            <a:r>
              <a:rPr lang="en-GB" sz="1600" dirty="0"/>
              <a:t>Battery</a:t>
            </a:r>
          </a:p>
        </p:txBody>
      </p:sp>
      <p:sp>
        <p:nvSpPr>
          <p:cNvPr id="13" name="TextBox 12">
            <a:extLst>
              <a:ext uri="{FF2B5EF4-FFF2-40B4-BE49-F238E27FC236}">
                <a16:creationId xmlns="" xmlns:a16="http://schemas.microsoft.com/office/drawing/2014/main" id="{CCF4221F-16FC-3E49-8B8A-3BCC37CC16C2}"/>
              </a:ext>
            </a:extLst>
          </p:cNvPr>
          <p:cNvSpPr txBox="1"/>
          <p:nvPr/>
        </p:nvSpPr>
        <p:spPr>
          <a:xfrm>
            <a:off x="5598760" y="2644260"/>
            <a:ext cx="1724972" cy="369332"/>
          </a:xfrm>
          <a:prstGeom prst="rect">
            <a:avLst/>
          </a:prstGeom>
          <a:noFill/>
        </p:spPr>
        <p:txBody>
          <a:bodyPr wrap="square" rtlCol="0">
            <a:spAutoFit/>
          </a:bodyPr>
          <a:lstStyle/>
          <a:p>
            <a:r>
              <a:rPr lang="en-GB" sz="1600" dirty="0"/>
              <a:t>Produces</a:t>
            </a:r>
            <a:r>
              <a:rPr lang="en-GB" sz="1800" dirty="0"/>
              <a:t> light</a:t>
            </a:r>
          </a:p>
        </p:txBody>
      </p:sp>
      <p:sp>
        <p:nvSpPr>
          <p:cNvPr id="14" name="TextBox 13">
            <a:extLst>
              <a:ext uri="{FF2B5EF4-FFF2-40B4-BE49-F238E27FC236}">
                <a16:creationId xmlns="" xmlns:a16="http://schemas.microsoft.com/office/drawing/2014/main" id="{ABF9AE52-2360-0543-BD9F-61B27A5D5435}"/>
              </a:ext>
            </a:extLst>
          </p:cNvPr>
          <p:cNvSpPr txBox="1"/>
          <p:nvPr/>
        </p:nvSpPr>
        <p:spPr>
          <a:xfrm>
            <a:off x="5573360" y="3186837"/>
            <a:ext cx="2395890" cy="1077218"/>
          </a:xfrm>
          <a:prstGeom prst="rect">
            <a:avLst/>
          </a:prstGeom>
          <a:noFill/>
        </p:spPr>
        <p:txBody>
          <a:bodyPr wrap="square" rtlCol="0">
            <a:spAutoFit/>
          </a:bodyPr>
          <a:lstStyle/>
          <a:p>
            <a:r>
              <a:rPr lang="en-GB" sz="1600" dirty="0" smtClean="0"/>
              <a:t>Completes or breaks </a:t>
            </a:r>
            <a:r>
              <a:rPr lang="en-GB" sz="1600" dirty="0"/>
              <a:t>the circuit (when the circuit is broken, </a:t>
            </a:r>
            <a:endParaRPr lang="en-GB" sz="1600" dirty="0" smtClean="0"/>
          </a:p>
          <a:p>
            <a:r>
              <a:rPr lang="en-GB" sz="1600" dirty="0" smtClean="0"/>
              <a:t>current </a:t>
            </a:r>
            <a:r>
              <a:rPr lang="en-GB" sz="1600" dirty="0"/>
              <a:t>can’t flow)</a:t>
            </a:r>
          </a:p>
        </p:txBody>
      </p:sp>
      <p:sp>
        <p:nvSpPr>
          <p:cNvPr id="15" name="TextBox 14">
            <a:extLst>
              <a:ext uri="{FF2B5EF4-FFF2-40B4-BE49-F238E27FC236}">
                <a16:creationId xmlns="" xmlns:a16="http://schemas.microsoft.com/office/drawing/2014/main" id="{FA4578BE-B0A7-3D42-B853-4ECE31DFA888}"/>
              </a:ext>
            </a:extLst>
          </p:cNvPr>
          <p:cNvSpPr txBox="1"/>
          <p:nvPr/>
        </p:nvSpPr>
        <p:spPr>
          <a:xfrm>
            <a:off x="5605422" y="4196849"/>
            <a:ext cx="1868528" cy="830997"/>
          </a:xfrm>
          <a:prstGeom prst="rect">
            <a:avLst/>
          </a:prstGeom>
          <a:noFill/>
        </p:spPr>
        <p:txBody>
          <a:bodyPr wrap="square" rtlCol="0">
            <a:spAutoFit/>
          </a:bodyPr>
          <a:lstStyle/>
          <a:p>
            <a:r>
              <a:rPr lang="en-GB" sz="1600" dirty="0"/>
              <a:t>Pushes electric current around the circuit</a:t>
            </a:r>
          </a:p>
        </p:txBody>
      </p:sp>
      <p:sp>
        <p:nvSpPr>
          <p:cNvPr id="16" name="TextBox 15">
            <a:extLst>
              <a:ext uri="{FF2B5EF4-FFF2-40B4-BE49-F238E27FC236}">
                <a16:creationId xmlns="" xmlns:a16="http://schemas.microsoft.com/office/drawing/2014/main" id="{E1DDF3BC-BF08-D84C-BCDF-C9573265F70E}"/>
              </a:ext>
            </a:extLst>
          </p:cNvPr>
          <p:cNvSpPr txBox="1"/>
          <p:nvPr/>
        </p:nvSpPr>
        <p:spPr>
          <a:xfrm>
            <a:off x="5598760" y="1571511"/>
            <a:ext cx="1957740" cy="830997"/>
          </a:xfrm>
          <a:prstGeom prst="rect">
            <a:avLst/>
          </a:prstGeom>
          <a:noFill/>
        </p:spPr>
        <p:txBody>
          <a:bodyPr wrap="square" rtlCol="0">
            <a:spAutoFit/>
          </a:bodyPr>
          <a:lstStyle/>
          <a:p>
            <a:r>
              <a:rPr lang="en-GB" sz="1600" dirty="0"/>
              <a:t>Connects other components together in a loop</a:t>
            </a:r>
          </a:p>
        </p:txBody>
      </p:sp>
      <p:pic>
        <p:nvPicPr>
          <p:cNvPr id="7" name="Picture 6">
            <a:extLst>
              <a:ext uri="{FF2B5EF4-FFF2-40B4-BE49-F238E27FC236}">
                <a16:creationId xmlns="" xmlns:a16="http://schemas.microsoft.com/office/drawing/2014/main" id="{461D6FAA-AA1C-5A40-A919-89CCA6396880}"/>
              </a:ext>
            </a:extLst>
          </p:cNvPr>
          <p:cNvPicPr>
            <a:picLocks noChangeAspect="1"/>
          </p:cNvPicPr>
          <p:nvPr/>
        </p:nvPicPr>
        <p:blipFill>
          <a:blip r:embed="rId4"/>
          <a:stretch>
            <a:fillRect/>
          </a:stretch>
        </p:blipFill>
        <p:spPr>
          <a:xfrm>
            <a:off x="4829616" y="2572670"/>
            <a:ext cx="528781" cy="560690"/>
          </a:xfrm>
          <a:prstGeom prst="rect">
            <a:avLst/>
          </a:prstGeom>
        </p:spPr>
      </p:pic>
      <p:pic>
        <p:nvPicPr>
          <p:cNvPr id="18" name="Picture 17">
            <a:extLst>
              <a:ext uri="{FF2B5EF4-FFF2-40B4-BE49-F238E27FC236}">
                <a16:creationId xmlns="" xmlns:a16="http://schemas.microsoft.com/office/drawing/2014/main" id="{9B287A88-97B4-3E49-B3B3-17D5E549D835}"/>
              </a:ext>
            </a:extLst>
          </p:cNvPr>
          <p:cNvPicPr>
            <a:picLocks noChangeAspect="1"/>
          </p:cNvPicPr>
          <p:nvPr/>
        </p:nvPicPr>
        <p:blipFill>
          <a:blip r:embed="rId5"/>
          <a:stretch>
            <a:fillRect/>
          </a:stretch>
        </p:blipFill>
        <p:spPr>
          <a:xfrm>
            <a:off x="4817409" y="4303647"/>
            <a:ext cx="614041" cy="614041"/>
          </a:xfrm>
          <a:prstGeom prst="rect">
            <a:avLst/>
          </a:prstGeom>
        </p:spPr>
      </p:pic>
      <p:pic>
        <p:nvPicPr>
          <p:cNvPr id="20" name="Picture 19">
            <a:extLst>
              <a:ext uri="{FF2B5EF4-FFF2-40B4-BE49-F238E27FC236}">
                <a16:creationId xmlns="" xmlns:a16="http://schemas.microsoft.com/office/drawing/2014/main" id="{FFDBCB92-D598-4E41-813A-25F79AC783ED}"/>
              </a:ext>
            </a:extLst>
          </p:cNvPr>
          <p:cNvPicPr>
            <a:picLocks noChangeAspect="1"/>
          </p:cNvPicPr>
          <p:nvPr/>
        </p:nvPicPr>
        <p:blipFill>
          <a:blip r:embed="rId6"/>
          <a:stretch>
            <a:fillRect/>
          </a:stretch>
        </p:blipFill>
        <p:spPr>
          <a:xfrm rot="5400000">
            <a:off x="4866844" y="3246407"/>
            <a:ext cx="515170" cy="815686"/>
          </a:xfrm>
          <a:prstGeom prst="rect">
            <a:avLst/>
          </a:prstGeom>
        </p:spPr>
      </p:pic>
      <p:pic>
        <p:nvPicPr>
          <p:cNvPr id="22" name="Picture 21">
            <a:extLst>
              <a:ext uri="{FF2B5EF4-FFF2-40B4-BE49-F238E27FC236}">
                <a16:creationId xmlns="" xmlns:a16="http://schemas.microsoft.com/office/drawing/2014/main" id="{E037315E-928E-6F4C-8E84-A74388BFDA38}"/>
              </a:ext>
            </a:extLst>
          </p:cNvPr>
          <p:cNvPicPr>
            <a:picLocks noChangeAspect="1"/>
          </p:cNvPicPr>
          <p:nvPr/>
        </p:nvPicPr>
        <p:blipFill>
          <a:blip r:embed="rId7"/>
          <a:stretch>
            <a:fillRect/>
          </a:stretch>
        </p:blipFill>
        <p:spPr>
          <a:xfrm rot="5400000">
            <a:off x="4890906" y="1776681"/>
            <a:ext cx="467049" cy="490637"/>
          </a:xfrm>
          <a:prstGeom prst="rect">
            <a:avLst/>
          </a:prstGeom>
        </p:spPr>
      </p:pic>
      <p:sp>
        <p:nvSpPr>
          <p:cNvPr id="17" name="TextBox 16">
            <a:extLst>
              <a:ext uri="{FF2B5EF4-FFF2-40B4-BE49-F238E27FC236}">
                <a16:creationId xmlns="" xmlns:a16="http://schemas.microsoft.com/office/drawing/2014/main" id="{AB52FC01-926D-F840-977C-FFD10ED26781}"/>
              </a:ext>
            </a:extLst>
          </p:cNvPr>
          <p:cNvSpPr txBox="1"/>
          <p:nvPr/>
        </p:nvSpPr>
        <p:spPr>
          <a:xfrm>
            <a:off x="3365500" y="1305391"/>
            <a:ext cx="4375150" cy="338554"/>
          </a:xfrm>
          <a:prstGeom prst="rect">
            <a:avLst/>
          </a:prstGeom>
          <a:noFill/>
        </p:spPr>
        <p:txBody>
          <a:bodyPr wrap="square" rtlCol="0">
            <a:spAutoFit/>
          </a:bodyPr>
          <a:lstStyle/>
          <a:p>
            <a:r>
              <a:rPr lang="en-GB" sz="1600" dirty="0" smtClean="0"/>
              <a:t>NAME	      SYMBOL  WHAT DOES IT DO?</a:t>
            </a:r>
            <a:endParaRPr lang="en-GB" sz="1600" dirty="0"/>
          </a:p>
        </p:txBody>
      </p:sp>
    </p:spTree>
    <p:extLst>
      <p:ext uri="{BB962C8B-B14F-4D97-AF65-F5344CB8AC3E}">
        <p14:creationId xmlns:p14="http://schemas.microsoft.com/office/powerpoint/2010/main" val="15149156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2" grpId="0"/>
      <p:bldP spid="13" grpId="0"/>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587846" y="1266449"/>
            <a:ext cx="1107996" cy="323165"/>
          </a:xfrm>
          <a:prstGeom prst="rect">
            <a:avLst/>
          </a:prstGeom>
        </p:spPr>
        <p:txBody>
          <a:bodyPr wrap="none">
            <a:spAutoFit/>
          </a:bodyPr>
          <a:lstStyle/>
          <a:p>
            <a:pPr lvl="0" algn="r">
              <a:defRPr/>
            </a:pPr>
            <a:r>
              <a:rPr lang="en-GB" sz="1500" dirty="0">
                <a:solidFill>
                  <a:srgbClr val="4D4F53"/>
                </a:solidFill>
                <a:latin typeface="+mn-lt"/>
                <a:cs typeface="Palanquin Light" panose="020B0004020203020204" pitchFamily="34" charset="77"/>
              </a:rPr>
              <a:t>	</a:t>
            </a:r>
          </a:p>
        </p:txBody>
      </p:sp>
      <p:sp>
        <p:nvSpPr>
          <p:cNvPr id="10" name="Rectangle 9">
            <a:extLst>
              <a:ext uri="{FF2B5EF4-FFF2-40B4-BE49-F238E27FC236}">
                <a16:creationId xmlns="" xmlns:a16="http://schemas.microsoft.com/office/drawing/2014/main" id="{223FC02C-26F6-F241-A00F-862AFE3C00F5}"/>
              </a:ext>
            </a:extLst>
          </p:cNvPr>
          <p:cNvSpPr/>
          <p:nvPr/>
        </p:nvSpPr>
        <p:spPr>
          <a:xfrm>
            <a:off x="252457" y="748569"/>
            <a:ext cx="3716869" cy="400110"/>
          </a:xfrm>
          <a:prstGeom prst="rect">
            <a:avLst/>
          </a:prstGeom>
        </p:spPr>
        <p:txBody>
          <a:bodyPr wrap="square">
            <a:spAutoFit/>
          </a:bodyPr>
          <a:lstStyle/>
          <a:p>
            <a:pPr>
              <a:spcBef>
                <a:spcPts val="600"/>
              </a:spcBef>
            </a:pPr>
            <a:r>
              <a:rPr lang="en-US" sz="2000" dirty="0">
                <a:solidFill>
                  <a:schemeClr val="tx1"/>
                </a:solidFill>
                <a:latin typeface="+mn-lt"/>
              </a:rPr>
              <a:t>On your mini-whiteboard...</a:t>
            </a:r>
          </a:p>
        </p:txBody>
      </p:sp>
      <p:sp>
        <p:nvSpPr>
          <p:cNvPr id="12" name="Rectangle 11">
            <a:extLst>
              <a:ext uri="{FF2B5EF4-FFF2-40B4-BE49-F238E27FC236}">
                <a16:creationId xmlns="" xmlns:a16="http://schemas.microsoft.com/office/drawing/2014/main" id="{C4A046DC-05A6-E844-8D54-F6795A2B4D93}"/>
              </a:ext>
            </a:extLst>
          </p:cNvPr>
          <p:cNvSpPr/>
          <p:nvPr/>
        </p:nvSpPr>
        <p:spPr>
          <a:xfrm>
            <a:off x="1177912" y="1725120"/>
            <a:ext cx="7155596" cy="2169825"/>
          </a:xfrm>
          <a:prstGeom prst="rect">
            <a:avLst/>
          </a:prstGeom>
        </p:spPr>
        <p:txBody>
          <a:bodyPr wrap="square">
            <a:spAutoFit/>
          </a:bodyPr>
          <a:lstStyle/>
          <a:p>
            <a:pPr marL="342900" indent="-342900">
              <a:spcBef>
                <a:spcPts val="600"/>
              </a:spcBef>
              <a:buFont typeface="+mj-lt"/>
              <a:buAutoNum type="arabicPeriod"/>
            </a:pPr>
            <a:r>
              <a:rPr lang="en-US" sz="2000" dirty="0">
                <a:solidFill>
                  <a:schemeClr val="tx1"/>
                </a:solidFill>
                <a:latin typeface="+mn-lt"/>
              </a:rPr>
              <a:t>Draw the symbol of a battery, and point out which end is which with a + and a -.</a:t>
            </a:r>
          </a:p>
          <a:p>
            <a:pPr marL="342900" indent="-342900">
              <a:spcBef>
                <a:spcPts val="600"/>
              </a:spcBef>
              <a:buFont typeface="+mj-lt"/>
              <a:buAutoNum type="arabicPeriod"/>
            </a:pPr>
            <a:r>
              <a:rPr lang="en-US" sz="2000" dirty="0">
                <a:solidFill>
                  <a:schemeClr val="tx1"/>
                </a:solidFill>
                <a:latin typeface="+mn-lt"/>
              </a:rPr>
              <a:t>If a switch is open is a circuit on or off?</a:t>
            </a:r>
          </a:p>
          <a:p>
            <a:pPr marL="342900" indent="-342900">
              <a:spcBef>
                <a:spcPts val="600"/>
              </a:spcBef>
              <a:buFont typeface="+mj-lt"/>
              <a:buAutoNum type="arabicPeriod"/>
            </a:pPr>
            <a:r>
              <a:rPr lang="en-US" sz="2000" dirty="0">
                <a:solidFill>
                  <a:schemeClr val="tx1"/>
                </a:solidFill>
                <a:latin typeface="+mn-lt"/>
              </a:rPr>
              <a:t>Which component connects other types of components?</a:t>
            </a:r>
          </a:p>
          <a:p>
            <a:pPr marL="342900" indent="-342900">
              <a:spcBef>
                <a:spcPts val="600"/>
              </a:spcBef>
              <a:buFont typeface="+mj-lt"/>
              <a:buAutoNum type="arabicPeriod"/>
            </a:pPr>
            <a:r>
              <a:rPr lang="en-US" sz="2000" dirty="0">
                <a:solidFill>
                  <a:schemeClr val="tx1"/>
                </a:solidFill>
                <a:latin typeface="+mn-lt"/>
              </a:rPr>
              <a:t>What two things does a circuit need for electric current to flow?</a:t>
            </a:r>
          </a:p>
        </p:txBody>
      </p:sp>
      <p:sp>
        <p:nvSpPr>
          <p:cNvPr id="6" name="Google Shape;70;p14">
            <a:extLst>
              <a:ext uri="{FF2B5EF4-FFF2-40B4-BE49-F238E27FC236}">
                <a16:creationId xmlns="" xmlns:a16="http://schemas.microsoft.com/office/drawing/2014/main" id="{CD754CBE-ED75-D140-B029-2D348097B4B6}"/>
              </a:ext>
            </a:extLst>
          </p:cNvPr>
          <p:cNvSpPr txBox="1">
            <a:spLocks/>
          </p:cNvSpPr>
          <p:nvPr/>
        </p:nvSpPr>
        <p:spPr>
          <a:xfrm>
            <a:off x="620812" y="-1"/>
            <a:ext cx="3781425" cy="509155"/>
          </a:xfrm>
          <a:prstGeom prst="rect">
            <a:avLst/>
          </a:prstGeom>
          <a:solidFill>
            <a:srgbClr val="FFA02F"/>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US" sz="1800" b="1" spc="300" dirty="0" smtClean="0">
                <a:solidFill>
                  <a:schemeClr val="bg1"/>
                </a:solidFill>
                <a:latin typeface="+mn-lt"/>
              </a:rPr>
              <a:t>LEARNING CHECK</a:t>
            </a:r>
            <a:endParaRPr lang="en-US" sz="1800" b="1" spc="300" dirty="0">
              <a:solidFill>
                <a:schemeClr val="bg1"/>
              </a:solidFill>
              <a:latin typeface="+mn-lt"/>
            </a:endParaRPr>
          </a:p>
        </p:txBody>
      </p:sp>
    </p:spTree>
    <p:extLst>
      <p:ext uri="{BB962C8B-B14F-4D97-AF65-F5344CB8AC3E}">
        <p14:creationId xmlns:p14="http://schemas.microsoft.com/office/powerpoint/2010/main" val="34348272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4D4F53"/>
        </a:solidFill>
        <a:effectLst/>
      </p:bgPr>
    </p:bg>
    <p:spTree>
      <p:nvGrpSpPr>
        <p:cNvPr id="1" name=""/>
        <p:cNvGrpSpPr/>
        <p:nvPr/>
      </p:nvGrpSpPr>
      <p:grpSpPr>
        <a:xfrm>
          <a:off x="0" y="0"/>
          <a:ext cx="0" cy="0"/>
          <a:chOff x="0" y="0"/>
          <a:chExt cx="0" cy="0"/>
        </a:xfrm>
      </p:grpSpPr>
      <p:sp>
        <p:nvSpPr>
          <p:cNvPr id="7" name="Google Shape;70;p14"/>
          <p:cNvSpPr txBox="1">
            <a:spLocks/>
          </p:cNvSpPr>
          <p:nvPr/>
        </p:nvSpPr>
        <p:spPr>
          <a:xfrm>
            <a:off x="611188" y="-12701"/>
            <a:ext cx="3781425" cy="592139"/>
          </a:xfrm>
          <a:prstGeom prst="rect">
            <a:avLst/>
          </a:prstGeom>
          <a:solidFill>
            <a:srgbClr val="E59AAA"/>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800" b="1" spc="300" dirty="0">
                <a:solidFill>
                  <a:srgbClr val="4D4F53"/>
                </a:solidFill>
                <a:latin typeface="+mn-lt"/>
              </a:rPr>
              <a:t>LEARNING OBJECTIVES</a:t>
            </a:r>
            <a:endParaRPr lang="en-GB" sz="1800" b="1" spc="300" dirty="0">
              <a:solidFill>
                <a:srgbClr val="4D4F53"/>
              </a:solidFill>
              <a:latin typeface="+mn-lt"/>
              <a:ea typeface="Futura Medium" charset="0"/>
              <a:cs typeface="Futura Medium" charset="0"/>
            </a:endParaRPr>
          </a:p>
        </p:txBody>
      </p:sp>
      <p:sp>
        <p:nvSpPr>
          <p:cNvPr id="9" name="Rectangle 8">
            <a:extLst>
              <a:ext uri="{FF2B5EF4-FFF2-40B4-BE49-F238E27FC236}">
                <a16:creationId xmlns="" xmlns:a16="http://schemas.microsoft.com/office/drawing/2014/main" id="{45772849-EE32-AC40-9EDB-F5ABE916B746}"/>
              </a:ext>
            </a:extLst>
          </p:cNvPr>
          <p:cNvSpPr/>
          <p:nvPr/>
        </p:nvSpPr>
        <p:spPr>
          <a:xfrm>
            <a:off x="4751388" y="1977609"/>
            <a:ext cx="2476969" cy="1015663"/>
          </a:xfrm>
          <a:prstGeom prst="rect">
            <a:avLst/>
          </a:prstGeom>
        </p:spPr>
        <p:txBody>
          <a:bodyPr wrap="square">
            <a:spAutoFit/>
          </a:bodyPr>
          <a:lstStyle/>
          <a:p>
            <a:pPr>
              <a:buSzPts val="1600"/>
            </a:pPr>
            <a:r>
              <a:rPr lang="en-US" sz="2000" b="1" dirty="0">
                <a:solidFill>
                  <a:schemeClr val="accent2"/>
                </a:solidFill>
                <a:latin typeface="+mn-lt"/>
                <a:ea typeface="Futura Medium" charset="0"/>
                <a:cs typeface="Palanquin" panose="020B0004020203020204" pitchFamily="34" charset="77"/>
                <a:sym typeface="Merriweather"/>
              </a:rPr>
              <a:t>2.</a:t>
            </a:r>
            <a:endParaRPr lang="en-US" sz="2000" dirty="0">
              <a:solidFill>
                <a:schemeClr val="accent2"/>
              </a:solidFill>
              <a:latin typeface="+mn-lt"/>
              <a:ea typeface="Futura Medium" charset="0"/>
              <a:cs typeface="Palanquin" panose="020B0004020203020204" pitchFamily="34" charset="77"/>
              <a:sym typeface="Merriweather"/>
            </a:endParaRPr>
          </a:p>
          <a:p>
            <a:pPr lvl="0">
              <a:buSzPts val="1600"/>
            </a:pPr>
            <a:r>
              <a:rPr lang="en-US" sz="2000" dirty="0">
                <a:solidFill>
                  <a:schemeClr val="tx2"/>
                </a:solidFill>
                <a:cs typeface="Palanquin" panose="020B0004020203020204" pitchFamily="34" charset="77"/>
                <a:sym typeface="Merriweather"/>
              </a:rPr>
              <a:t>Draw and interpret circuit diagrams</a:t>
            </a:r>
            <a:endParaRPr lang="en-GB" sz="2000" dirty="0">
              <a:solidFill>
                <a:schemeClr val="tx2"/>
              </a:solidFill>
              <a:cs typeface="Palanquin" panose="020B0004020203020204" pitchFamily="34" charset="77"/>
              <a:sym typeface="Merriweather"/>
            </a:endParaRPr>
          </a:p>
        </p:txBody>
      </p:sp>
      <p:sp>
        <p:nvSpPr>
          <p:cNvPr id="5" name="Rectangle 4">
            <a:extLst>
              <a:ext uri="{FF2B5EF4-FFF2-40B4-BE49-F238E27FC236}">
                <a16:creationId xmlns="" xmlns:a16="http://schemas.microsoft.com/office/drawing/2014/main" id="{718CC923-7F82-4199-8E5A-4364757D25F1}"/>
              </a:ext>
            </a:extLst>
          </p:cNvPr>
          <p:cNvSpPr/>
          <p:nvPr/>
        </p:nvSpPr>
        <p:spPr>
          <a:xfrm>
            <a:off x="611188" y="1977609"/>
            <a:ext cx="2476969" cy="1323439"/>
          </a:xfrm>
          <a:prstGeom prst="rect">
            <a:avLst/>
          </a:prstGeom>
        </p:spPr>
        <p:txBody>
          <a:bodyPr wrap="square">
            <a:spAutoFit/>
          </a:bodyPr>
          <a:lstStyle/>
          <a:p>
            <a:pPr lvl="0">
              <a:buSzPts val="1600"/>
            </a:pPr>
            <a:r>
              <a:rPr lang="en-US" sz="2000" b="1" dirty="0">
                <a:solidFill>
                  <a:schemeClr val="bg1">
                    <a:lumMod val="50000"/>
                  </a:schemeClr>
                </a:solidFill>
                <a:latin typeface="+mn-lt"/>
                <a:ea typeface="Futura Medium" charset="0"/>
                <a:cs typeface="Palanquin" panose="020B0004020203020204" pitchFamily="34" charset="77"/>
                <a:sym typeface="Merriweather"/>
              </a:rPr>
              <a:t>1.</a:t>
            </a:r>
          </a:p>
          <a:p>
            <a:pPr lvl="0">
              <a:buSzPts val="1600"/>
            </a:pPr>
            <a:r>
              <a:rPr lang="en-US" sz="2000" dirty="0">
                <a:solidFill>
                  <a:schemeClr val="bg1">
                    <a:lumMod val="50000"/>
                  </a:schemeClr>
                </a:solidFill>
                <a:latin typeface="+mn-lt"/>
                <a:cs typeface="Palanquin" panose="020B0004020203020204" pitchFamily="34" charset="77"/>
                <a:sym typeface="Merriweather"/>
              </a:rPr>
              <a:t>Know the names and symbols of components</a:t>
            </a:r>
          </a:p>
        </p:txBody>
      </p:sp>
    </p:spTree>
    <p:extLst>
      <p:ext uri="{BB962C8B-B14F-4D97-AF65-F5344CB8AC3E}">
        <p14:creationId xmlns:p14="http://schemas.microsoft.com/office/powerpoint/2010/main" val="37539220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 xmlns:a16="http://schemas.microsoft.com/office/drawing/2014/main" id="{24AE0E42-E776-A146-9BF2-3351F4FC3BBC}"/>
              </a:ext>
            </a:extLst>
          </p:cNvPr>
          <p:cNvSpPr/>
          <p:nvPr/>
        </p:nvSpPr>
        <p:spPr>
          <a:xfrm>
            <a:off x="495247" y="76148"/>
            <a:ext cx="8201944" cy="1015663"/>
          </a:xfrm>
          <a:prstGeom prst="rect">
            <a:avLst/>
          </a:prstGeom>
        </p:spPr>
        <p:txBody>
          <a:bodyPr wrap="square">
            <a:spAutoFit/>
          </a:bodyPr>
          <a:lstStyle/>
          <a:p>
            <a:pPr lvl="0">
              <a:defRPr/>
            </a:pPr>
            <a:r>
              <a:rPr lang="en-GB" sz="3000" b="1" dirty="0">
                <a:solidFill>
                  <a:srgbClr val="E59AAA"/>
                </a:solidFill>
                <a:latin typeface="+mn-lt"/>
                <a:cs typeface="Futura Medium" charset="0"/>
              </a:rPr>
              <a:t>How can we tell someone to build this circuit?</a:t>
            </a:r>
            <a:endParaRPr lang="es-MX" sz="3000" b="1" dirty="0">
              <a:solidFill>
                <a:srgbClr val="E59AAA"/>
              </a:solidFill>
              <a:latin typeface="+mn-lt"/>
            </a:endParaRPr>
          </a:p>
        </p:txBody>
      </p:sp>
      <p:pic>
        <p:nvPicPr>
          <p:cNvPr id="13" name="Picture 12">
            <a:extLst>
              <a:ext uri="{FF2B5EF4-FFF2-40B4-BE49-F238E27FC236}">
                <a16:creationId xmlns="" xmlns:a16="http://schemas.microsoft.com/office/drawing/2014/main" id="{F1E20270-C6AF-0C42-B4A2-3D056F97EE4B}"/>
              </a:ext>
            </a:extLst>
          </p:cNvPr>
          <p:cNvPicPr>
            <a:picLocks noChangeAspect="1"/>
          </p:cNvPicPr>
          <p:nvPr/>
        </p:nvPicPr>
        <p:blipFill>
          <a:blip r:embed="rId3"/>
          <a:stretch>
            <a:fillRect/>
          </a:stretch>
        </p:blipFill>
        <p:spPr>
          <a:xfrm>
            <a:off x="2223082" y="1091811"/>
            <a:ext cx="4746274" cy="3601118"/>
          </a:xfrm>
          <a:prstGeom prst="rect">
            <a:avLst/>
          </a:prstGeom>
        </p:spPr>
      </p:pic>
    </p:spTree>
    <p:extLst>
      <p:ext uri="{BB962C8B-B14F-4D97-AF65-F5344CB8AC3E}">
        <p14:creationId xmlns:p14="http://schemas.microsoft.com/office/powerpoint/2010/main" val="6684205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 xmlns:a16="http://schemas.microsoft.com/office/drawing/2014/main" id="{24AE0E42-E776-A146-9BF2-3351F4FC3BBC}"/>
              </a:ext>
            </a:extLst>
          </p:cNvPr>
          <p:cNvSpPr/>
          <p:nvPr/>
        </p:nvSpPr>
        <p:spPr>
          <a:xfrm>
            <a:off x="495247" y="76148"/>
            <a:ext cx="8201944" cy="553998"/>
          </a:xfrm>
          <a:prstGeom prst="rect">
            <a:avLst/>
          </a:prstGeom>
        </p:spPr>
        <p:txBody>
          <a:bodyPr wrap="square">
            <a:spAutoFit/>
          </a:bodyPr>
          <a:lstStyle/>
          <a:p>
            <a:pPr lvl="0">
              <a:defRPr/>
            </a:pPr>
            <a:r>
              <a:rPr lang="en-GB" sz="3000" b="1" dirty="0">
                <a:solidFill>
                  <a:srgbClr val="E59AAA"/>
                </a:solidFill>
                <a:latin typeface="+mn-lt"/>
                <a:cs typeface="Futura Medium" charset="0"/>
              </a:rPr>
              <a:t>What about this one?</a:t>
            </a:r>
            <a:endParaRPr lang="es-MX" sz="3000" b="1" dirty="0">
              <a:solidFill>
                <a:srgbClr val="E59AAA"/>
              </a:solidFill>
              <a:latin typeface="+mn-lt"/>
            </a:endParaRPr>
          </a:p>
        </p:txBody>
      </p:sp>
      <p:pic>
        <p:nvPicPr>
          <p:cNvPr id="2" name="Picture 1">
            <a:extLst>
              <a:ext uri="{FF2B5EF4-FFF2-40B4-BE49-F238E27FC236}">
                <a16:creationId xmlns="" xmlns:a16="http://schemas.microsoft.com/office/drawing/2014/main" id="{B5C37D36-8CD6-3A4E-AD01-7777D64DCE58}"/>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2164746" y="1091811"/>
            <a:ext cx="4862946" cy="3337501"/>
          </a:xfrm>
          <a:prstGeom prst="rect">
            <a:avLst/>
          </a:prstGeom>
        </p:spPr>
      </p:pic>
    </p:spTree>
    <p:extLst>
      <p:ext uri="{BB962C8B-B14F-4D97-AF65-F5344CB8AC3E}">
        <p14:creationId xmlns:p14="http://schemas.microsoft.com/office/powerpoint/2010/main" val="25734302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5638" y="315139"/>
            <a:ext cx="3260829" cy="553998"/>
          </a:xfrm>
          <a:prstGeom prst="rect">
            <a:avLst/>
          </a:prstGeom>
        </p:spPr>
        <p:txBody>
          <a:bodyPr wrap="none">
            <a:spAutoFit/>
          </a:bodyPr>
          <a:lstStyle/>
          <a:p>
            <a:pPr lvl="0">
              <a:defRPr/>
            </a:pPr>
            <a:r>
              <a:rPr lang="en-US" sz="3000" b="1" dirty="0">
                <a:solidFill>
                  <a:srgbClr val="E59AAA"/>
                </a:solidFill>
                <a:latin typeface="+mn-lt"/>
                <a:ea typeface="Futura Medium" charset="0"/>
                <a:cs typeface="Futura Medium" charset="0"/>
              </a:rPr>
              <a:t>Circuit Diagrams</a:t>
            </a:r>
            <a:endParaRPr lang="es-MX" sz="3000" b="1" dirty="0">
              <a:solidFill>
                <a:srgbClr val="E59AAA"/>
              </a:solidFill>
              <a:latin typeface="+mn-lt"/>
            </a:endParaRPr>
          </a:p>
        </p:txBody>
      </p:sp>
      <p:pic>
        <p:nvPicPr>
          <p:cNvPr id="5" name="Picture 4">
            <a:extLst>
              <a:ext uri="{FF2B5EF4-FFF2-40B4-BE49-F238E27FC236}">
                <a16:creationId xmlns="" xmlns:a16="http://schemas.microsoft.com/office/drawing/2014/main" id="{88AD301C-2F21-CC47-A030-3335D7765441}"/>
              </a:ext>
            </a:extLst>
          </p:cNvPr>
          <p:cNvPicPr>
            <a:picLocks noChangeAspect="1"/>
          </p:cNvPicPr>
          <p:nvPr/>
        </p:nvPicPr>
        <p:blipFill>
          <a:blip r:embed="rId3"/>
          <a:stretch>
            <a:fillRect/>
          </a:stretch>
        </p:blipFill>
        <p:spPr>
          <a:xfrm>
            <a:off x="4989391" y="1896613"/>
            <a:ext cx="4298373" cy="2865583"/>
          </a:xfrm>
          <a:prstGeom prst="rect">
            <a:avLst/>
          </a:prstGeom>
        </p:spPr>
      </p:pic>
      <p:sp>
        <p:nvSpPr>
          <p:cNvPr id="18" name="Rectangle 17">
            <a:extLst>
              <a:ext uri="{FF2B5EF4-FFF2-40B4-BE49-F238E27FC236}">
                <a16:creationId xmlns="" xmlns:a16="http://schemas.microsoft.com/office/drawing/2014/main" id="{5D8A84D8-E829-2B49-9C13-AE2F8A52F607}"/>
              </a:ext>
            </a:extLst>
          </p:cNvPr>
          <p:cNvSpPr/>
          <p:nvPr/>
        </p:nvSpPr>
        <p:spPr>
          <a:xfrm>
            <a:off x="1813724" y="4490692"/>
            <a:ext cx="841897" cy="307777"/>
          </a:xfrm>
          <a:prstGeom prst="rect">
            <a:avLst/>
          </a:prstGeom>
        </p:spPr>
        <p:txBody>
          <a:bodyPr wrap="none">
            <a:spAutoFit/>
          </a:bodyPr>
          <a:lstStyle/>
          <a:p>
            <a:r>
              <a:rPr lang="en-US" dirty="0">
                <a:solidFill>
                  <a:srgbClr val="4D4F53"/>
                </a:solidFill>
              </a:rPr>
              <a:t>Drawing</a:t>
            </a:r>
            <a:endParaRPr lang="en-GB" dirty="0"/>
          </a:p>
        </p:txBody>
      </p:sp>
      <p:sp>
        <p:nvSpPr>
          <p:cNvPr id="20" name="Rectangle 19">
            <a:extLst>
              <a:ext uri="{FF2B5EF4-FFF2-40B4-BE49-F238E27FC236}">
                <a16:creationId xmlns="" xmlns:a16="http://schemas.microsoft.com/office/drawing/2014/main" id="{9D1F13B3-75B6-DE43-9F66-050E7D5993B9}"/>
              </a:ext>
            </a:extLst>
          </p:cNvPr>
          <p:cNvSpPr/>
          <p:nvPr/>
        </p:nvSpPr>
        <p:spPr>
          <a:xfrm>
            <a:off x="6292832" y="4472125"/>
            <a:ext cx="1691489" cy="338554"/>
          </a:xfrm>
          <a:prstGeom prst="rect">
            <a:avLst/>
          </a:prstGeom>
        </p:spPr>
        <p:txBody>
          <a:bodyPr wrap="none">
            <a:spAutoFit/>
          </a:bodyPr>
          <a:lstStyle/>
          <a:p>
            <a:r>
              <a:rPr lang="en-US" sz="1600" b="1" dirty="0">
                <a:solidFill>
                  <a:srgbClr val="4D4F53"/>
                </a:solidFill>
              </a:rPr>
              <a:t>Circuit diagram</a:t>
            </a:r>
            <a:endParaRPr lang="en-GB" sz="1600" b="1" dirty="0"/>
          </a:p>
        </p:txBody>
      </p:sp>
      <p:pic>
        <p:nvPicPr>
          <p:cNvPr id="30" name="Picture 29">
            <a:extLst>
              <a:ext uri="{FF2B5EF4-FFF2-40B4-BE49-F238E27FC236}">
                <a16:creationId xmlns="" xmlns:a16="http://schemas.microsoft.com/office/drawing/2014/main" id="{A2917408-B526-E34A-AA3B-340BCBC7FACE}"/>
              </a:ext>
            </a:extLst>
          </p:cNvPr>
          <p:cNvPicPr>
            <a:picLocks noChangeAspect="1"/>
          </p:cNvPicPr>
          <p:nvPr/>
        </p:nvPicPr>
        <p:blipFill>
          <a:blip r:embed="rId4"/>
          <a:stretch>
            <a:fillRect/>
          </a:stretch>
        </p:blipFill>
        <p:spPr>
          <a:xfrm>
            <a:off x="685164" y="2168119"/>
            <a:ext cx="3365048" cy="2322573"/>
          </a:xfrm>
          <a:prstGeom prst="rect">
            <a:avLst/>
          </a:prstGeom>
        </p:spPr>
      </p:pic>
      <p:pic>
        <p:nvPicPr>
          <p:cNvPr id="31" name="Picture 30">
            <a:extLst>
              <a:ext uri="{FF2B5EF4-FFF2-40B4-BE49-F238E27FC236}">
                <a16:creationId xmlns="" xmlns:a16="http://schemas.microsoft.com/office/drawing/2014/main" id="{69943B49-62B5-1942-86A4-F9E115457057}"/>
              </a:ext>
            </a:extLst>
          </p:cNvPr>
          <p:cNvPicPr>
            <a:picLocks noChangeAspect="1"/>
          </p:cNvPicPr>
          <p:nvPr/>
        </p:nvPicPr>
        <p:blipFill>
          <a:blip r:embed="rId5"/>
          <a:stretch>
            <a:fillRect/>
          </a:stretch>
        </p:blipFill>
        <p:spPr>
          <a:xfrm>
            <a:off x="3844064" y="144682"/>
            <a:ext cx="2619082" cy="1987164"/>
          </a:xfrm>
          <a:prstGeom prst="rect">
            <a:avLst/>
          </a:prstGeom>
        </p:spPr>
      </p:pic>
      <p:sp>
        <p:nvSpPr>
          <p:cNvPr id="32" name="Rectangle 31">
            <a:extLst>
              <a:ext uri="{FF2B5EF4-FFF2-40B4-BE49-F238E27FC236}">
                <a16:creationId xmlns="" xmlns:a16="http://schemas.microsoft.com/office/drawing/2014/main" id="{E2EAAE55-151A-E541-8302-206D54C3A6E5}"/>
              </a:ext>
            </a:extLst>
          </p:cNvPr>
          <p:cNvSpPr/>
          <p:nvPr/>
        </p:nvSpPr>
        <p:spPr>
          <a:xfrm>
            <a:off x="4369972" y="2168119"/>
            <a:ext cx="652743" cy="307777"/>
          </a:xfrm>
          <a:prstGeom prst="rect">
            <a:avLst/>
          </a:prstGeom>
        </p:spPr>
        <p:txBody>
          <a:bodyPr wrap="none">
            <a:spAutoFit/>
          </a:bodyPr>
          <a:lstStyle/>
          <a:p>
            <a:r>
              <a:rPr lang="en-US" dirty="0">
                <a:solidFill>
                  <a:srgbClr val="4D4F53"/>
                </a:solidFill>
              </a:rPr>
              <a:t>Photo</a:t>
            </a:r>
            <a:endParaRPr lang="en-GB" dirty="0"/>
          </a:p>
        </p:txBody>
      </p:sp>
    </p:spTree>
    <p:extLst>
      <p:ext uri="{BB962C8B-B14F-4D97-AF65-F5344CB8AC3E}">
        <p14:creationId xmlns:p14="http://schemas.microsoft.com/office/powerpoint/2010/main" val="882322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5638" y="315139"/>
            <a:ext cx="4780476" cy="553998"/>
          </a:xfrm>
          <a:prstGeom prst="rect">
            <a:avLst/>
          </a:prstGeom>
        </p:spPr>
        <p:txBody>
          <a:bodyPr wrap="none">
            <a:spAutoFit/>
          </a:bodyPr>
          <a:lstStyle/>
          <a:p>
            <a:pPr lvl="0">
              <a:defRPr/>
            </a:pPr>
            <a:r>
              <a:rPr lang="en-US" sz="3000" b="1" dirty="0">
                <a:solidFill>
                  <a:srgbClr val="E59AAA"/>
                </a:solidFill>
                <a:latin typeface="+mn-lt"/>
                <a:ea typeface="Futura Medium" charset="0"/>
                <a:cs typeface="Futura Medium" charset="0"/>
              </a:rPr>
              <a:t>Drawing circuit diagrams</a:t>
            </a:r>
            <a:endParaRPr lang="es-MX" sz="3000" b="1" dirty="0">
              <a:solidFill>
                <a:srgbClr val="E59AAA"/>
              </a:solidFill>
              <a:latin typeface="+mn-lt"/>
            </a:endParaRPr>
          </a:p>
        </p:txBody>
      </p:sp>
      <p:sp>
        <p:nvSpPr>
          <p:cNvPr id="22" name="Rectangle 21">
            <a:extLst>
              <a:ext uri="{FF2B5EF4-FFF2-40B4-BE49-F238E27FC236}">
                <a16:creationId xmlns="" xmlns:a16="http://schemas.microsoft.com/office/drawing/2014/main" id="{39BDAC6C-D597-D847-B43A-DD388F98C2D2}"/>
              </a:ext>
            </a:extLst>
          </p:cNvPr>
          <p:cNvSpPr/>
          <p:nvPr/>
        </p:nvSpPr>
        <p:spPr>
          <a:xfrm>
            <a:off x="1019166" y="1631179"/>
            <a:ext cx="6877926" cy="1862048"/>
          </a:xfrm>
          <a:prstGeom prst="rect">
            <a:avLst/>
          </a:prstGeom>
          <a:ln w="38100">
            <a:solidFill>
              <a:schemeClr val="accent2"/>
            </a:solidFill>
          </a:ln>
        </p:spPr>
        <p:txBody>
          <a:bodyPr wrap="square">
            <a:spAutoFit/>
          </a:bodyPr>
          <a:lstStyle/>
          <a:p>
            <a:pPr marL="285750" indent="-285750">
              <a:spcBef>
                <a:spcPts val="600"/>
              </a:spcBef>
              <a:buFont typeface="Arial" panose="020B0604020202020204" pitchFamily="34" charset="0"/>
              <a:buChar char="•"/>
            </a:pPr>
            <a:r>
              <a:rPr lang="en-US" sz="2000" dirty="0">
                <a:solidFill>
                  <a:srgbClr val="4D4F53"/>
                </a:solidFill>
              </a:rPr>
              <a:t>The circuit diagram should have a rectangular shape</a:t>
            </a:r>
          </a:p>
          <a:p>
            <a:pPr marL="285750" indent="-285750">
              <a:spcBef>
                <a:spcPts val="600"/>
              </a:spcBef>
              <a:buFont typeface="Arial" panose="020B0604020202020204" pitchFamily="34" charset="0"/>
              <a:buChar char="•"/>
            </a:pPr>
            <a:r>
              <a:rPr lang="en-US" sz="2000" dirty="0">
                <a:solidFill>
                  <a:srgbClr val="4D4F53"/>
                </a:solidFill>
              </a:rPr>
              <a:t>There should be no gaps in the circuit (unless there is a switch)</a:t>
            </a:r>
          </a:p>
          <a:p>
            <a:pPr marL="285750" indent="-285750">
              <a:spcBef>
                <a:spcPts val="600"/>
              </a:spcBef>
              <a:buFont typeface="Arial" panose="020B0604020202020204" pitchFamily="34" charset="0"/>
              <a:buChar char="•"/>
            </a:pPr>
            <a:r>
              <a:rPr lang="en-US" sz="2000" dirty="0">
                <a:solidFill>
                  <a:srgbClr val="4D4F53"/>
                </a:solidFill>
              </a:rPr>
              <a:t>Wires are straight lines drawn with a ruler</a:t>
            </a:r>
          </a:p>
          <a:p>
            <a:pPr marL="285750" indent="-285750">
              <a:spcBef>
                <a:spcPts val="600"/>
              </a:spcBef>
              <a:buFont typeface="Arial" panose="020B0604020202020204" pitchFamily="34" charset="0"/>
              <a:buChar char="•"/>
            </a:pPr>
            <a:r>
              <a:rPr lang="en-US" sz="2000" dirty="0">
                <a:solidFill>
                  <a:srgbClr val="4D4F53"/>
                </a:solidFill>
              </a:rPr>
              <a:t>Do not place components on the corners</a:t>
            </a:r>
          </a:p>
        </p:txBody>
      </p:sp>
    </p:spTree>
    <p:extLst>
      <p:ext uri="{BB962C8B-B14F-4D97-AF65-F5344CB8AC3E}">
        <p14:creationId xmlns:p14="http://schemas.microsoft.com/office/powerpoint/2010/main" val="2080002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5638" y="315139"/>
            <a:ext cx="4780476" cy="553998"/>
          </a:xfrm>
          <a:prstGeom prst="rect">
            <a:avLst/>
          </a:prstGeom>
        </p:spPr>
        <p:txBody>
          <a:bodyPr wrap="none">
            <a:spAutoFit/>
          </a:bodyPr>
          <a:lstStyle/>
          <a:p>
            <a:pPr lvl="0">
              <a:defRPr/>
            </a:pPr>
            <a:r>
              <a:rPr lang="en-US" sz="3000" b="1" dirty="0">
                <a:solidFill>
                  <a:srgbClr val="E59AAA"/>
                </a:solidFill>
                <a:latin typeface="+mn-lt"/>
                <a:ea typeface="Futura Medium" charset="0"/>
                <a:cs typeface="Futura Medium" charset="0"/>
              </a:rPr>
              <a:t>Drawing circuit diagrams</a:t>
            </a:r>
            <a:endParaRPr lang="es-MX" sz="3000" b="1" dirty="0">
              <a:solidFill>
                <a:srgbClr val="E59AAA"/>
              </a:solidFill>
              <a:latin typeface="+mn-lt"/>
            </a:endParaRPr>
          </a:p>
        </p:txBody>
      </p:sp>
      <p:pic>
        <p:nvPicPr>
          <p:cNvPr id="4" name="Picture 3" descr="cid:ecc4bbc4-2ab6-4156-a09f-cc4fc50fe22a@GBRP265.PROD.OUTLOOK.COM">
            <a:extLst>
              <a:ext uri="{FF2B5EF4-FFF2-40B4-BE49-F238E27FC236}">
                <a16:creationId xmlns="" xmlns:a16="http://schemas.microsoft.com/office/drawing/2014/main" id="{8D0C5904-9F7E-974C-98B4-586B3F55A76E}"/>
              </a:ext>
            </a:extLst>
          </p:cNvPr>
          <p:cNvPicPr/>
          <p:nvPr/>
        </p:nvPicPr>
        <p:blipFill rotWithShape="1">
          <a:blip r:embed="rId3" r:link="rId4">
            <a:extLst>
              <a:ext uri="{28A0092B-C50C-407E-A947-70E740481C1C}">
                <a14:useLocalDpi xmlns:a14="http://schemas.microsoft.com/office/drawing/2010/main"/>
              </a:ext>
            </a:extLst>
          </a:blip>
          <a:srcRect/>
          <a:stretch>
            <a:fillRect/>
          </a:stretch>
        </p:blipFill>
        <p:spPr bwMode="auto">
          <a:xfrm>
            <a:off x="2140528" y="1147139"/>
            <a:ext cx="4727864" cy="3611897"/>
          </a:xfrm>
          <a:prstGeom prst="rect">
            <a:avLst/>
          </a:prstGeom>
          <a:noFill/>
          <a:ln w="38100">
            <a:solidFill>
              <a:srgbClr val="E59AAA"/>
            </a:solidFill>
          </a:ln>
        </p:spPr>
      </p:pic>
    </p:spTree>
    <p:extLst>
      <p:ext uri="{BB962C8B-B14F-4D97-AF65-F5344CB8AC3E}">
        <p14:creationId xmlns:p14="http://schemas.microsoft.com/office/powerpoint/2010/main" val="38099689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0;p14">
            <a:extLst>
              <a:ext uri="{FF2B5EF4-FFF2-40B4-BE49-F238E27FC236}">
                <a16:creationId xmlns="" xmlns:a16="http://schemas.microsoft.com/office/drawing/2014/main" id="{1179160E-95B5-4006-821D-E5E6FFEF453D}"/>
              </a:ext>
            </a:extLst>
          </p:cNvPr>
          <p:cNvSpPr txBox="1">
            <a:spLocks/>
          </p:cNvSpPr>
          <p:nvPr/>
        </p:nvSpPr>
        <p:spPr>
          <a:xfrm>
            <a:off x="611187" y="-1"/>
            <a:ext cx="4230485" cy="738665"/>
          </a:xfrm>
          <a:prstGeom prst="rect">
            <a:avLst/>
          </a:prstGeom>
          <a:solidFill>
            <a:srgbClr val="E59AAA"/>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GB" sz="1800" b="1" spc="300" dirty="0">
                <a:solidFill>
                  <a:schemeClr val="bg1"/>
                </a:solidFill>
                <a:latin typeface="+mn-lt"/>
              </a:rPr>
              <a:t>TASK 2: INTERPRETING CIRCUIT DIAGRAMS</a:t>
            </a:r>
          </a:p>
        </p:txBody>
      </p:sp>
      <p:graphicFrame>
        <p:nvGraphicFramePr>
          <p:cNvPr id="4" name="Tabla 4">
            <a:extLst>
              <a:ext uri="{FF2B5EF4-FFF2-40B4-BE49-F238E27FC236}">
                <a16:creationId xmlns="" xmlns:a16="http://schemas.microsoft.com/office/drawing/2014/main" id="{00370230-B727-44F3-BEA0-40CFA95FD9A0}"/>
              </a:ext>
            </a:extLst>
          </p:cNvPr>
          <p:cNvGraphicFramePr>
            <a:graphicFrameLocks noGrp="1"/>
          </p:cNvGraphicFramePr>
          <p:nvPr>
            <p:extLst>
              <p:ext uri="{D42A27DB-BD31-4B8C-83A1-F6EECF244321}">
                <p14:modId xmlns:p14="http://schemas.microsoft.com/office/powerpoint/2010/main" val="3338815611"/>
              </p:ext>
            </p:extLst>
          </p:nvPr>
        </p:nvGraphicFramePr>
        <p:xfrm>
          <a:off x="3994150" y="473394"/>
          <a:ext cx="928402" cy="335280"/>
        </p:xfrm>
        <a:graphic>
          <a:graphicData uri="http://schemas.openxmlformats.org/drawingml/2006/table">
            <a:tbl>
              <a:tblPr firstRow="1" bandRow="1">
                <a:tableStyleId>{9B3C75C9-2E1C-4F95-B1AA-29FD2649E573}</a:tableStyleId>
              </a:tblPr>
              <a:tblGrid>
                <a:gridCol w="928402">
                  <a:extLst>
                    <a:ext uri="{9D8B030D-6E8A-4147-A177-3AD203B41FA5}">
                      <a16:colId xmlns="" xmlns:a16="http://schemas.microsoft.com/office/drawing/2014/main" val="20000"/>
                    </a:ext>
                  </a:extLst>
                </a:gridCol>
              </a:tblGrid>
              <a:tr h="320400">
                <a:tc>
                  <a:txBody>
                    <a:bodyPr/>
                    <a:lstStyle/>
                    <a:p>
                      <a:pPr marL="0" lvl="0" indent="0" algn="r" rtl="0">
                        <a:lnSpc>
                          <a:spcPct val="100000"/>
                        </a:lnSpc>
                        <a:spcBef>
                          <a:spcPts val="0"/>
                        </a:spcBef>
                        <a:spcAft>
                          <a:spcPts val="0"/>
                        </a:spcAft>
                        <a:buNone/>
                      </a:pPr>
                      <a:r>
                        <a:rPr lang="en-GB" sz="1600" b="1" spc="-80" dirty="0">
                          <a:solidFill>
                            <a:schemeClr val="bg1"/>
                          </a:solidFill>
                          <a:latin typeface="+mn-lt"/>
                          <a:ea typeface="Palanquin" charset="0"/>
                          <a:cs typeface="Palanquin" charset="0"/>
                          <a:sym typeface="Merriweather"/>
                        </a:rPr>
                        <a:t>20 m</a:t>
                      </a:r>
                      <a:r>
                        <a:rPr lang="en-GB" sz="1600" b="1" spc="0" dirty="0">
                          <a:solidFill>
                            <a:schemeClr val="bg1"/>
                          </a:solidFill>
                          <a:latin typeface="+mn-lt"/>
                          <a:ea typeface="Palanquin" charset="0"/>
                          <a:cs typeface="Palanquin" charset="0"/>
                          <a:sym typeface="Merriweather"/>
                        </a:rPr>
                        <a:t>ins</a:t>
                      </a:r>
                    </a:p>
                  </a:txBody>
                  <a:tcPr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617374660"/>
                  </a:ext>
                </a:extLst>
              </a:tr>
            </a:tbl>
          </a:graphicData>
        </a:graphic>
      </p:graphicFrame>
      <p:sp>
        <p:nvSpPr>
          <p:cNvPr id="10" name="Rectangle 9">
            <a:extLst>
              <a:ext uri="{FF2B5EF4-FFF2-40B4-BE49-F238E27FC236}">
                <a16:creationId xmlns="" xmlns:a16="http://schemas.microsoft.com/office/drawing/2014/main" id="{C56CF071-8F3C-E642-A162-7365C366B3E9}"/>
              </a:ext>
            </a:extLst>
          </p:cNvPr>
          <p:cNvSpPr/>
          <p:nvPr/>
        </p:nvSpPr>
        <p:spPr>
          <a:xfrm>
            <a:off x="971689" y="1101990"/>
            <a:ext cx="2952972" cy="3400931"/>
          </a:xfrm>
          <a:prstGeom prst="rect">
            <a:avLst/>
          </a:prstGeom>
        </p:spPr>
        <p:txBody>
          <a:bodyPr wrap="square">
            <a:spAutoFit/>
          </a:bodyPr>
          <a:lstStyle/>
          <a:p>
            <a:pPr marL="285750" indent="-285750">
              <a:spcBef>
                <a:spcPts val="600"/>
              </a:spcBef>
              <a:buFont typeface="Arial" panose="020B0604020202020204" pitchFamily="34" charset="0"/>
              <a:buChar char="•"/>
            </a:pPr>
            <a:r>
              <a:rPr lang="en-US" sz="2000" dirty="0">
                <a:solidFill>
                  <a:schemeClr val="tx1"/>
                </a:solidFill>
                <a:latin typeface="+mn-lt"/>
              </a:rPr>
              <a:t>Stick the sheet in your book.</a:t>
            </a:r>
          </a:p>
          <a:p>
            <a:pPr marL="285750" indent="-285750">
              <a:spcBef>
                <a:spcPts val="600"/>
              </a:spcBef>
              <a:buFont typeface="Arial" panose="020B0604020202020204" pitchFamily="34" charset="0"/>
              <a:buChar char="•"/>
            </a:pPr>
            <a:r>
              <a:rPr lang="en-US" sz="2000" dirty="0">
                <a:solidFill>
                  <a:schemeClr val="tx1"/>
                </a:solidFill>
                <a:latin typeface="+mn-lt"/>
              </a:rPr>
              <a:t>Do questions 1 and 2.</a:t>
            </a:r>
          </a:p>
          <a:p>
            <a:pPr marL="285750" indent="-285750">
              <a:spcBef>
                <a:spcPts val="600"/>
              </a:spcBef>
              <a:buFont typeface="Arial" panose="020B0604020202020204" pitchFamily="34" charset="0"/>
              <a:buChar char="•"/>
            </a:pPr>
            <a:r>
              <a:rPr lang="en-US" sz="2000" dirty="0">
                <a:solidFill>
                  <a:schemeClr val="tx1"/>
                </a:solidFill>
                <a:latin typeface="+mn-lt"/>
              </a:rPr>
              <a:t>When you have finished question 2 put your hand up so I can check your answer.</a:t>
            </a:r>
          </a:p>
          <a:p>
            <a:pPr marL="285750" indent="-285750">
              <a:spcBef>
                <a:spcPts val="600"/>
              </a:spcBef>
              <a:buFont typeface="Arial" panose="020B0604020202020204" pitchFamily="34" charset="0"/>
              <a:buChar char="•"/>
            </a:pPr>
            <a:r>
              <a:rPr lang="en-US" sz="2000" dirty="0">
                <a:solidFill>
                  <a:schemeClr val="tx1"/>
                </a:solidFill>
                <a:latin typeface="+mn-lt"/>
              </a:rPr>
              <a:t>Then move on to question 3.</a:t>
            </a:r>
          </a:p>
        </p:txBody>
      </p:sp>
      <p:pic>
        <p:nvPicPr>
          <p:cNvPr id="5" name="Picture 4">
            <a:extLst>
              <a:ext uri="{FF2B5EF4-FFF2-40B4-BE49-F238E27FC236}">
                <a16:creationId xmlns="" xmlns:a16="http://schemas.microsoft.com/office/drawing/2014/main" id="{869D29FD-E71F-F649-91DE-E01B28B6E15B}"/>
              </a:ext>
            </a:extLst>
          </p:cNvPr>
          <p:cNvPicPr>
            <a:picLocks noChangeAspect="1"/>
          </p:cNvPicPr>
          <p:nvPr/>
        </p:nvPicPr>
        <p:blipFill>
          <a:blip r:embed="rId3"/>
          <a:stretch>
            <a:fillRect/>
          </a:stretch>
        </p:blipFill>
        <p:spPr>
          <a:xfrm rot="521181">
            <a:off x="5044472" y="369833"/>
            <a:ext cx="3146881" cy="42672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2017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18" name="Google Shape;70;p14"/>
          <p:cNvSpPr txBox="1">
            <a:spLocks/>
          </p:cNvSpPr>
          <p:nvPr/>
        </p:nvSpPr>
        <p:spPr>
          <a:xfrm>
            <a:off x="611188" y="1"/>
            <a:ext cx="3781425" cy="592138"/>
          </a:xfrm>
          <a:prstGeom prst="rect">
            <a:avLst/>
          </a:prstGeom>
          <a:solidFill>
            <a:schemeClr val="bg2"/>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600" b="1" spc="300" dirty="0">
                <a:solidFill>
                  <a:schemeClr val="tx2"/>
                </a:solidFill>
                <a:latin typeface="+mn-lt"/>
                <a:ea typeface="Futura Medium" charset="0"/>
                <a:cs typeface="Futura Medium" charset="0"/>
              </a:rPr>
              <a:t>PROJECT ACTIVITY</a:t>
            </a:r>
          </a:p>
        </p:txBody>
      </p:sp>
      <p:graphicFrame>
        <p:nvGraphicFramePr>
          <p:cNvPr id="8" name="Table 7">
            <a:extLst>
              <a:ext uri="{FF2B5EF4-FFF2-40B4-BE49-F238E27FC236}">
                <a16:creationId xmlns="" xmlns:a16="http://schemas.microsoft.com/office/drawing/2014/main" id="{3B1F7AD0-9ED9-954A-89F9-606C2D32FF30}"/>
              </a:ext>
            </a:extLst>
          </p:cNvPr>
          <p:cNvGraphicFramePr>
            <a:graphicFrameLocks noGrp="1"/>
          </p:cNvGraphicFramePr>
          <p:nvPr>
            <p:extLst>
              <p:ext uri="{D42A27DB-BD31-4B8C-83A1-F6EECF244321}">
                <p14:modId xmlns:p14="http://schemas.microsoft.com/office/powerpoint/2010/main" val="4272067905"/>
              </p:ext>
            </p:extLst>
          </p:nvPr>
        </p:nvGraphicFramePr>
        <p:xfrm>
          <a:off x="1057749" y="667295"/>
          <a:ext cx="7028501" cy="4390644"/>
        </p:xfrm>
        <a:graphic>
          <a:graphicData uri="http://schemas.openxmlformats.org/drawingml/2006/table">
            <a:tbl>
              <a:tblPr firstRow="1" bandRow="1">
                <a:tableStyleId>{9B3C75C9-2E1C-4F95-B1AA-29FD2649E573}</a:tableStyleId>
              </a:tblPr>
              <a:tblGrid>
                <a:gridCol w="7028501">
                  <a:extLst>
                    <a:ext uri="{9D8B030D-6E8A-4147-A177-3AD203B41FA5}">
                      <a16:colId xmlns="" xmlns:a16="http://schemas.microsoft.com/office/drawing/2014/main" val="2414770356"/>
                    </a:ext>
                  </a:extLst>
                </a:gridCol>
              </a:tblGrid>
              <a:tr h="387663">
                <a:tc>
                  <a:txBody>
                    <a:bodyPr/>
                    <a:lstStyle/>
                    <a:p>
                      <a:pPr marL="0" indent="0">
                        <a:buFont typeface="Arial" panose="020B0604020202020204" pitchFamily="34" charset="0"/>
                        <a:buNone/>
                      </a:pPr>
                      <a:r>
                        <a:rPr lang="en-US" sz="1500" b="1" dirty="0">
                          <a:solidFill>
                            <a:srgbClr val="4D4F53"/>
                          </a:solidFill>
                        </a:rPr>
                        <a:t>For teachers </a:t>
                      </a:r>
                      <a:r>
                        <a:rPr lang="en-US" sz="1200" b="0" i="0" u="none" strike="noStrike" cap="none" dirty="0">
                          <a:solidFill>
                            <a:srgbClr val="000000"/>
                          </a:solidFill>
                          <a:effectLst/>
                          <a:latin typeface="Arial"/>
                          <a:ea typeface="Arial"/>
                          <a:cs typeface="Arial"/>
                          <a:sym typeface="Arial"/>
                        </a:rPr>
                        <a:t>(please view this slide in SLIDE SHOW mode to make the links clickable)</a:t>
                      </a:r>
                      <a:endParaRPr lang="en-US" sz="1200" b="1" dirty="0">
                        <a:solidFill>
                          <a:srgbClr val="4D4F53"/>
                        </a:solidFill>
                      </a:endParaRPr>
                    </a:p>
                    <a:p>
                      <a:pPr marL="0" indent="0">
                        <a:buFont typeface="Arial" panose="020B0604020202020204" pitchFamily="34" charset="0"/>
                        <a:buNone/>
                      </a:pPr>
                      <a:r>
                        <a:rPr lang="en-US" sz="1500" b="1" dirty="0">
                          <a:solidFill>
                            <a:srgbClr val="4D4F53"/>
                          </a:solidFill>
                        </a:rPr>
                        <a:t>—</a:t>
                      </a:r>
                      <a:endParaRPr lang="en-GB" sz="1500" b="1" dirty="0"/>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 xmlns:a16="http://schemas.microsoft.com/office/drawing/2014/main" val="2966439581"/>
                  </a:ext>
                </a:extLst>
              </a:tr>
              <a:tr h="2352481">
                <a:tc>
                  <a:txBody>
                    <a:bodyPr/>
                    <a:lstStyle/>
                    <a:p>
                      <a:pPr marL="0" indent="0" algn="l">
                        <a:lnSpc>
                          <a:spcPct val="115000"/>
                        </a:lnSpc>
                        <a:buNone/>
                      </a:pPr>
                      <a:r>
                        <a:rPr lang="en-GB" sz="1500" b="1" i="0" u="none" strike="noStrike" cap="none" dirty="0">
                          <a:solidFill>
                            <a:srgbClr val="4D4F53"/>
                          </a:solidFill>
                          <a:effectLst/>
                          <a:latin typeface="Arial"/>
                          <a:ea typeface="Arial" panose="020B0604020202020204" pitchFamily="34" charset="0"/>
                          <a:cs typeface="Arial"/>
                          <a:sym typeface="Arial"/>
                        </a:rPr>
                        <a:t>1. </a:t>
                      </a:r>
                      <a:r>
                        <a:rPr lang="en-GB" sz="1500" b="0" i="0" u="none" strike="noStrike" cap="none" dirty="0">
                          <a:solidFill>
                            <a:srgbClr val="4D4F53"/>
                          </a:solidFill>
                          <a:effectLst/>
                          <a:latin typeface="Arial"/>
                          <a:ea typeface="Arial" panose="020B0604020202020204" pitchFamily="34" charset="0"/>
                          <a:cs typeface="Arial"/>
                          <a:sym typeface="Arial"/>
                        </a:rPr>
                        <a:t>Please </a:t>
                      </a:r>
                      <a:r>
                        <a:rPr lang="en-GB" sz="1500" b="0" i="0" u="sng" strike="noStrike" cap="none" dirty="0">
                          <a:solidFill>
                            <a:schemeClr val="bg2"/>
                          </a:solidFill>
                          <a:effectLst/>
                          <a:latin typeface="Arial"/>
                          <a:ea typeface="Arial" panose="020B0604020202020204" pitchFamily="34" charset="0"/>
                          <a:cs typeface="Arial"/>
                          <a:sym typeface="Arial"/>
                          <a:hlinkClick r:id="rId3">
                            <a:extLst>
                              <a:ext uri="{A12FA001-AC4F-418D-AE19-62706E023703}">
                                <ahyp:hlinkClr xmlns="" xmlns:ahyp="http://schemas.microsoft.com/office/drawing/2018/hyperlinkcolor" val="tx"/>
                              </a:ext>
                            </a:extLst>
                          </a:hlinkClick>
                        </a:rPr>
                        <a:t>click here to view the EEF toolkit strand on Feedback</a:t>
                      </a:r>
                      <a:r>
                        <a:rPr lang="en-GB" sz="1500" b="0" i="0" u="sng" strike="noStrike" cap="none" dirty="0">
                          <a:solidFill>
                            <a:schemeClr val="bg2"/>
                          </a:solidFill>
                          <a:effectLst/>
                          <a:latin typeface="Arial"/>
                          <a:ea typeface="Arial" panose="020B0604020202020204" pitchFamily="34" charset="0"/>
                          <a:cs typeface="Arial"/>
                          <a:sym typeface="Arial"/>
                        </a:rPr>
                        <a:t> </a:t>
                      </a:r>
                      <a:r>
                        <a:rPr lang="en-GB" sz="1500" b="0" i="0" u="none" strike="noStrike" cap="none" dirty="0">
                          <a:solidFill>
                            <a:srgbClr val="4D4F53"/>
                          </a:solidFill>
                          <a:effectLst/>
                          <a:latin typeface="Arial"/>
                          <a:ea typeface="Arial" panose="020B0604020202020204" pitchFamily="34" charset="0"/>
                          <a:cs typeface="Arial"/>
                          <a:sym typeface="Arial"/>
                        </a:rPr>
                        <a:t>and to read the ‘What should I consider’ section at the bottom.</a:t>
                      </a:r>
                    </a:p>
                    <a:p>
                      <a:pPr marL="0" indent="0" algn="l">
                        <a:lnSpc>
                          <a:spcPct val="115000"/>
                        </a:lnSpc>
                        <a:buNone/>
                      </a:pPr>
                      <a:endParaRPr lang="en-GB" sz="1500" b="0" i="0" u="none" strike="noStrike" cap="none" dirty="0">
                        <a:solidFill>
                          <a:srgbClr val="4D4F53"/>
                        </a:solidFill>
                        <a:effectLst/>
                        <a:latin typeface="Arial"/>
                        <a:ea typeface="Times New Roman" panose="02020603050405020304" pitchFamily="18" charset="0"/>
                        <a:cs typeface="Arial"/>
                        <a:sym typeface="Arial"/>
                      </a:endParaRPr>
                    </a:p>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lang="en-GB" sz="1500" b="1" i="0" u="none" strike="noStrike" cap="none" dirty="0">
                          <a:solidFill>
                            <a:srgbClr val="4D4F53"/>
                          </a:solidFill>
                          <a:effectLst/>
                          <a:latin typeface="Arial"/>
                          <a:ea typeface="Arial" panose="020B0604020202020204" pitchFamily="34" charset="0"/>
                          <a:cs typeface="Arial"/>
                          <a:sym typeface="Arial"/>
                        </a:rPr>
                        <a:t>2. </a:t>
                      </a:r>
                      <a:r>
                        <a:rPr lang="en-GB" sz="1500" b="0" i="0" u="none" strike="noStrike" cap="none" dirty="0">
                          <a:solidFill>
                            <a:srgbClr val="4D4F53"/>
                          </a:solidFill>
                          <a:effectLst/>
                          <a:latin typeface="Arial"/>
                          <a:ea typeface="Arial" panose="020B0604020202020204" pitchFamily="34" charset="0"/>
                          <a:cs typeface="Arial"/>
                          <a:sym typeface="Arial"/>
                        </a:rPr>
                        <a:t>Please</a:t>
                      </a:r>
                      <a:r>
                        <a:rPr lang="en-GB" sz="1500" b="1" i="0" u="none" strike="noStrike" cap="none" dirty="0">
                          <a:solidFill>
                            <a:srgbClr val="4D4F53"/>
                          </a:solidFill>
                          <a:effectLst/>
                          <a:latin typeface="Arial"/>
                          <a:ea typeface="Arial" panose="020B0604020202020204" pitchFamily="34" charset="0"/>
                          <a:cs typeface="Arial"/>
                          <a:sym typeface="Arial"/>
                        </a:rPr>
                        <a:t> </a:t>
                      </a:r>
                      <a:r>
                        <a:rPr lang="en-GB" sz="1500" b="0" i="0" u="none" strike="noStrike" cap="none" dirty="0">
                          <a:solidFill>
                            <a:srgbClr val="4D4F53"/>
                          </a:solidFill>
                          <a:effectLst/>
                          <a:latin typeface="Arial"/>
                          <a:ea typeface="Arial" panose="020B0604020202020204" pitchFamily="34" charset="0"/>
                          <a:cs typeface="Arial"/>
                          <a:sym typeface="Arial"/>
                        </a:rPr>
                        <a:t>follow this</a:t>
                      </a:r>
                      <a:r>
                        <a:rPr lang="en-GB" sz="1500" b="0" i="0" u="none" strike="noStrike" cap="none" dirty="0">
                          <a:solidFill>
                            <a:schemeClr val="bg2"/>
                          </a:solidFill>
                          <a:effectLst/>
                          <a:latin typeface="Arial"/>
                          <a:ea typeface="Arial" panose="020B0604020202020204" pitchFamily="34" charset="0"/>
                          <a:cs typeface="Arial"/>
                          <a:sym typeface="Arial"/>
                        </a:rPr>
                        <a:t> </a:t>
                      </a:r>
                      <a:r>
                        <a:rPr lang="en-GB" sz="1400" b="0" i="0" u="sng" strike="noStrike" cap="none" dirty="0">
                          <a:solidFill>
                            <a:schemeClr val="bg2"/>
                          </a:solidFill>
                          <a:effectLst/>
                          <a:latin typeface="Arial"/>
                          <a:ea typeface="Arial"/>
                          <a:cs typeface="Arial"/>
                          <a:sym typeface="Arial"/>
                          <a:hlinkClick r:id="rId4">
                            <a:extLst>
                              <a:ext uri="{A12FA001-AC4F-418D-AE19-62706E023703}">
                                <ahyp:hlinkClr xmlns="" xmlns:ahyp="http://schemas.microsoft.com/office/drawing/2018/hyperlinkcolor" val="tx"/>
                              </a:ext>
                            </a:extLst>
                          </a:hlinkClick>
                        </a:rPr>
                        <a:t>Link</a:t>
                      </a:r>
                      <a:r>
                        <a:rPr lang="en-GB" sz="1400" b="0" i="0" u="none" strike="noStrike" cap="none" dirty="0">
                          <a:solidFill>
                            <a:schemeClr val="bg2"/>
                          </a:solidFill>
                          <a:effectLst/>
                          <a:latin typeface="Arial"/>
                          <a:ea typeface="Arial"/>
                          <a:cs typeface="Arial"/>
                          <a:sym typeface="Arial"/>
                        </a:rPr>
                        <a:t> </a:t>
                      </a:r>
                      <a:r>
                        <a:rPr lang="en-GB" sz="1500" b="0" i="0" u="none" strike="noStrike" cap="none" dirty="0">
                          <a:solidFill>
                            <a:srgbClr val="4D4F53"/>
                          </a:solidFill>
                          <a:effectLst/>
                          <a:latin typeface="Arial"/>
                          <a:ea typeface="Arial" panose="020B0604020202020204" pitchFamily="34" charset="0"/>
                          <a:cs typeface="Arial"/>
                          <a:sym typeface="Arial"/>
                        </a:rPr>
                        <a:t>to answer the questions below. </a:t>
                      </a:r>
                      <a:endParaRPr lang="en-GB" sz="1500" b="0" i="0" u="none" strike="noStrike" cap="none" dirty="0">
                        <a:solidFill>
                          <a:srgbClr val="4D4F53"/>
                        </a:solidFill>
                        <a:effectLst/>
                        <a:latin typeface="Arial"/>
                        <a:ea typeface="Times New Roman" panose="02020603050405020304" pitchFamily="18" charset="0"/>
                        <a:cs typeface="Arial"/>
                        <a:sym typeface="Arial"/>
                      </a:endParaRPr>
                    </a:p>
                    <a:p>
                      <a:pPr algn="l">
                        <a:lnSpc>
                          <a:spcPct val="115000"/>
                        </a:lnSpc>
                      </a:pPr>
                      <a:r>
                        <a:rPr lang="en-GB" sz="1500" b="1" i="0" u="none" strike="noStrike" cap="none" dirty="0">
                          <a:solidFill>
                            <a:srgbClr val="4D4F53"/>
                          </a:solidFill>
                          <a:effectLst/>
                          <a:latin typeface="Arial"/>
                          <a:ea typeface="Arial" panose="020B0604020202020204" pitchFamily="34" charset="0"/>
                          <a:cs typeface="Arial"/>
                          <a:sym typeface="Arial"/>
                        </a:rPr>
                        <a:t>   a. </a:t>
                      </a:r>
                      <a:r>
                        <a:rPr lang="en-GB" sz="1500" b="0" i="0" u="none" strike="noStrike" cap="none" dirty="0">
                          <a:solidFill>
                            <a:srgbClr val="4D4F53"/>
                          </a:solidFill>
                          <a:effectLst/>
                          <a:latin typeface="Arial"/>
                          <a:ea typeface="Arial" panose="020B0604020202020204" pitchFamily="34" charset="0"/>
                          <a:cs typeface="Arial"/>
                          <a:sym typeface="Arial"/>
                        </a:rPr>
                        <a:t>(Multiple choice) To what extent do you think the feedback policy in your school tallies with the evidence-based recommendations in paragraph 1 of ‘What should I consider?’ (i.e. the paragraph beginning ‘Providing effective feedback…’)? </a:t>
                      </a:r>
                      <a:endParaRPr lang="en-GB" sz="1500" b="0" i="0" u="none" strike="noStrike" cap="none" dirty="0">
                        <a:solidFill>
                          <a:srgbClr val="4D4F53"/>
                        </a:solidFill>
                        <a:effectLst/>
                        <a:latin typeface="Arial"/>
                        <a:ea typeface="Times New Roman" panose="02020603050405020304" pitchFamily="18" charset="0"/>
                        <a:cs typeface="Arial"/>
                        <a:sym typeface="Arial"/>
                      </a:endParaRPr>
                    </a:p>
                    <a:p>
                      <a:pPr algn="l">
                        <a:lnSpc>
                          <a:spcPct val="115000"/>
                        </a:lnSpc>
                      </a:pPr>
                      <a:r>
                        <a:rPr lang="en-GB" sz="1500" b="1" i="0" u="none" strike="noStrike" cap="none" dirty="0">
                          <a:solidFill>
                            <a:srgbClr val="4D4F53"/>
                          </a:solidFill>
                          <a:effectLst/>
                          <a:latin typeface="Arial"/>
                          <a:ea typeface="Arial" panose="020B0604020202020204" pitchFamily="34" charset="0"/>
                          <a:cs typeface="Arial"/>
                          <a:sym typeface="Arial"/>
                        </a:rPr>
                        <a:t>   b. </a:t>
                      </a:r>
                      <a:r>
                        <a:rPr lang="en-GB" sz="1500" b="0" i="0" u="none" strike="noStrike" cap="none" dirty="0">
                          <a:solidFill>
                            <a:srgbClr val="4D4F53"/>
                          </a:solidFill>
                          <a:effectLst/>
                          <a:latin typeface="Arial"/>
                          <a:ea typeface="Arial" panose="020B0604020202020204" pitchFamily="34" charset="0"/>
                          <a:cs typeface="Arial"/>
                          <a:sym typeface="Arial"/>
                        </a:rPr>
                        <a:t>(Optional) Please share any examples/ideas for giving feedback in physics lessons in ways that align with these recommendations.</a:t>
                      </a:r>
                    </a:p>
                    <a:p>
                      <a:pPr algn="l">
                        <a:lnSpc>
                          <a:spcPct val="115000"/>
                        </a:lnSpc>
                      </a:pPr>
                      <a:r>
                        <a:rPr lang="en-US" sz="1200" b="0" i="0" u="none" strike="noStrike" cap="none" dirty="0">
                          <a:solidFill>
                            <a:srgbClr val="4D4F53"/>
                          </a:solidFill>
                          <a:effectLst/>
                          <a:latin typeface="Arial"/>
                          <a:ea typeface="Arial" panose="020B0604020202020204" pitchFamily="34" charset="0"/>
                          <a:cs typeface="Arial"/>
                          <a:sym typeface="Arial"/>
                        </a:rPr>
                        <a:t>Please note: </a:t>
                      </a:r>
                    </a:p>
                    <a:p>
                      <a:pPr marL="285750" indent="-285750" algn="l">
                        <a:lnSpc>
                          <a:spcPct val="115000"/>
                        </a:lnSpc>
                        <a:buFont typeface="Arial" panose="020B0604020202020204" pitchFamily="34" charset="0"/>
                        <a:buChar char="•"/>
                      </a:pPr>
                      <a:r>
                        <a:rPr lang="en-US" sz="1200" b="0" i="0" u="none" strike="noStrike" cap="none" dirty="0">
                          <a:solidFill>
                            <a:srgbClr val="4D4F53"/>
                          </a:solidFill>
                          <a:effectLst/>
                          <a:latin typeface="Arial"/>
                          <a:ea typeface="Arial" panose="020B0604020202020204" pitchFamily="34" charset="0"/>
                          <a:cs typeface="Arial"/>
                          <a:sym typeface="Arial"/>
                        </a:rPr>
                        <a:t>These ideas do not have to be for Yr7/8 electric circuits</a:t>
                      </a:r>
                    </a:p>
                    <a:p>
                      <a:pPr marL="285750" indent="-285750" algn="l">
                        <a:lnSpc>
                          <a:spcPct val="115000"/>
                        </a:lnSpc>
                        <a:buFont typeface="Arial" panose="020B0604020202020204" pitchFamily="34" charset="0"/>
                        <a:buChar char="•"/>
                      </a:pPr>
                      <a:r>
                        <a:rPr lang="en-US" sz="1200" b="0" i="0" u="none" strike="noStrike" cap="none" dirty="0">
                          <a:solidFill>
                            <a:srgbClr val="4D4F53"/>
                          </a:solidFill>
                          <a:effectLst/>
                          <a:latin typeface="Arial"/>
                          <a:ea typeface="Arial" panose="020B0604020202020204" pitchFamily="34" charset="0"/>
                          <a:cs typeface="Arial"/>
                          <a:sym typeface="Arial"/>
                        </a:rPr>
                        <a:t>You can find more information on feedback specific to science in recommendation 7 of the </a:t>
                      </a:r>
                      <a:r>
                        <a:rPr lang="en-US" sz="1200" b="0" i="0" u="none" strike="noStrike" cap="none" dirty="0">
                          <a:solidFill>
                            <a:srgbClr val="4D4F53"/>
                          </a:solidFill>
                          <a:effectLst/>
                          <a:latin typeface="Arial"/>
                          <a:ea typeface="Arial" panose="020B0604020202020204" pitchFamily="34" charset="0"/>
                          <a:cs typeface="Arial"/>
                          <a:sym typeface="Arial"/>
                          <a:hlinkClick r:id="rId5"/>
                        </a:rPr>
                        <a:t>EEF Improving Secondary Science Guidance Report</a:t>
                      </a:r>
                      <a:r>
                        <a:rPr lang="en-US" sz="1200" b="0" i="0" u="none" strike="noStrike" cap="none" dirty="0">
                          <a:solidFill>
                            <a:srgbClr val="4D4F53"/>
                          </a:solidFill>
                          <a:effectLst/>
                          <a:latin typeface="Arial"/>
                          <a:ea typeface="Arial" panose="020B0604020202020204" pitchFamily="34" charset="0"/>
                          <a:cs typeface="Arial"/>
                          <a:sym typeface="Arial"/>
                        </a:rPr>
                        <a:t>).</a:t>
                      </a:r>
                      <a:r>
                        <a:rPr lang="en-GB" sz="1200" b="0" i="0" u="none" strike="noStrike" cap="none" noProof="0" dirty="0">
                          <a:solidFill>
                            <a:schemeClr val="bg2"/>
                          </a:solidFill>
                          <a:effectLst/>
                          <a:latin typeface="Arial"/>
                          <a:ea typeface="Arial"/>
                          <a:cs typeface="Arial"/>
                          <a:sym typeface="Arial"/>
                        </a:rPr>
                        <a:t> </a:t>
                      </a:r>
                    </a:p>
                    <a:p>
                      <a:pPr marL="342900" indent="-342900">
                        <a:lnSpc>
                          <a:spcPct val="115000"/>
                        </a:lnSpc>
                        <a:buAutoNum type="arabicPeriod"/>
                      </a:pPr>
                      <a:endParaRPr lang="en-GB" sz="1600" b="1" dirty="0">
                        <a:latin typeface="Calibri" panose="020F0502020204030204" pitchFamily="34" charset="0"/>
                        <a:ea typeface="Times New Roman" panose="02020603050405020304" pitchFamily="18" charset="0"/>
                      </a:endParaRPr>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 xmlns:a16="http://schemas.microsoft.com/office/drawing/2014/main" val="1929048870"/>
                  </a:ext>
                </a:extLst>
              </a:tr>
            </a:tbl>
          </a:graphicData>
        </a:graphic>
      </p:graphicFrame>
    </p:spTree>
    <p:extLst>
      <p:ext uri="{BB962C8B-B14F-4D97-AF65-F5344CB8AC3E}">
        <p14:creationId xmlns:p14="http://schemas.microsoft.com/office/powerpoint/2010/main" val="2136246346"/>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0;p14">
            <a:extLst>
              <a:ext uri="{FF2B5EF4-FFF2-40B4-BE49-F238E27FC236}">
                <a16:creationId xmlns="" xmlns:a16="http://schemas.microsoft.com/office/drawing/2014/main" id="{1179160E-95B5-4006-821D-E5E6FFEF453D}"/>
              </a:ext>
            </a:extLst>
          </p:cNvPr>
          <p:cNvSpPr txBox="1">
            <a:spLocks/>
          </p:cNvSpPr>
          <p:nvPr/>
        </p:nvSpPr>
        <p:spPr>
          <a:xfrm>
            <a:off x="611187" y="-12701"/>
            <a:ext cx="4230485" cy="738665"/>
          </a:xfrm>
          <a:prstGeom prst="rect">
            <a:avLst/>
          </a:prstGeom>
          <a:solidFill>
            <a:srgbClr val="E59AAA"/>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GB" sz="1800" b="1" spc="300" dirty="0">
                <a:solidFill>
                  <a:schemeClr val="bg1"/>
                </a:solidFill>
                <a:latin typeface="+mn-lt"/>
              </a:rPr>
              <a:t>ANSWERS</a:t>
            </a:r>
          </a:p>
        </p:txBody>
      </p:sp>
      <p:pic>
        <p:nvPicPr>
          <p:cNvPr id="6" name="Picture 5">
            <a:extLst>
              <a:ext uri="{FF2B5EF4-FFF2-40B4-BE49-F238E27FC236}">
                <a16:creationId xmlns="" xmlns:a16="http://schemas.microsoft.com/office/drawing/2014/main" id="{931527AD-0701-3E4F-8DF2-3185C4F66916}"/>
              </a:ext>
            </a:extLst>
          </p:cNvPr>
          <p:cNvPicPr>
            <a:picLocks noChangeAspect="1"/>
          </p:cNvPicPr>
          <p:nvPr/>
        </p:nvPicPr>
        <p:blipFill>
          <a:blip r:embed="rId3"/>
          <a:stretch>
            <a:fillRect/>
          </a:stretch>
        </p:blipFill>
        <p:spPr>
          <a:xfrm>
            <a:off x="1168145" y="1309878"/>
            <a:ext cx="6856299" cy="2762250"/>
          </a:xfrm>
          <a:prstGeom prst="rect">
            <a:avLst/>
          </a:prstGeom>
        </p:spPr>
      </p:pic>
      <p:pic>
        <p:nvPicPr>
          <p:cNvPr id="8" name="Picture 7">
            <a:extLst>
              <a:ext uri="{FF2B5EF4-FFF2-40B4-BE49-F238E27FC236}">
                <a16:creationId xmlns="" xmlns:a16="http://schemas.microsoft.com/office/drawing/2014/main" id="{5BAC7FF3-77D7-CA49-BE38-032C072A8235}"/>
              </a:ext>
            </a:extLst>
          </p:cNvPr>
          <p:cNvPicPr>
            <a:picLocks noChangeAspect="1"/>
          </p:cNvPicPr>
          <p:nvPr/>
        </p:nvPicPr>
        <p:blipFill>
          <a:blip r:embed="rId4"/>
          <a:stretch>
            <a:fillRect/>
          </a:stretch>
        </p:blipFill>
        <p:spPr>
          <a:xfrm>
            <a:off x="5013706" y="1643253"/>
            <a:ext cx="2603500" cy="2095500"/>
          </a:xfrm>
          <a:prstGeom prst="rect">
            <a:avLst/>
          </a:prstGeom>
        </p:spPr>
      </p:pic>
      <p:pic>
        <p:nvPicPr>
          <p:cNvPr id="11" name="Picture 10">
            <a:extLst>
              <a:ext uri="{FF2B5EF4-FFF2-40B4-BE49-F238E27FC236}">
                <a16:creationId xmlns="" xmlns:a16="http://schemas.microsoft.com/office/drawing/2014/main" id="{6D9D379A-1CB8-0C43-B965-B27B0A8B0CFE}"/>
              </a:ext>
            </a:extLst>
          </p:cNvPr>
          <p:cNvPicPr>
            <a:picLocks noChangeAspect="1"/>
          </p:cNvPicPr>
          <p:nvPr/>
        </p:nvPicPr>
        <p:blipFill>
          <a:blip r:embed="rId4"/>
          <a:stretch>
            <a:fillRect/>
          </a:stretch>
        </p:blipFill>
        <p:spPr>
          <a:xfrm rot="10800000">
            <a:off x="5068569" y="1643253"/>
            <a:ext cx="2603500" cy="2095500"/>
          </a:xfrm>
          <a:prstGeom prst="rect">
            <a:avLst/>
          </a:prstGeom>
        </p:spPr>
      </p:pic>
      <p:pic>
        <p:nvPicPr>
          <p:cNvPr id="12" name="Picture 11">
            <a:extLst>
              <a:ext uri="{FF2B5EF4-FFF2-40B4-BE49-F238E27FC236}">
                <a16:creationId xmlns="" xmlns:a16="http://schemas.microsoft.com/office/drawing/2014/main" id="{65A3AFDD-A637-CC40-BF67-F670F322DE22}"/>
              </a:ext>
            </a:extLst>
          </p:cNvPr>
          <p:cNvPicPr>
            <a:picLocks noChangeAspect="1"/>
          </p:cNvPicPr>
          <p:nvPr/>
        </p:nvPicPr>
        <p:blipFill>
          <a:blip r:embed="rId4"/>
          <a:stretch>
            <a:fillRect/>
          </a:stretch>
        </p:blipFill>
        <p:spPr>
          <a:xfrm flipH="1">
            <a:off x="5041138" y="1643253"/>
            <a:ext cx="2603500" cy="2095500"/>
          </a:xfrm>
          <a:prstGeom prst="rect">
            <a:avLst/>
          </a:prstGeom>
        </p:spPr>
      </p:pic>
    </p:spTree>
    <p:extLst>
      <p:ext uri="{BB962C8B-B14F-4D97-AF65-F5344CB8AC3E}">
        <p14:creationId xmlns:p14="http://schemas.microsoft.com/office/powerpoint/2010/main" val="2143960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0;p14">
            <a:extLst>
              <a:ext uri="{FF2B5EF4-FFF2-40B4-BE49-F238E27FC236}">
                <a16:creationId xmlns="" xmlns:a16="http://schemas.microsoft.com/office/drawing/2014/main" id="{1179160E-95B5-4006-821D-E5E6FFEF453D}"/>
              </a:ext>
            </a:extLst>
          </p:cNvPr>
          <p:cNvSpPr txBox="1">
            <a:spLocks/>
          </p:cNvSpPr>
          <p:nvPr/>
        </p:nvSpPr>
        <p:spPr>
          <a:xfrm>
            <a:off x="611187" y="-12701"/>
            <a:ext cx="4230485" cy="738665"/>
          </a:xfrm>
          <a:prstGeom prst="rect">
            <a:avLst/>
          </a:prstGeom>
          <a:solidFill>
            <a:srgbClr val="E59AAA"/>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GB" sz="1800" b="1" spc="300" dirty="0">
                <a:solidFill>
                  <a:schemeClr val="bg1"/>
                </a:solidFill>
                <a:latin typeface="+mn-lt"/>
              </a:rPr>
              <a:t>ANSWERS</a:t>
            </a:r>
          </a:p>
        </p:txBody>
      </p:sp>
      <p:pic>
        <p:nvPicPr>
          <p:cNvPr id="4" name="Picture 3">
            <a:extLst>
              <a:ext uri="{FF2B5EF4-FFF2-40B4-BE49-F238E27FC236}">
                <a16:creationId xmlns="" xmlns:a16="http://schemas.microsoft.com/office/drawing/2014/main" id="{CC3D2C4A-36F3-834C-B8FE-923C99BF7537}"/>
              </a:ext>
            </a:extLst>
          </p:cNvPr>
          <p:cNvPicPr>
            <a:picLocks noChangeAspect="1"/>
          </p:cNvPicPr>
          <p:nvPr/>
        </p:nvPicPr>
        <p:blipFill>
          <a:blip r:embed="rId3"/>
          <a:stretch>
            <a:fillRect/>
          </a:stretch>
        </p:blipFill>
        <p:spPr>
          <a:xfrm>
            <a:off x="1289811" y="1167162"/>
            <a:ext cx="6469529" cy="3265138"/>
          </a:xfrm>
          <a:prstGeom prst="rect">
            <a:avLst/>
          </a:prstGeom>
        </p:spPr>
      </p:pic>
      <p:sp>
        <p:nvSpPr>
          <p:cNvPr id="5" name="TextBox 4">
            <a:extLst>
              <a:ext uri="{FF2B5EF4-FFF2-40B4-BE49-F238E27FC236}">
                <a16:creationId xmlns="" xmlns:a16="http://schemas.microsoft.com/office/drawing/2014/main" id="{83D2B8A3-56A9-A74B-AE19-DBA12C23E550}"/>
              </a:ext>
            </a:extLst>
          </p:cNvPr>
          <p:cNvSpPr txBox="1"/>
          <p:nvPr/>
        </p:nvSpPr>
        <p:spPr>
          <a:xfrm>
            <a:off x="2889250" y="1393698"/>
            <a:ext cx="1454150" cy="923330"/>
          </a:xfrm>
          <a:prstGeom prst="rect">
            <a:avLst/>
          </a:prstGeom>
          <a:noFill/>
        </p:spPr>
        <p:txBody>
          <a:bodyPr wrap="square" rtlCol="0">
            <a:spAutoFit/>
          </a:bodyPr>
          <a:lstStyle/>
          <a:p>
            <a:r>
              <a:rPr lang="en-GB" sz="1800" dirty="0"/>
              <a:t>1 battery</a:t>
            </a:r>
          </a:p>
          <a:p>
            <a:r>
              <a:rPr lang="en-GB" sz="1800" dirty="0"/>
              <a:t>2 wires</a:t>
            </a:r>
          </a:p>
          <a:p>
            <a:r>
              <a:rPr lang="en-GB" sz="1800" dirty="0"/>
              <a:t>1 bulb</a:t>
            </a:r>
          </a:p>
        </p:txBody>
      </p:sp>
      <p:sp>
        <p:nvSpPr>
          <p:cNvPr id="13" name="TextBox 12">
            <a:extLst>
              <a:ext uri="{FF2B5EF4-FFF2-40B4-BE49-F238E27FC236}">
                <a16:creationId xmlns="" xmlns:a16="http://schemas.microsoft.com/office/drawing/2014/main" id="{A3B21C07-FD63-EB4F-A976-9887A795129E}"/>
              </a:ext>
            </a:extLst>
          </p:cNvPr>
          <p:cNvSpPr txBox="1"/>
          <p:nvPr/>
        </p:nvSpPr>
        <p:spPr>
          <a:xfrm>
            <a:off x="6295136" y="1393698"/>
            <a:ext cx="1267714" cy="1200329"/>
          </a:xfrm>
          <a:prstGeom prst="rect">
            <a:avLst/>
          </a:prstGeom>
          <a:noFill/>
        </p:spPr>
        <p:txBody>
          <a:bodyPr wrap="square" rtlCol="0">
            <a:spAutoFit/>
          </a:bodyPr>
          <a:lstStyle/>
          <a:p>
            <a:r>
              <a:rPr lang="en-GB" sz="1800" dirty="0"/>
              <a:t>1 battery</a:t>
            </a:r>
          </a:p>
          <a:p>
            <a:r>
              <a:rPr lang="en-GB" sz="1800" dirty="0"/>
              <a:t>4 wires</a:t>
            </a:r>
          </a:p>
          <a:p>
            <a:r>
              <a:rPr lang="en-GB" sz="1800" dirty="0"/>
              <a:t>2 bulbs</a:t>
            </a:r>
          </a:p>
          <a:p>
            <a:r>
              <a:rPr lang="en-GB" sz="1800" dirty="0"/>
              <a:t>1 switch</a:t>
            </a:r>
          </a:p>
        </p:txBody>
      </p:sp>
      <p:sp>
        <p:nvSpPr>
          <p:cNvPr id="14" name="TextBox 13">
            <a:extLst>
              <a:ext uri="{FF2B5EF4-FFF2-40B4-BE49-F238E27FC236}">
                <a16:creationId xmlns="" xmlns:a16="http://schemas.microsoft.com/office/drawing/2014/main" id="{C9165E43-BCF4-0F4E-965B-4B1BC067D5FD}"/>
              </a:ext>
            </a:extLst>
          </p:cNvPr>
          <p:cNvSpPr txBox="1"/>
          <p:nvPr/>
        </p:nvSpPr>
        <p:spPr>
          <a:xfrm>
            <a:off x="2889250" y="3001264"/>
            <a:ext cx="1390142" cy="1200329"/>
          </a:xfrm>
          <a:prstGeom prst="rect">
            <a:avLst/>
          </a:prstGeom>
          <a:noFill/>
        </p:spPr>
        <p:txBody>
          <a:bodyPr wrap="square" rtlCol="0">
            <a:spAutoFit/>
          </a:bodyPr>
          <a:lstStyle/>
          <a:p>
            <a:r>
              <a:rPr lang="en-GB" sz="1800" dirty="0"/>
              <a:t>1 battery</a:t>
            </a:r>
          </a:p>
          <a:p>
            <a:r>
              <a:rPr lang="en-GB" sz="1800" dirty="0"/>
              <a:t>4 wires</a:t>
            </a:r>
          </a:p>
          <a:p>
            <a:r>
              <a:rPr lang="en-GB" sz="1800" dirty="0"/>
              <a:t>2 bulbs</a:t>
            </a:r>
          </a:p>
          <a:p>
            <a:r>
              <a:rPr lang="en-GB" sz="1800" dirty="0"/>
              <a:t>1 switch</a:t>
            </a:r>
          </a:p>
        </p:txBody>
      </p:sp>
      <p:sp>
        <p:nvSpPr>
          <p:cNvPr id="15" name="TextBox 14">
            <a:extLst>
              <a:ext uri="{FF2B5EF4-FFF2-40B4-BE49-F238E27FC236}">
                <a16:creationId xmlns="" xmlns:a16="http://schemas.microsoft.com/office/drawing/2014/main" id="{F6C6EACB-E745-2243-B1A1-061BE89DDD85}"/>
              </a:ext>
            </a:extLst>
          </p:cNvPr>
          <p:cNvSpPr txBox="1"/>
          <p:nvPr/>
        </p:nvSpPr>
        <p:spPr>
          <a:xfrm>
            <a:off x="6294628" y="2999760"/>
            <a:ext cx="1407922" cy="1200329"/>
          </a:xfrm>
          <a:prstGeom prst="rect">
            <a:avLst/>
          </a:prstGeom>
          <a:noFill/>
        </p:spPr>
        <p:txBody>
          <a:bodyPr wrap="square" rtlCol="0">
            <a:spAutoFit/>
          </a:bodyPr>
          <a:lstStyle/>
          <a:p>
            <a:r>
              <a:rPr lang="en-GB" sz="1800" dirty="0"/>
              <a:t>1 battery</a:t>
            </a:r>
          </a:p>
          <a:p>
            <a:r>
              <a:rPr lang="en-GB" sz="1800" dirty="0"/>
              <a:t>3 wires</a:t>
            </a:r>
          </a:p>
          <a:p>
            <a:r>
              <a:rPr lang="en-GB" sz="1800" dirty="0"/>
              <a:t>1 bulb</a:t>
            </a:r>
          </a:p>
          <a:p>
            <a:r>
              <a:rPr lang="en-GB" sz="1800" dirty="0"/>
              <a:t>1 switch</a:t>
            </a:r>
          </a:p>
        </p:txBody>
      </p:sp>
    </p:spTree>
    <p:extLst>
      <p:ext uri="{BB962C8B-B14F-4D97-AF65-F5344CB8AC3E}">
        <p14:creationId xmlns:p14="http://schemas.microsoft.com/office/powerpoint/2010/main" val="2323318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xEl>
                                              <p:pRg st="2" end="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
                                            <p:txEl>
                                              <p:pRg st="0" end="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5">
                                            <p:txEl>
                                              <p:pRg st="1" end="1"/>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5">
                                            <p:txEl>
                                              <p:pRg st="2" end="2"/>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70;p14">
            <a:extLst>
              <a:ext uri="{FF2B5EF4-FFF2-40B4-BE49-F238E27FC236}">
                <a16:creationId xmlns="" xmlns:a16="http://schemas.microsoft.com/office/drawing/2014/main" id="{1179160E-95B5-4006-821D-E5E6FFEF453D}"/>
              </a:ext>
            </a:extLst>
          </p:cNvPr>
          <p:cNvSpPr txBox="1">
            <a:spLocks/>
          </p:cNvSpPr>
          <p:nvPr/>
        </p:nvSpPr>
        <p:spPr>
          <a:xfrm>
            <a:off x="611187" y="-12701"/>
            <a:ext cx="4230485" cy="738665"/>
          </a:xfrm>
          <a:prstGeom prst="rect">
            <a:avLst/>
          </a:prstGeom>
          <a:solidFill>
            <a:srgbClr val="E59AAA"/>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GB" sz="1800" b="1" spc="300" dirty="0">
                <a:solidFill>
                  <a:schemeClr val="bg1"/>
                </a:solidFill>
                <a:latin typeface="+mn-lt"/>
              </a:rPr>
              <a:t>PACK AWAY</a:t>
            </a:r>
          </a:p>
        </p:txBody>
      </p:sp>
      <p:graphicFrame>
        <p:nvGraphicFramePr>
          <p:cNvPr id="6" name="Tabla 4">
            <a:extLst>
              <a:ext uri="{FF2B5EF4-FFF2-40B4-BE49-F238E27FC236}">
                <a16:creationId xmlns="" xmlns:a16="http://schemas.microsoft.com/office/drawing/2014/main" id="{F9D6C686-6007-2A4C-884D-A072ED93B439}"/>
              </a:ext>
            </a:extLst>
          </p:cNvPr>
          <p:cNvGraphicFramePr>
            <a:graphicFrameLocks noGrp="1"/>
          </p:cNvGraphicFramePr>
          <p:nvPr>
            <p:extLst>
              <p:ext uri="{D42A27DB-BD31-4B8C-83A1-F6EECF244321}">
                <p14:modId xmlns:p14="http://schemas.microsoft.com/office/powerpoint/2010/main" val="3403387537"/>
              </p:ext>
            </p:extLst>
          </p:nvPr>
        </p:nvGraphicFramePr>
        <p:xfrm>
          <a:off x="3999302" y="378144"/>
          <a:ext cx="828000" cy="335280"/>
        </p:xfrm>
        <a:graphic>
          <a:graphicData uri="http://schemas.openxmlformats.org/drawingml/2006/table">
            <a:tbl>
              <a:tblPr firstRow="1" bandRow="1">
                <a:tableStyleId>{9B3C75C9-2E1C-4F95-B1AA-29FD2649E573}</a:tableStyleId>
              </a:tblPr>
              <a:tblGrid>
                <a:gridCol w="828000">
                  <a:extLst>
                    <a:ext uri="{9D8B030D-6E8A-4147-A177-3AD203B41FA5}">
                      <a16:colId xmlns="" xmlns:a16="http://schemas.microsoft.com/office/drawing/2014/main" val="20000"/>
                    </a:ext>
                  </a:extLst>
                </a:gridCol>
              </a:tblGrid>
              <a:tr h="320400">
                <a:tc>
                  <a:txBody>
                    <a:bodyPr/>
                    <a:lstStyle/>
                    <a:p>
                      <a:pPr marL="0" lvl="0" indent="0" algn="r" rtl="0">
                        <a:lnSpc>
                          <a:spcPct val="100000"/>
                        </a:lnSpc>
                        <a:spcBef>
                          <a:spcPts val="0"/>
                        </a:spcBef>
                        <a:spcAft>
                          <a:spcPts val="0"/>
                        </a:spcAft>
                        <a:buNone/>
                      </a:pPr>
                      <a:r>
                        <a:rPr lang="en-GB" sz="1600" b="1" spc="-80" dirty="0">
                          <a:solidFill>
                            <a:schemeClr val="bg1"/>
                          </a:solidFill>
                          <a:latin typeface="+mn-lt"/>
                          <a:ea typeface="Palanquin" charset="0"/>
                          <a:cs typeface="Palanquin" charset="0"/>
                          <a:sym typeface="Merriweather"/>
                        </a:rPr>
                        <a:t>3 m</a:t>
                      </a:r>
                      <a:r>
                        <a:rPr lang="en-GB" sz="1600" b="1" spc="0" dirty="0">
                          <a:solidFill>
                            <a:schemeClr val="bg1"/>
                          </a:solidFill>
                          <a:latin typeface="+mn-lt"/>
                          <a:ea typeface="Palanquin" charset="0"/>
                          <a:cs typeface="Palanquin" charset="0"/>
                          <a:sym typeface="Merriweather"/>
                        </a:rPr>
                        <a:t>ins</a:t>
                      </a:r>
                    </a:p>
                  </a:txBody>
                  <a:tcPr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617374660"/>
                  </a:ext>
                </a:extLst>
              </a:tr>
            </a:tbl>
          </a:graphicData>
        </a:graphic>
      </p:graphicFrame>
    </p:spTree>
    <p:extLst>
      <p:ext uri="{BB962C8B-B14F-4D97-AF65-F5344CB8AC3E}">
        <p14:creationId xmlns:p14="http://schemas.microsoft.com/office/powerpoint/2010/main" val="29083200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4D4F53"/>
        </a:solidFill>
        <a:effectLst/>
      </p:bgPr>
    </p:bg>
    <p:spTree>
      <p:nvGrpSpPr>
        <p:cNvPr id="1" name=""/>
        <p:cNvGrpSpPr/>
        <p:nvPr/>
      </p:nvGrpSpPr>
      <p:grpSpPr>
        <a:xfrm>
          <a:off x="0" y="0"/>
          <a:ext cx="0" cy="0"/>
          <a:chOff x="0" y="0"/>
          <a:chExt cx="0" cy="0"/>
        </a:xfrm>
      </p:grpSpPr>
      <p:sp>
        <p:nvSpPr>
          <p:cNvPr id="4" name="Rectangle 3"/>
          <p:cNvSpPr/>
          <p:nvPr/>
        </p:nvSpPr>
        <p:spPr>
          <a:xfrm>
            <a:off x="611188" y="1990309"/>
            <a:ext cx="2476969" cy="1323439"/>
          </a:xfrm>
          <a:prstGeom prst="rect">
            <a:avLst/>
          </a:prstGeom>
        </p:spPr>
        <p:txBody>
          <a:bodyPr wrap="square">
            <a:spAutoFit/>
          </a:bodyPr>
          <a:lstStyle/>
          <a:p>
            <a:pPr lvl="0">
              <a:buSzPts val="1600"/>
            </a:pPr>
            <a:r>
              <a:rPr lang="en-US" sz="2000" b="1" dirty="0">
                <a:solidFill>
                  <a:schemeClr val="accent1"/>
                </a:solidFill>
                <a:latin typeface="+mn-lt"/>
                <a:ea typeface="Futura Medium" charset="0"/>
                <a:cs typeface="Palanquin" panose="020B0004020203020204" pitchFamily="34" charset="77"/>
                <a:sym typeface="Merriweather"/>
              </a:rPr>
              <a:t>1.</a:t>
            </a:r>
          </a:p>
          <a:p>
            <a:pPr lvl="0">
              <a:buSzPts val="1600"/>
            </a:pPr>
            <a:r>
              <a:rPr lang="en-US" sz="2000" dirty="0">
                <a:solidFill>
                  <a:schemeClr val="tx2"/>
                </a:solidFill>
                <a:cs typeface="Palanquin" panose="020B0004020203020204" pitchFamily="34" charset="77"/>
                <a:sym typeface="Merriweather"/>
              </a:rPr>
              <a:t>Know the names and symbols of components</a:t>
            </a:r>
          </a:p>
        </p:txBody>
      </p:sp>
      <p:sp>
        <p:nvSpPr>
          <p:cNvPr id="5" name="Google Shape;70;p14"/>
          <p:cNvSpPr txBox="1">
            <a:spLocks/>
          </p:cNvSpPr>
          <p:nvPr/>
        </p:nvSpPr>
        <p:spPr>
          <a:xfrm>
            <a:off x="611188" y="-12700"/>
            <a:ext cx="3781425" cy="592138"/>
          </a:xfrm>
          <a:prstGeom prst="rect">
            <a:avLst/>
          </a:prstGeom>
          <a:solidFill>
            <a:schemeClr val="bg2"/>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800" b="1" spc="300" dirty="0">
                <a:solidFill>
                  <a:srgbClr val="4D4F53"/>
                </a:solidFill>
                <a:latin typeface="+mn-lt"/>
              </a:rPr>
              <a:t>LEARNING OBJECTIVES</a:t>
            </a:r>
            <a:endParaRPr lang="en-GB" sz="1800" b="1" spc="300" dirty="0">
              <a:solidFill>
                <a:srgbClr val="4D4F53"/>
              </a:solidFill>
              <a:latin typeface="+mn-lt"/>
              <a:ea typeface="Futura Medium" charset="0"/>
              <a:cs typeface="Futura Medium" charset="0"/>
            </a:endParaRPr>
          </a:p>
        </p:txBody>
      </p:sp>
      <p:sp>
        <p:nvSpPr>
          <p:cNvPr id="6" name="Rectangle 1">
            <a:extLst>
              <a:ext uri="{FF2B5EF4-FFF2-40B4-BE49-F238E27FC236}">
                <a16:creationId xmlns="" xmlns:a16="http://schemas.microsoft.com/office/drawing/2014/main" id="{45772849-EE32-AC40-9EDB-F5ABE916B746}"/>
              </a:ext>
            </a:extLst>
          </p:cNvPr>
          <p:cNvSpPr/>
          <p:nvPr/>
        </p:nvSpPr>
        <p:spPr>
          <a:xfrm>
            <a:off x="4751388" y="1977609"/>
            <a:ext cx="2476969" cy="1015663"/>
          </a:xfrm>
          <a:prstGeom prst="rect">
            <a:avLst/>
          </a:prstGeom>
        </p:spPr>
        <p:txBody>
          <a:bodyPr wrap="square">
            <a:spAutoFit/>
          </a:bodyPr>
          <a:lstStyle/>
          <a:p>
            <a:pPr>
              <a:buSzPts val="1600"/>
            </a:pPr>
            <a:r>
              <a:rPr lang="en-US" sz="2000" b="1" dirty="0">
                <a:solidFill>
                  <a:schemeClr val="accent2"/>
                </a:solidFill>
                <a:latin typeface="+mn-lt"/>
                <a:ea typeface="Futura Medium" charset="0"/>
                <a:cs typeface="Palanquin" panose="020B0004020203020204" pitchFamily="34" charset="77"/>
                <a:sym typeface="Merriweather"/>
              </a:rPr>
              <a:t>2.</a:t>
            </a:r>
            <a:endParaRPr lang="en-US" sz="2000" dirty="0">
              <a:solidFill>
                <a:schemeClr val="accent2"/>
              </a:solidFill>
              <a:latin typeface="+mn-lt"/>
              <a:ea typeface="Futura Medium" charset="0"/>
              <a:cs typeface="Palanquin" panose="020B0004020203020204" pitchFamily="34" charset="77"/>
              <a:sym typeface="Merriweather"/>
            </a:endParaRPr>
          </a:p>
          <a:p>
            <a:pPr lvl="0">
              <a:buSzPts val="1600"/>
            </a:pPr>
            <a:r>
              <a:rPr lang="en-US" sz="2000" dirty="0">
                <a:solidFill>
                  <a:schemeClr val="tx2"/>
                </a:solidFill>
                <a:cs typeface="Palanquin" panose="020B0004020203020204" pitchFamily="34" charset="77"/>
                <a:sym typeface="Merriweather"/>
              </a:rPr>
              <a:t>Draw and interpret circuit diagrams</a:t>
            </a:r>
            <a:endParaRPr lang="en-GB" sz="2000" dirty="0">
              <a:solidFill>
                <a:schemeClr val="tx2"/>
              </a:solidFill>
              <a:cs typeface="Palanquin" panose="020B0004020203020204" pitchFamily="34" charset="77"/>
              <a:sym typeface="Merriweather"/>
            </a:endParaRPr>
          </a:p>
        </p:txBody>
      </p:sp>
    </p:spTree>
    <p:extLst>
      <p:ext uri="{BB962C8B-B14F-4D97-AF65-F5344CB8AC3E}">
        <p14:creationId xmlns:p14="http://schemas.microsoft.com/office/powerpoint/2010/main" val="4086387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5508AA43-442C-405C-99B4-AC591C15BD4D}"/>
              </a:ext>
            </a:extLst>
          </p:cNvPr>
          <p:cNvSpPr/>
          <p:nvPr/>
        </p:nvSpPr>
        <p:spPr>
          <a:xfrm>
            <a:off x="611186" y="1168402"/>
            <a:ext cx="5421313" cy="400110"/>
          </a:xfrm>
          <a:prstGeom prst="rect">
            <a:avLst/>
          </a:prstGeom>
        </p:spPr>
        <p:txBody>
          <a:bodyPr wrap="square">
            <a:spAutoFit/>
          </a:bodyPr>
          <a:lstStyle/>
          <a:p>
            <a:r>
              <a:rPr lang="en-GB" sz="2000" b="1" dirty="0">
                <a:solidFill>
                  <a:srgbClr val="0098DB"/>
                </a:solidFill>
                <a:cs typeface="Palanquin" panose="020B0004020203020204" pitchFamily="34" charset="77"/>
              </a:rPr>
              <a:t>What is wrong with this circuit diagram?</a:t>
            </a:r>
            <a:endParaRPr lang="en-US" sz="2000" dirty="0">
              <a:latin typeface="Arial" panose="020B0604020202020204" pitchFamily="34" charset="0"/>
            </a:endParaRPr>
          </a:p>
        </p:txBody>
      </p:sp>
      <p:sp>
        <p:nvSpPr>
          <p:cNvPr id="10" name="Google Shape;70;p14">
            <a:extLst>
              <a:ext uri="{FF2B5EF4-FFF2-40B4-BE49-F238E27FC236}">
                <a16:creationId xmlns="" xmlns:a16="http://schemas.microsoft.com/office/drawing/2014/main" id="{CD754CBE-ED75-D140-B029-2D348097B4B6}"/>
              </a:ext>
            </a:extLst>
          </p:cNvPr>
          <p:cNvSpPr txBox="1">
            <a:spLocks/>
          </p:cNvSpPr>
          <p:nvPr/>
        </p:nvSpPr>
        <p:spPr>
          <a:xfrm>
            <a:off x="611187" y="-12700"/>
            <a:ext cx="3781425" cy="595873"/>
          </a:xfrm>
          <a:prstGeom prst="rect">
            <a:avLst/>
          </a:prstGeom>
          <a:solidFill>
            <a:srgbClr val="0098DB"/>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GB" sz="1800" b="1" spc="300" dirty="0">
                <a:solidFill>
                  <a:srgbClr val="DBE2EA"/>
                </a:solidFill>
                <a:latin typeface="+mn-lt"/>
              </a:rPr>
              <a:t>PLENARY</a:t>
            </a:r>
          </a:p>
        </p:txBody>
      </p:sp>
      <p:graphicFrame>
        <p:nvGraphicFramePr>
          <p:cNvPr id="11" name="Tabla 4">
            <a:extLst>
              <a:ext uri="{FF2B5EF4-FFF2-40B4-BE49-F238E27FC236}">
                <a16:creationId xmlns="" xmlns:a16="http://schemas.microsoft.com/office/drawing/2014/main" id="{1A15BF49-4390-3B4B-BB2C-149F10D13162}"/>
              </a:ext>
            </a:extLst>
          </p:cNvPr>
          <p:cNvGraphicFramePr>
            <a:graphicFrameLocks noGrp="1"/>
          </p:cNvGraphicFramePr>
          <p:nvPr>
            <p:extLst>
              <p:ext uri="{D42A27DB-BD31-4B8C-83A1-F6EECF244321}">
                <p14:modId xmlns:p14="http://schemas.microsoft.com/office/powerpoint/2010/main" val="1782812642"/>
              </p:ext>
            </p:extLst>
          </p:nvPr>
        </p:nvGraphicFramePr>
        <p:xfrm>
          <a:off x="3543877" y="240897"/>
          <a:ext cx="828000" cy="335280"/>
        </p:xfrm>
        <a:graphic>
          <a:graphicData uri="http://schemas.openxmlformats.org/drawingml/2006/table">
            <a:tbl>
              <a:tblPr firstRow="1" bandRow="1">
                <a:tableStyleId>{9B3C75C9-2E1C-4F95-B1AA-29FD2649E573}</a:tableStyleId>
              </a:tblPr>
              <a:tblGrid>
                <a:gridCol w="828000">
                  <a:extLst>
                    <a:ext uri="{9D8B030D-6E8A-4147-A177-3AD203B41FA5}">
                      <a16:colId xmlns="" xmlns:a16="http://schemas.microsoft.com/office/drawing/2014/main" val="20000"/>
                    </a:ext>
                  </a:extLst>
                </a:gridCol>
              </a:tblGrid>
              <a:tr h="324000">
                <a:tc>
                  <a:txBody>
                    <a:bodyPr/>
                    <a:lstStyle/>
                    <a:p>
                      <a:pPr marL="0" lvl="0" indent="0" algn="r" rtl="0">
                        <a:lnSpc>
                          <a:spcPct val="100000"/>
                        </a:lnSpc>
                        <a:spcBef>
                          <a:spcPts val="0"/>
                        </a:spcBef>
                        <a:spcAft>
                          <a:spcPts val="0"/>
                        </a:spcAft>
                        <a:buNone/>
                      </a:pPr>
                      <a:r>
                        <a:rPr lang="en-GB" sz="1600" b="1" spc="-80" dirty="0">
                          <a:solidFill>
                            <a:srgbClr val="DBE2EA"/>
                          </a:solidFill>
                          <a:latin typeface="+mn-lt"/>
                          <a:ea typeface="Palanquin" charset="0"/>
                          <a:cs typeface="Palanquin" charset="0"/>
                          <a:sym typeface="Merriweather"/>
                        </a:rPr>
                        <a:t>5 </a:t>
                      </a:r>
                      <a:r>
                        <a:rPr lang="en-GB" sz="1600" b="1" spc="0" dirty="0">
                          <a:solidFill>
                            <a:srgbClr val="DBE2EA"/>
                          </a:solidFill>
                          <a:latin typeface="+mn-lt"/>
                          <a:ea typeface="Palanquin" charset="0"/>
                          <a:cs typeface="Palanquin" charset="0"/>
                          <a:sym typeface="Merriweather"/>
                        </a:rPr>
                        <a:t>mins</a:t>
                      </a:r>
                    </a:p>
                  </a:txBody>
                  <a:tcPr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617374660"/>
                  </a:ext>
                </a:extLst>
              </a:tr>
            </a:tbl>
          </a:graphicData>
        </a:graphic>
      </p:graphicFrame>
      <p:pic>
        <p:nvPicPr>
          <p:cNvPr id="3" name="Picture 2">
            <a:extLst>
              <a:ext uri="{FF2B5EF4-FFF2-40B4-BE49-F238E27FC236}">
                <a16:creationId xmlns="" xmlns:a16="http://schemas.microsoft.com/office/drawing/2014/main" id="{6AEC67E4-0069-7F4C-9690-3F4F6472595C}"/>
              </a:ext>
            </a:extLst>
          </p:cNvPr>
          <p:cNvPicPr>
            <a:picLocks noChangeAspect="1"/>
          </p:cNvPicPr>
          <p:nvPr/>
        </p:nvPicPr>
        <p:blipFill>
          <a:blip r:embed="rId3"/>
          <a:stretch>
            <a:fillRect/>
          </a:stretch>
        </p:blipFill>
        <p:spPr>
          <a:xfrm>
            <a:off x="2025374" y="1623390"/>
            <a:ext cx="4318000" cy="2552700"/>
          </a:xfrm>
          <a:prstGeom prst="rect">
            <a:avLst/>
          </a:prstGeom>
        </p:spPr>
      </p:pic>
      <p:sp>
        <p:nvSpPr>
          <p:cNvPr id="6" name="Rectangle 5">
            <a:extLst>
              <a:ext uri="{FF2B5EF4-FFF2-40B4-BE49-F238E27FC236}">
                <a16:creationId xmlns="" xmlns:a16="http://schemas.microsoft.com/office/drawing/2014/main" id="{0BA8E23B-C100-B64B-82B0-9B7F6D3F6343}"/>
              </a:ext>
            </a:extLst>
          </p:cNvPr>
          <p:cNvSpPr/>
          <p:nvPr/>
        </p:nvSpPr>
        <p:spPr>
          <a:xfrm>
            <a:off x="1270000" y="4431750"/>
            <a:ext cx="6174916" cy="400110"/>
          </a:xfrm>
          <a:prstGeom prst="rect">
            <a:avLst/>
          </a:prstGeom>
        </p:spPr>
        <p:txBody>
          <a:bodyPr wrap="square">
            <a:spAutoFit/>
          </a:bodyPr>
          <a:lstStyle/>
          <a:p>
            <a:r>
              <a:rPr lang="en-GB" sz="2000" b="1" dirty="0">
                <a:solidFill>
                  <a:srgbClr val="0098DB"/>
                </a:solidFill>
                <a:cs typeface="Palanquin" panose="020B0004020203020204" pitchFamily="34" charset="77"/>
              </a:rPr>
              <a:t>Draw a correct version on your mini-whiteboards.</a:t>
            </a:r>
            <a:endParaRPr lang="en-US" sz="2000" dirty="0">
              <a:latin typeface="Arial" panose="020B0604020202020204" pitchFamily="34" charset="0"/>
            </a:endParaRPr>
          </a:p>
        </p:txBody>
      </p:sp>
    </p:spTree>
    <p:extLst>
      <p:ext uri="{BB962C8B-B14F-4D97-AF65-F5344CB8AC3E}">
        <p14:creationId xmlns:p14="http://schemas.microsoft.com/office/powerpoint/2010/main" val="41244764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18" name="Google Shape;70;p14"/>
          <p:cNvSpPr txBox="1">
            <a:spLocks/>
          </p:cNvSpPr>
          <p:nvPr/>
        </p:nvSpPr>
        <p:spPr>
          <a:xfrm>
            <a:off x="611188" y="1"/>
            <a:ext cx="3781425" cy="592138"/>
          </a:xfrm>
          <a:prstGeom prst="rect">
            <a:avLst/>
          </a:prstGeom>
          <a:solidFill>
            <a:schemeClr val="bg2"/>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600" b="1" spc="300" dirty="0">
                <a:solidFill>
                  <a:schemeClr val="tx2"/>
                </a:solidFill>
                <a:latin typeface="+mn-lt"/>
                <a:ea typeface="Futura Medium" charset="0"/>
                <a:cs typeface="Futura Medium" charset="0"/>
              </a:rPr>
              <a:t>NEED TO KNOW</a:t>
            </a:r>
          </a:p>
        </p:txBody>
      </p:sp>
      <p:graphicFrame>
        <p:nvGraphicFramePr>
          <p:cNvPr id="9" name="Table 8">
            <a:extLst>
              <a:ext uri="{FF2B5EF4-FFF2-40B4-BE49-F238E27FC236}">
                <a16:creationId xmlns="" xmlns:a16="http://schemas.microsoft.com/office/drawing/2014/main" id="{8988FD43-D8BF-9C44-BCAA-6124D617C6E2}"/>
              </a:ext>
            </a:extLst>
          </p:cNvPr>
          <p:cNvGraphicFramePr>
            <a:graphicFrameLocks noGrp="1"/>
          </p:cNvGraphicFramePr>
          <p:nvPr>
            <p:extLst>
              <p:ext uri="{D42A27DB-BD31-4B8C-83A1-F6EECF244321}">
                <p14:modId xmlns:p14="http://schemas.microsoft.com/office/powerpoint/2010/main" val="1330452423"/>
              </p:ext>
            </p:extLst>
          </p:nvPr>
        </p:nvGraphicFramePr>
        <p:xfrm>
          <a:off x="461356" y="1049885"/>
          <a:ext cx="7862514" cy="3611880"/>
        </p:xfrm>
        <a:graphic>
          <a:graphicData uri="http://schemas.openxmlformats.org/drawingml/2006/table">
            <a:tbl>
              <a:tblPr firstRow="1" bandRow="1">
                <a:tableStyleId>{9B3C75C9-2E1C-4F95-B1AA-29FD2649E573}</a:tableStyleId>
              </a:tblPr>
              <a:tblGrid>
                <a:gridCol w="2620838">
                  <a:extLst>
                    <a:ext uri="{9D8B030D-6E8A-4147-A177-3AD203B41FA5}">
                      <a16:colId xmlns="" xmlns:a16="http://schemas.microsoft.com/office/drawing/2014/main" val="2414770356"/>
                    </a:ext>
                  </a:extLst>
                </a:gridCol>
                <a:gridCol w="2620838">
                  <a:extLst>
                    <a:ext uri="{9D8B030D-6E8A-4147-A177-3AD203B41FA5}">
                      <a16:colId xmlns="" xmlns:a16="http://schemas.microsoft.com/office/drawing/2014/main" val="3826872571"/>
                    </a:ext>
                  </a:extLst>
                </a:gridCol>
                <a:gridCol w="2620838">
                  <a:extLst>
                    <a:ext uri="{9D8B030D-6E8A-4147-A177-3AD203B41FA5}">
                      <a16:colId xmlns="" xmlns:a16="http://schemas.microsoft.com/office/drawing/2014/main" val="3713875131"/>
                    </a:ext>
                  </a:extLst>
                </a:gridCol>
              </a:tblGrid>
              <a:tr h="501824">
                <a:tc>
                  <a:txBody>
                    <a:bodyPr/>
                    <a:lstStyle/>
                    <a:p>
                      <a:pPr marL="0" indent="0">
                        <a:buFont typeface="Arial" panose="020B0604020202020204" pitchFamily="34" charset="0"/>
                        <a:buNone/>
                      </a:pPr>
                      <a:r>
                        <a:rPr lang="en-US" sz="1500" b="1" dirty="0">
                          <a:solidFill>
                            <a:srgbClr val="4D4F53"/>
                          </a:solidFill>
                        </a:rPr>
                        <a:t>You will need </a:t>
                      </a:r>
                    </a:p>
                    <a:p>
                      <a:pPr marL="0" indent="0">
                        <a:buFont typeface="Arial" panose="020B0604020202020204" pitchFamily="34" charset="0"/>
                        <a:buNone/>
                      </a:pPr>
                      <a:r>
                        <a:rPr lang="en-US" sz="1500" dirty="0">
                          <a:solidFill>
                            <a:srgbClr val="4D4F53"/>
                          </a:solidFill>
                        </a:rPr>
                        <a:t>—</a:t>
                      </a:r>
                      <a:endParaRPr lang="en-GB" sz="1500" dirty="0"/>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1500" b="1" dirty="0">
                          <a:solidFill>
                            <a:srgbClr val="4D4F53"/>
                          </a:solidFill>
                        </a:rPr>
                        <a:t>Your students will need</a:t>
                      </a:r>
                    </a:p>
                    <a:p>
                      <a:pPr marL="0" indent="0">
                        <a:buFont typeface="Arial" panose="020B0604020202020204" pitchFamily="34" charset="0"/>
                        <a:buNone/>
                      </a:pPr>
                      <a:r>
                        <a:rPr lang="en-US" sz="1500" dirty="0">
                          <a:solidFill>
                            <a:srgbClr val="4D4F53"/>
                          </a:solidFill>
                        </a:rPr>
                        <a:t>— </a:t>
                      </a:r>
                      <a:endParaRPr lang="en-GB" sz="1500" dirty="0"/>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1500" b="1" dirty="0">
                          <a:solidFill>
                            <a:srgbClr val="4D4F53"/>
                          </a:solidFill>
                        </a:rPr>
                        <a:t>Additional information</a:t>
                      </a:r>
                    </a:p>
                    <a:p>
                      <a:pPr marL="0" indent="0">
                        <a:buFont typeface="Arial" panose="020B0604020202020204" pitchFamily="34" charset="0"/>
                        <a:buNone/>
                      </a:pPr>
                      <a:r>
                        <a:rPr lang="en-US" sz="1500" dirty="0">
                          <a:solidFill>
                            <a:srgbClr val="4D4F53"/>
                          </a:solidFill>
                        </a:rPr>
                        <a:t>—</a:t>
                      </a:r>
                      <a:endParaRPr lang="en-GB" sz="1500" dirty="0"/>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 xmlns:a16="http://schemas.microsoft.com/office/drawing/2014/main" val="2966439581"/>
                  </a:ext>
                </a:extLst>
              </a:tr>
              <a:tr h="2352481">
                <a:tc>
                  <a:txBody>
                    <a:bodyPr/>
                    <a:lstStyle/>
                    <a:p>
                      <a:pPr marL="285750" marR="0" lvl="0" indent="-285750" algn="l" defTabSz="914400" rtl="0" eaLnBrk="1" fontAlgn="auto" latinLnBrk="0" hangingPunct="1">
                        <a:lnSpc>
                          <a:spcPct val="100000"/>
                        </a:lnSpc>
                        <a:spcBef>
                          <a:spcPts val="0"/>
                        </a:spcBef>
                        <a:spcAft>
                          <a:spcPts val="0"/>
                        </a:spcAft>
                        <a:buClr>
                          <a:srgbClr val="4D4F53"/>
                        </a:buClr>
                        <a:buSzTx/>
                        <a:buFont typeface="Arial" panose="020B0604020202020204" pitchFamily="34" charset="0"/>
                        <a:buChar char="•"/>
                        <a:tabLst/>
                        <a:defRPr/>
                      </a:pPr>
                      <a:r>
                        <a:rPr lang="en-GB" sz="1500" dirty="0">
                          <a:solidFill>
                            <a:srgbClr val="4D4F53"/>
                          </a:solidFill>
                        </a:rPr>
                        <a:t>This presentation</a:t>
                      </a:r>
                    </a:p>
                    <a:p>
                      <a:pPr marL="285750" marR="0" lvl="0" indent="-285750" algn="l" defTabSz="914400" rtl="0" eaLnBrk="1" fontAlgn="auto" latinLnBrk="0" hangingPunct="1">
                        <a:lnSpc>
                          <a:spcPct val="100000"/>
                        </a:lnSpc>
                        <a:spcBef>
                          <a:spcPts val="0"/>
                        </a:spcBef>
                        <a:spcAft>
                          <a:spcPts val="0"/>
                        </a:spcAft>
                        <a:buClr>
                          <a:srgbClr val="4D4F53"/>
                        </a:buClr>
                        <a:buSzTx/>
                        <a:buFont typeface="Arial" panose="020B0604020202020204" pitchFamily="34" charset="0"/>
                        <a:buChar char="•"/>
                        <a:tabLst/>
                        <a:defRPr/>
                      </a:pPr>
                      <a:r>
                        <a:rPr lang="en-GB" sz="1500" dirty="0">
                          <a:solidFill>
                            <a:srgbClr val="4D4F53"/>
                          </a:solidFill>
                        </a:rPr>
                        <a:t>A whiteboard/blackboard</a:t>
                      </a:r>
                      <a:endParaRPr lang="en-US" sz="1500" dirty="0">
                        <a:solidFill>
                          <a:srgbClr val="4D4F53"/>
                        </a:solidFill>
                      </a:endParaRPr>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285750" marR="0" lvl="0" indent="-285750" algn="l" defTabSz="914400" rtl="0" eaLnBrk="1" fontAlgn="auto" latinLnBrk="0" hangingPunct="1">
                        <a:lnSpc>
                          <a:spcPct val="100000"/>
                        </a:lnSpc>
                        <a:spcBef>
                          <a:spcPts val="0"/>
                        </a:spcBef>
                        <a:spcAft>
                          <a:spcPts val="0"/>
                        </a:spcAft>
                        <a:buClr>
                          <a:srgbClr val="4D4F53"/>
                        </a:buClr>
                        <a:buSzTx/>
                        <a:buFont typeface="Arial" panose="020B0604020202020204" pitchFamily="34" charset="0"/>
                        <a:buChar char="•"/>
                        <a:tabLst/>
                        <a:defRPr/>
                      </a:pPr>
                      <a:r>
                        <a:rPr lang="en-US" sz="1500" dirty="0">
                          <a:solidFill>
                            <a:srgbClr val="4D4F53"/>
                          </a:solidFill>
                        </a:rPr>
                        <a:t>Worksheets</a:t>
                      </a:r>
                    </a:p>
                    <a:p>
                      <a:pPr marL="285750" marR="0" lvl="0" indent="-285750" algn="l" defTabSz="914400" rtl="0" eaLnBrk="1" fontAlgn="auto" latinLnBrk="0" hangingPunct="1">
                        <a:lnSpc>
                          <a:spcPct val="100000"/>
                        </a:lnSpc>
                        <a:spcBef>
                          <a:spcPts val="0"/>
                        </a:spcBef>
                        <a:spcAft>
                          <a:spcPts val="0"/>
                        </a:spcAft>
                        <a:buClr>
                          <a:srgbClr val="4D4F53"/>
                        </a:buClr>
                        <a:buSzTx/>
                        <a:buFont typeface="Arial" panose="020B0604020202020204" pitchFamily="34" charset="0"/>
                        <a:buChar char="•"/>
                        <a:tabLst/>
                        <a:defRPr/>
                      </a:pPr>
                      <a:r>
                        <a:rPr lang="en-US" sz="1500" dirty="0">
                          <a:solidFill>
                            <a:srgbClr val="4D4F53"/>
                          </a:solidFill>
                        </a:rPr>
                        <a:t>1 mini-whiteboard each</a:t>
                      </a:r>
                    </a:p>
                    <a:p>
                      <a:pPr marL="285750" marR="0" lvl="0" indent="-285750" algn="l" defTabSz="914400" rtl="0" eaLnBrk="1" fontAlgn="auto" latinLnBrk="0" hangingPunct="1">
                        <a:lnSpc>
                          <a:spcPct val="100000"/>
                        </a:lnSpc>
                        <a:spcBef>
                          <a:spcPts val="0"/>
                        </a:spcBef>
                        <a:spcAft>
                          <a:spcPts val="0"/>
                        </a:spcAft>
                        <a:buClr>
                          <a:srgbClr val="4D4F53"/>
                        </a:buClr>
                        <a:buSzTx/>
                        <a:buFont typeface="Arial" panose="020B0604020202020204" pitchFamily="34" charset="0"/>
                        <a:buChar char="•"/>
                        <a:tabLst/>
                        <a:defRPr/>
                      </a:pPr>
                      <a:endParaRPr lang="en-US" sz="1500" dirty="0">
                        <a:solidFill>
                          <a:srgbClr val="4D4F53"/>
                        </a:solidFill>
                      </a:endParaRPr>
                    </a:p>
                    <a:p>
                      <a:pPr marL="285750" marR="0" lvl="0" indent="-285750" algn="l" defTabSz="914400" rtl="0" eaLnBrk="1" fontAlgn="auto" latinLnBrk="0" hangingPunct="1">
                        <a:lnSpc>
                          <a:spcPct val="100000"/>
                        </a:lnSpc>
                        <a:spcBef>
                          <a:spcPts val="0"/>
                        </a:spcBef>
                        <a:spcAft>
                          <a:spcPts val="0"/>
                        </a:spcAft>
                        <a:buClr>
                          <a:srgbClr val="4D4F53"/>
                        </a:buClr>
                        <a:buSzTx/>
                        <a:buFont typeface="Arial" panose="020B0604020202020204" pitchFamily="34" charset="0"/>
                        <a:buChar char="•"/>
                        <a:tabLst/>
                        <a:defRPr/>
                      </a:pPr>
                      <a:r>
                        <a:rPr lang="en-US" sz="1500" dirty="0">
                          <a:solidFill>
                            <a:srgbClr val="4D4F53"/>
                          </a:solidFill>
                        </a:rPr>
                        <a:t>PRACTICAL TASK: Each group to receive 1 cell, 2 bulbs, a switch and 4 wires. Ideally students will work in pairs, but groups could be up to 4 students.</a:t>
                      </a:r>
                    </a:p>
                    <a:p>
                      <a:pPr marL="285750" marR="0" lvl="0" indent="-285750" algn="l" defTabSz="914400" rtl="0" eaLnBrk="1" fontAlgn="auto" latinLnBrk="0" hangingPunct="1">
                        <a:lnSpc>
                          <a:spcPct val="100000"/>
                        </a:lnSpc>
                        <a:spcBef>
                          <a:spcPts val="0"/>
                        </a:spcBef>
                        <a:spcAft>
                          <a:spcPts val="0"/>
                        </a:spcAft>
                        <a:buClr>
                          <a:srgbClr val="4D4F53"/>
                        </a:buClr>
                        <a:buSzTx/>
                        <a:buFont typeface="Arial" panose="020B0604020202020204" pitchFamily="34" charset="0"/>
                        <a:buChar char="•"/>
                        <a:tabLst/>
                        <a:defRPr/>
                      </a:pPr>
                      <a:endParaRPr lang="en-US" sz="1500" dirty="0">
                        <a:solidFill>
                          <a:srgbClr val="4D4F53"/>
                        </a:solidFill>
                      </a:endParaRPr>
                    </a:p>
                    <a:p>
                      <a:pPr marL="285750" marR="0" lvl="0" indent="-285750" algn="l" defTabSz="914400" rtl="0" eaLnBrk="1" fontAlgn="auto" latinLnBrk="0" hangingPunct="1">
                        <a:lnSpc>
                          <a:spcPct val="100000"/>
                        </a:lnSpc>
                        <a:spcBef>
                          <a:spcPts val="0"/>
                        </a:spcBef>
                        <a:spcAft>
                          <a:spcPts val="0"/>
                        </a:spcAft>
                        <a:buClr>
                          <a:srgbClr val="4D4F53"/>
                        </a:buClr>
                        <a:buSzTx/>
                        <a:buFont typeface="Arial" panose="020B0604020202020204" pitchFamily="34" charset="0"/>
                        <a:buChar char="•"/>
                        <a:tabLst/>
                        <a:defRPr/>
                      </a:pPr>
                      <a:endParaRPr lang="en-US" sz="1500" dirty="0">
                        <a:solidFill>
                          <a:srgbClr val="4D4F53"/>
                        </a:solidFill>
                      </a:endParaRPr>
                    </a:p>
                    <a:p>
                      <a:pPr marL="285750" indent="-285750">
                        <a:buFont typeface="Arial" panose="020B0604020202020204" pitchFamily="34" charset="0"/>
                        <a:buChar char="•"/>
                      </a:pPr>
                      <a:endParaRPr lang="en-GB" sz="1500" dirty="0"/>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285750" lvl="1" indent="-285750" fontAlgn="base">
                        <a:buFont typeface="Arial" panose="020B0604020202020204" pitchFamily="34" charset="0"/>
                        <a:buChar char="•"/>
                      </a:pPr>
                      <a:r>
                        <a:rPr lang="en-US" sz="1500" b="0" i="0" u="none" strike="noStrike" cap="none" dirty="0">
                          <a:solidFill>
                            <a:srgbClr val="4D4F53"/>
                          </a:solidFill>
                          <a:latin typeface="Arial"/>
                          <a:ea typeface="Arial"/>
                          <a:cs typeface="Arial"/>
                          <a:sym typeface="Arial"/>
                        </a:rPr>
                        <a:t>Additional information is provided in the notes for some slides and in the Lesson Plan.</a:t>
                      </a:r>
                    </a:p>
                    <a:p>
                      <a:pPr marL="285750" indent="-285750">
                        <a:buFont typeface="Arial" panose="020B0604020202020204" pitchFamily="34" charset="0"/>
                        <a:buChar char="•"/>
                      </a:pPr>
                      <a:endParaRPr lang="en-GB" sz="1500" dirty="0"/>
                    </a:p>
                  </a:txBody>
                  <a:tcP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 xmlns:a16="http://schemas.microsoft.com/office/drawing/2014/main" val="1929048870"/>
                  </a:ext>
                </a:extLst>
              </a:tr>
            </a:tbl>
          </a:graphicData>
        </a:graphic>
      </p:graphicFrame>
    </p:spTree>
    <p:extLst>
      <p:ext uri="{BB962C8B-B14F-4D97-AF65-F5344CB8AC3E}">
        <p14:creationId xmlns:p14="http://schemas.microsoft.com/office/powerpoint/2010/main" val="1853544269"/>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graphicFrame>
        <p:nvGraphicFramePr>
          <p:cNvPr id="11" name="Google Shape;77;p15">
            <a:extLst>
              <a:ext uri="{FF2B5EF4-FFF2-40B4-BE49-F238E27FC236}">
                <a16:creationId xmlns="" xmlns:a16="http://schemas.microsoft.com/office/drawing/2014/main" id="{E8F3A2AE-C155-8B43-8DBA-E46FF8063A9D}"/>
              </a:ext>
            </a:extLst>
          </p:cNvPr>
          <p:cNvGraphicFramePr/>
          <p:nvPr>
            <p:extLst>
              <p:ext uri="{D42A27DB-BD31-4B8C-83A1-F6EECF244321}">
                <p14:modId xmlns:p14="http://schemas.microsoft.com/office/powerpoint/2010/main" val="4294507737"/>
              </p:ext>
            </p:extLst>
          </p:nvPr>
        </p:nvGraphicFramePr>
        <p:xfrm>
          <a:off x="334772" y="805751"/>
          <a:ext cx="8474455" cy="4219936"/>
        </p:xfrm>
        <a:graphic>
          <a:graphicData uri="http://schemas.openxmlformats.org/drawingml/2006/table">
            <a:tbl>
              <a:tblPr>
                <a:noFill/>
                <a:tableStyleId>{9B3C75C9-2E1C-4F95-B1AA-29FD2649E573}</a:tableStyleId>
              </a:tblPr>
              <a:tblGrid>
                <a:gridCol w="781978">
                  <a:extLst>
                    <a:ext uri="{9D8B030D-6E8A-4147-A177-3AD203B41FA5}">
                      <a16:colId xmlns="" xmlns:a16="http://schemas.microsoft.com/office/drawing/2014/main" val="20000"/>
                    </a:ext>
                  </a:extLst>
                </a:gridCol>
                <a:gridCol w="3256735">
                  <a:extLst>
                    <a:ext uri="{9D8B030D-6E8A-4147-A177-3AD203B41FA5}">
                      <a16:colId xmlns="" xmlns:a16="http://schemas.microsoft.com/office/drawing/2014/main" val="20001"/>
                    </a:ext>
                  </a:extLst>
                </a:gridCol>
                <a:gridCol w="4435742">
                  <a:extLst>
                    <a:ext uri="{9D8B030D-6E8A-4147-A177-3AD203B41FA5}">
                      <a16:colId xmlns="" xmlns:a16="http://schemas.microsoft.com/office/drawing/2014/main" val="20002"/>
                    </a:ext>
                  </a:extLst>
                </a:gridCol>
              </a:tblGrid>
              <a:tr h="340324">
                <a:tc>
                  <a:txBody>
                    <a:bodyPr/>
                    <a:lstStyle/>
                    <a:p>
                      <a:pPr marL="0" lvl="0" indent="0" algn="l" rtl="0">
                        <a:spcBef>
                          <a:spcPts val="0"/>
                        </a:spcBef>
                        <a:spcAft>
                          <a:spcPts val="0"/>
                        </a:spcAft>
                        <a:buNone/>
                      </a:pPr>
                      <a:r>
                        <a:rPr lang="en-GB" sz="1200" b="1" spc="100" baseline="0" dirty="0">
                          <a:solidFill>
                            <a:srgbClr val="0098DB"/>
                          </a:solidFill>
                          <a:latin typeface="+mn-lt"/>
                          <a:ea typeface="Palanquin" charset="0"/>
                          <a:cs typeface="Palanquin" charset="0"/>
                          <a:sym typeface="Merriweather"/>
                        </a:rPr>
                        <a:t>TIME</a:t>
                      </a:r>
                    </a:p>
                  </a:txBody>
                  <a:tcPr marL="91425" marR="91425" marT="75558" marB="75558" anchor="ctr">
                    <a:lnL w="19050" cap="flat" cmpd="sng" algn="ctr">
                      <a:noFill/>
                      <a:prstDash val="solid"/>
                      <a:round/>
                      <a:headEnd type="none" w="med" len="med"/>
                      <a:tailEnd type="none" w="med" len="med"/>
                    </a:lnL>
                    <a:lnR w="19050" cap="flat" cmpd="sng" algn="ctr">
                      <a:solidFill>
                        <a:srgbClr val="4D4F53"/>
                      </a:solidFill>
                      <a:prstDash val="solid"/>
                      <a:round/>
                      <a:headEnd type="none" w="med" len="med"/>
                      <a:tailEnd type="none" w="med" len="med"/>
                    </a:lnR>
                    <a:lnT w="6350" cap="flat" cmpd="sng" algn="ctr">
                      <a:noFill/>
                      <a:prstDash val="solid"/>
                      <a:round/>
                      <a:headEnd type="none" w="med" len="med"/>
                      <a:tailEnd type="none" w="med" len="med"/>
                    </a:lnT>
                    <a:lnB w="190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200" b="1" i="0" u="none" strike="noStrike" cap="none" spc="100" baseline="0" dirty="0">
                          <a:solidFill>
                            <a:srgbClr val="0098DB"/>
                          </a:solidFill>
                          <a:latin typeface="Arial"/>
                          <a:ea typeface="Palanquin" charset="0"/>
                          <a:cs typeface="Palanquin" charset="0"/>
                          <a:sym typeface="Merriweather"/>
                        </a:rPr>
                        <a:t>ACTIVITY</a:t>
                      </a:r>
                    </a:p>
                  </a:txBody>
                  <a:tcPr marL="91425" marR="91425" marT="75558" marB="75558" anchor="ctr">
                    <a:lnL w="19050" cap="flat" cmpd="sng" algn="ctr">
                      <a:solidFill>
                        <a:srgbClr val="4D4F53"/>
                      </a:solidFill>
                      <a:prstDash val="solid"/>
                      <a:round/>
                      <a:headEnd type="none" w="med" len="med"/>
                      <a:tailEnd type="none" w="med" len="med"/>
                    </a:lnL>
                    <a:lnR w="19050" cap="flat" cmpd="sng" algn="ctr">
                      <a:solidFill>
                        <a:srgbClr val="4D4F53"/>
                      </a:solidFill>
                      <a:prstDash val="solid"/>
                      <a:round/>
                      <a:headEnd type="none" w="med" len="med"/>
                      <a:tailEnd type="none" w="med" len="med"/>
                    </a:lnR>
                    <a:lnT w="6350" cap="flat" cmpd="sng" algn="ctr">
                      <a:noFill/>
                      <a:prstDash val="solid"/>
                      <a:round/>
                      <a:headEnd type="none" w="med" len="med"/>
                      <a:tailEnd type="none" w="med" len="med"/>
                    </a:lnT>
                    <a:lnB w="190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l" rtl="0">
                        <a:spcBef>
                          <a:spcPts val="0"/>
                        </a:spcBef>
                        <a:spcAft>
                          <a:spcPts val="0"/>
                        </a:spcAft>
                        <a:buNone/>
                      </a:pPr>
                      <a:r>
                        <a:rPr lang="en-GB" sz="1200" b="1" spc="100" baseline="0" dirty="0">
                          <a:solidFill>
                            <a:srgbClr val="0098DB"/>
                          </a:solidFill>
                          <a:latin typeface="+mn-lt"/>
                          <a:ea typeface="Palanquin" charset="0"/>
                          <a:cs typeface="Palanquin" charset="0"/>
                          <a:sym typeface="Merriweather"/>
                        </a:rPr>
                        <a:t>DETAIL</a:t>
                      </a:r>
                    </a:p>
                  </a:txBody>
                  <a:tcPr marL="91425" marR="91425" marT="75558" marB="75558" anchor="ctr">
                    <a:lnL w="19050" cap="flat" cmpd="sng" algn="ctr">
                      <a:solidFill>
                        <a:srgbClr val="4D4F53"/>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90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478188">
                <a:tc>
                  <a:txBody>
                    <a:bodyPr/>
                    <a:lstStyle/>
                    <a:p>
                      <a:pPr marL="0" lvl="0" indent="0" algn="l" rtl="0">
                        <a:lnSpc>
                          <a:spcPct val="100000"/>
                        </a:lnSpc>
                        <a:spcBef>
                          <a:spcPts val="0"/>
                        </a:spcBef>
                        <a:spcAft>
                          <a:spcPts val="0"/>
                        </a:spcAft>
                        <a:buNone/>
                      </a:pPr>
                      <a:r>
                        <a:rPr lang="en-GB" sz="1200" b="0" spc="0" baseline="0" dirty="0">
                          <a:solidFill>
                            <a:srgbClr val="4D4F53"/>
                          </a:solidFill>
                          <a:latin typeface="+mn-lt"/>
                          <a:ea typeface="Palanquin" charset="0"/>
                          <a:cs typeface="Palanquin" charset="0"/>
                          <a:sym typeface="Merriweather"/>
                        </a:rPr>
                        <a:t>5  </a:t>
                      </a:r>
                      <a:r>
                        <a:rPr lang="en-GB" sz="1200" b="0" spc="0" dirty="0">
                          <a:solidFill>
                            <a:srgbClr val="4D4F53"/>
                          </a:solidFill>
                          <a:latin typeface="+mn-lt"/>
                          <a:ea typeface="Palanquin" charset="0"/>
                          <a:cs typeface="Palanquin" charset="0"/>
                          <a:sym typeface="Merriweather"/>
                        </a:rPr>
                        <a:t>mins</a:t>
                      </a:r>
                    </a:p>
                  </a:txBody>
                  <a:tcPr marL="91425" marR="91425" marT="75558" marB="75558" anchor="ctr">
                    <a:lnL w="12700" cap="flat" cmpd="sng" algn="ctr">
                      <a:noFill/>
                      <a:prstDash val="solid"/>
                      <a:round/>
                      <a:headEnd type="none" w="med" len="med"/>
                      <a:tailEnd type="none" w="med" len="med"/>
                    </a:lnL>
                    <a:lnR w="6350" cap="flat" cmpd="sng" algn="ctr">
                      <a:solidFill>
                        <a:srgbClr val="4D4F53"/>
                      </a:solidFill>
                      <a:prstDash val="solid"/>
                      <a:round/>
                      <a:headEnd type="none" w="med" len="med"/>
                      <a:tailEnd type="none" w="med" len="med"/>
                    </a:lnR>
                    <a:lnT w="190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rtl="0">
                        <a:lnSpc>
                          <a:spcPct val="100000"/>
                        </a:lnSpc>
                        <a:spcBef>
                          <a:spcPts val="0"/>
                        </a:spcBef>
                        <a:spcAft>
                          <a:spcPts val="0"/>
                        </a:spcAft>
                        <a:buNone/>
                      </a:pPr>
                      <a:r>
                        <a:rPr lang="en-GB" sz="1200" b="0" spc="100" dirty="0">
                          <a:solidFill>
                            <a:srgbClr val="4D4F53"/>
                          </a:solidFill>
                          <a:latin typeface="+mn-lt"/>
                          <a:ea typeface="Palanquin" charset="0"/>
                          <a:cs typeface="Palanquin" charset="0"/>
                          <a:sym typeface="Merriweather"/>
                        </a:rPr>
                        <a:t>STARTER</a:t>
                      </a:r>
                    </a:p>
                  </a:txBody>
                  <a:tcPr marL="91425" marR="91425" marT="75558" marB="75558" anchor="ctr">
                    <a:lnL w="6350" cap="flat" cmpd="sng" algn="ctr">
                      <a:solidFill>
                        <a:srgbClr val="4D4F53"/>
                      </a:solidFill>
                      <a:prstDash val="solid"/>
                      <a:round/>
                      <a:headEnd type="none" w="med" len="med"/>
                      <a:tailEnd type="none" w="med" len="med"/>
                    </a:lnL>
                    <a:lnR w="6350" cap="flat" cmpd="sng" algn="ctr">
                      <a:solidFill>
                        <a:srgbClr val="4D4F53"/>
                      </a:solidFill>
                      <a:prstDash val="solid"/>
                      <a:round/>
                      <a:headEnd type="none" w="med" len="med"/>
                      <a:tailEnd type="none" w="med" len="med"/>
                    </a:lnR>
                    <a:lnT w="190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lvl="0" indent="-171450" algn="l" rtl="0">
                        <a:lnSpc>
                          <a:spcPct val="100000"/>
                        </a:lnSpc>
                        <a:spcBef>
                          <a:spcPts val="0"/>
                        </a:spcBef>
                        <a:spcAft>
                          <a:spcPts val="0"/>
                        </a:spcAft>
                        <a:buClr>
                          <a:srgbClr val="0098DB"/>
                        </a:buClr>
                        <a:buSzPct val="120000"/>
                        <a:buFont typeface=".HiraKakuInterface-W3" charset="-128"/>
                        <a:buChar char="・"/>
                      </a:pPr>
                      <a:r>
                        <a:rPr lang="en-GB" sz="1200" b="0" i="0">
                          <a:solidFill>
                            <a:srgbClr val="4D4F53"/>
                          </a:solidFill>
                          <a:latin typeface="+mn-lt"/>
                          <a:ea typeface="Palanquin" charset="0"/>
                          <a:cs typeface="Palanquin Light" panose="020B0004020203020204" pitchFamily="34" charset="77"/>
                          <a:sym typeface="Merriweather"/>
                        </a:rPr>
                        <a:t>Interleaved</a:t>
                      </a:r>
                      <a:r>
                        <a:rPr lang="en-GB" sz="1200" b="0" i="0" baseline="0">
                          <a:solidFill>
                            <a:srgbClr val="4D4F53"/>
                          </a:solidFill>
                          <a:latin typeface="+mn-lt"/>
                          <a:ea typeface="Palanquin" charset="0"/>
                          <a:cs typeface="Palanquin Light" panose="020B0004020203020204" pitchFamily="34" charset="77"/>
                          <a:sym typeface="Merriweather"/>
                        </a:rPr>
                        <a:t> questions</a:t>
                      </a:r>
                      <a:endParaRPr sz="1200" b="0" i="0" dirty="0">
                        <a:solidFill>
                          <a:srgbClr val="4D4F53"/>
                        </a:solidFill>
                        <a:latin typeface="+mn-lt"/>
                        <a:ea typeface="Palanquin" charset="0"/>
                        <a:cs typeface="Palanquin Light" panose="020B0004020203020204" pitchFamily="34" charset="77"/>
                        <a:sym typeface="Merriweather"/>
                      </a:endParaRPr>
                    </a:p>
                  </a:txBody>
                  <a:tcPr marL="91425" marR="91425" marT="75558" marB="75558" anchor="ctr">
                    <a:lnL w="6350" cap="flat" cmpd="sng" algn="ctr">
                      <a:solidFill>
                        <a:srgbClr val="4D4F53"/>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816834">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de-DE" sz="1200" b="0" spc="0" baseline="0" dirty="0">
                          <a:solidFill>
                            <a:srgbClr val="4D4F53"/>
                          </a:solidFill>
                          <a:latin typeface="+mn-lt"/>
                          <a:ea typeface="Palanquin" charset="0"/>
                          <a:cs typeface="Palanquin" charset="0"/>
                          <a:sym typeface="Merriweather"/>
                        </a:rPr>
                        <a:t>10 </a:t>
                      </a:r>
                      <a:r>
                        <a:rPr lang="en-GB" sz="1200" b="0" spc="0" baseline="0" dirty="0">
                          <a:solidFill>
                            <a:srgbClr val="4D4F53"/>
                          </a:solidFill>
                          <a:latin typeface="+mn-lt"/>
                          <a:ea typeface="Palanquin" charset="0"/>
                          <a:cs typeface="Palanquin" charset="0"/>
                          <a:sym typeface="Merriweather"/>
                        </a:rPr>
                        <a:t>mins</a:t>
                      </a:r>
                    </a:p>
                  </a:txBody>
                  <a:tcPr marL="91425" marR="91425" marT="75558" marB="75558" anchor="ctr">
                    <a:lnL w="12700" cap="flat" cmpd="sng" algn="ctr">
                      <a:noFill/>
                      <a:prstDash val="solid"/>
                      <a:round/>
                      <a:headEnd type="none" w="med" len="med"/>
                      <a:tailEnd type="none" w="med" len="med"/>
                    </a:lnL>
                    <a:lnR w="6350" cap="flat" cmpd="sng" algn="ctr">
                      <a:solidFill>
                        <a:srgbClr val="4D4F53"/>
                      </a:solidFill>
                      <a:prstDash val="solid"/>
                      <a:round/>
                      <a:headEnd type="none" w="med" len="med"/>
                      <a:tailEnd type="none" w="med" len="med"/>
                    </a:lnR>
                    <a:lnT w="63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rtl="0">
                        <a:lnSpc>
                          <a:spcPct val="100000"/>
                        </a:lnSpc>
                        <a:spcBef>
                          <a:spcPts val="0"/>
                        </a:spcBef>
                        <a:spcAft>
                          <a:spcPts val="0"/>
                        </a:spcAft>
                        <a:buNone/>
                      </a:pPr>
                      <a:r>
                        <a:rPr lang="en-GB" sz="1200" b="0" i="0" u="none" strike="noStrike" cap="none" spc="100" baseline="0" dirty="0">
                          <a:solidFill>
                            <a:srgbClr val="4D4F53"/>
                          </a:solidFill>
                          <a:latin typeface="+mn-lt"/>
                          <a:ea typeface="Palanquin" charset="0"/>
                          <a:cs typeface="Arial"/>
                          <a:sym typeface="Merriweather"/>
                        </a:rPr>
                        <a:t>1. Electrical components</a:t>
                      </a:r>
                    </a:p>
                  </a:txBody>
                  <a:tcPr marL="91425" marR="91425" marT="75558" marB="75558" anchor="ctr">
                    <a:lnL w="6350" cap="flat" cmpd="sng" algn="ctr">
                      <a:solidFill>
                        <a:srgbClr val="4D4F53"/>
                      </a:solidFill>
                      <a:prstDash val="solid"/>
                      <a:round/>
                      <a:headEnd type="none" w="med" len="med"/>
                      <a:tailEnd type="none" w="med" len="med"/>
                    </a:lnL>
                    <a:lnR w="6350" cap="flat" cmpd="sng" algn="ctr">
                      <a:solidFill>
                        <a:srgbClr val="4D4F53"/>
                      </a:solidFill>
                      <a:prstDash val="solid"/>
                      <a:round/>
                      <a:headEnd type="none" w="med" len="med"/>
                      <a:tailEnd type="none" w="med" len="med"/>
                    </a:lnR>
                    <a:lnT w="63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lvl="0" indent="-171450" algn="l" rtl="0">
                        <a:lnSpc>
                          <a:spcPct val="100000"/>
                        </a:lnSpc>
                        <a:spcBef>
                          <a:spcPts val="0"/>
                        </a:spcBef>
                        <a:spcAft>
                          <a:spcPts val="0"/>
                        </a:spcAft>
                        <a:buClr>
                          <a:srgbClr val="0098DB"/>
                        </a:buClr>
                        <a:buSzPct val="120000"/>
                        <a:buFont typeface=".HiraKakuInterface-W3" charset="-128"/>
                        <a:buChar char="・"/>
                      </a:pPr>
                      <a:r>
                        <a:rPr lang="en-GB" sz="1200" b="0" i="0" dirty="0">
                          <a:solidFill>
                            <a:srgbClr val="4D4F53"/>
                          </a:solidFill>
                          <a:latin typeface="+mn-lt"/>
                          <a:ea typeface="Palanquin" charset="0"/>
                          <a:cs typeface="Palanquin Light" panose="020B0004020203020204" pitchFamily="34" charset="77"/>
                          <a:sym typeface="Merriweather"/>
                        </a:rPr>
                        <a:t>Demonstrate pictures and examples of different components</a:t>
                      </a:r>
                    </a:p>
                    <a:p>
                      <a:pPr marL="171450" lvl="0" indent="-171450" algn="l" rtl="0">
                        <a:lnSpc>
                          <a:spcPct val="100000"/>
                        </a:lnSpc>
                        <a:spcBef>
                          <a:spcPts val="0"/>
                        </a:spcBef>
                        <a:spcAft>
                          <a:spcPts val="0"/>
                        </a:spcAft>
                        <a:buClr>
                          <a:srgbClr val="0098DB"/>
                        </a:buClr>
                        <a:buSzPct val="120000"/>
                        <a:buFont typeface=".HiraKakuInterface-W3" charset="-128"/>
                        <a:buChar char="・"/>
                      </a:pPr>
                      <a:r>
                        <a:rPr lang="en-GB" sz="1200" b="0" i="0" dirty="0">
                          <a:solidFill>
                            <a:srgbClr val="4D4F53"/>
                          </a:solidFill>
                          <a:latin typeface="+mn-lt"/>
                          <a:ea typeface="Palanquin" charset="0"/>
                          <a:cs typeface="Palanquin Light" panose="020B0004020203020204" pitchFamily="34" charset="77"/>
                          <a:sym typeface="Merriweather"/>
                        </a:rPr>
                        <a:t>Task 1: Students fill table of some</a:t>
                      </a:r>
                      <a:r>
                        <a:rPr lang="en-GB" sz="1200" b="0" i="0" baseline="0" dirty="0">
                          <a:solidFill>
                            <a:srgbClr val="4D4F53"/>
                          </a:solidFill>
                          <a:latin typeface="+mn-lt"/>
                          <a:ea typeface="Palanquin" charset="0"/>
                          <a:cs typeface="Palanquin Light" panose="020B0004020203020204" pitchFamily="34" charset="77"/>
                          <a:sym typeface="Merriweather"/>
                        </a:rPr>
                        <a:t> important</a:t>
                      </a:r>
                      <a:r>
                        <a:rPr lang="en-GB" sz="1200" b="0" i="0" dirty="0">
                          <a:solidFill>
                            <a:srgbClr val="4D4F53"/>
                          </a:solidFill>
                          <a:latin typeface="+mn-lt"/>
                          <a:ea typeface="Palanquin" charset="0"/>
                          <a:cs typeface="Palanquin Light" panose="020B0004020203020204" pitchFamily="34" charset="77"/>
                          <a:sym typeface="Merriweather"/>
                        </a:rPr>
                        <a:t> components (battery, wire, bulb, switch, motor).</a:t>
                      </a:r>
                    </a:p>
                    <a:p>
                      <a:pPr marL="171450" lvl="0" indent="-171450" algn="l" rtl="0">
                        <a:lnSpc>
                          <a:spcPct val="100000"/>
                        </a:lnSpc>
                        <a:spcBef>
                          <a:spcPts val="0"/>
                        </a:spcBef>
                        <a:spcAft>
                          <a:spcPts val="0"/>
                        </a:spcAft>
                        <a:buClr>
                          <a:srgbClr val="0098DB"/>
                        </a:buClr>
                        <a:buSzPct val="120000"/>
                        <a:buFont typeface=".HiraKakuInterface-W3" charset="-128"/>
                        <a:buChar char="・"/>
                      </a:pPr>
                      <a:r>
                        <a:rPr lang="en-GB" sz="1200" b="0" i="0" spc="-50" baseline="0" dirty="0">
                          <a:solidFill>
                            <a:srgbClr val="4D4F53"/>
                          </a:solidFill>
                          <a:latin typeface="+mn-lt"/>
                          <a:ea typeface="Palanquin" charset="0"/>
                          <a:cs typeface="Palanquin Light" panose="020B0004020203020204" pitchFamily="34" charset="77"/>
                          <a:sym typeface="Merriweather"/>
                        </a:rPr>
                        <a:t>Use mini-whiteboards to check understanding</a:t>
                      </a:r>
                    </a:p>
                  </a:txBody>
                  <a:tcPr marL="91425" marR="91425" marT="75558" marB="75558" anchor="ctr">
                    <a:lnL w="6350" cap="flat" cmpd="sng" algn="ctr">
                      <a:solidFill>
                        <a:srgbClr val="4D4F53"/>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1805923">
                <a:tc>
                  <a:txBody>
                    <a:bodyPr/>
                    <a:lstStyle/>
                    <a:p>
                      <a:pPr marL="0" lvl="0" indent="0" algn="l" rtl="0">
                        <a:lnSpc>
                          <a:spcPct val="100000"/>
                        </a:lnSpc>
                        <a:spcBef>
                          <a:spcPts val="0"/>
                        </a:spcBef>
                        <a:spcAft>
                          <a:spcPts val="0"/>
                        </a:spcAft>
                        <a:buNone/>
                      </a:pPr>
                      <a:r>
                        <a:rPr lang="en-GB" sz="1200" b="0" spc="0" baseline="0" noProof="0" dirty="0">
                          <a:solidFill>
                            <a:srgbClr val="4D4F53"/>
                          </a:solidFill>
                          <a:latin typeface="+mn-lt"/>
                          <a:ea typeface="Palanquin" charset="0"/>
                          <a:cs typeface="Palanquin" charset="0"/>
                          <a:sym typeface="Merriweather"/>
                        </a:rPr>
                        <a:t>30 mins</a:t>
                      </a:r>
                    </a:p>
                  </a:txBody>
                  <a:tcPr marL="91425" marR="91425" marT="75558" marB="75558" anchor="ctr">
                    <a:lnL w="12700" cap="flat" cmpd="sng" algn="ctr">
                      <a:noFill/>
                      <a:prstDash val="solid"/>
                      <a:round/>
                      <a:headEnd type="none" w="med" len="med"/>
                      <a:tailEnd type="none" w="med" len="med"/>
                    </a:lnL>
                    <a:lnR w="6350" cap="flat" cmpd="sng" algn="ctr">
                      <a:solidFill>
                        <a:srgbClr val="4D4F53"/>
                      </a:solidFill>
                      <a:prstDash val="solid"/>
                      <a:round/>
                      <a:headEnd type="none" w="med" len="med"/>
                      <a:tailEnd type="none" w="med" len="med"/>
                    </a:lnR>
                    <a:lnT w="63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rtl="0">
                        <a:lnSpc>
                          <a:spcPct val="100000"/>
                        </a:lnSpc>
                        <a:spcBef>
                          <a:spcPts val="0"/>
                        </a:spcBef>
                        <a:spcAft>
                          <a:spcPts val="0"/>
                        </a:spcAft>
                        <a:buNone/>
                      </a:pPr>
                      <a:r>
                        <a:rPr lang="en-GB" sz="1200" b="0" spc="100" baseline="0" dirty="0">
                          <a:solidFill>
                            <a:srgbClr val="4D4F53"/>
                          </a:solidFill>
                          <a:latin typeface="+mn-lt"/>
                          <a:ea typeface="Palanquin" charset="0"/>
                          <a:cs typeface="Palanquin" charset="0"/>
                          <a:sym typeface="Merriweather"/>
                        </a:rPr>
                        <a:t>2. </a:t>
                      </a:r>
                      <a:r>
                        <a:rPr lang="en-US" sz="1200" spc="100" baseline="0" dirty="0">
                          <a:solidFill>
                            <a:srgbClr val="4D4F53"/>
                          </a:solidFill>
                          <a:latin typeface="+mn-lt"/>
                        </a:rPr>
                        <a:t>Circuit diagrams</a:t>
                      </a:r>
                      <a:endParaRPr lang="en-GB" sz="1200" b="0" spc="100" baseline="0" dirty="0">
                        <a:solidFill>
                          <a:srgbClr val="4D4F53"/>
                        </a:solidFill>
                        <a:latin typeface="+mn-lt"/>
                        <a:ea typeface="Palanquin" charset="0"/>
                        <a:cs typeface="Palanquin" charset="0"/>
                        <a:sym typeface="Merriweather"/>
                      </a:endParaRPr>
                    </a:p>
                  </a:txBody>
                  <a:tcPr marL="91425" marR="91425" marT="75558" marB="75558" anchor="ctr">
                    <a:lnL w="6350" cap="flat" cmpd="sng" algn="ctr">
                      <a:solidFill>
                        <a:srgbClr val="4D4F53"/>
                      </a:solidFill>
                      <a:prstDash val="solid"/>
                      <a:round/>
                      <a:headEnd type="none" w="med" len="med"/>
                      <a:tailEnd type="none" w="med" len="med"/>
                    </a:lnL>
                    <a:lnR w="6350" cap="flat" cmpd="sng" algn="ctr">
                      <a:solidFill>
                        <a:srgbClr val="4D4F53"/>
                      </a:solidFill>
                      <a:prstDash val="solid"/>
                      <a:round/>
                      <a:headEnd type="none" w="med" len="med"/>
                      <a:tailEnd type="none" w="med" len="med"/>
                    </a:lnR>
                    <a:lnT w="63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lvl="0" indent="-171450" algn="l" rtl="0">
                        <a:lnSpc>
                          <a:spcPct val="100000"/>
                        </a:lnSpc>
                        <a:spcBef>
                          <a:spcPts val="0"/>
                        </a:spcBef>
                        <a:spcAft>
                          <a:spcPts val="0"/>
                        </a:spcAft>
                        <a:buClr>
                          <a:srgbClr val="0098DB"/>
                        </a:buClr>
                        <a:buSzPct val="120000"/>
                        <a:buFont typeface=".HiraKakuInterface-W3" charset="-128"/>
                        <a:buChar char="・"/>
                      </a:pPr>
                      <a:r>
                        <a:rPr lang="en-GB" sz="1200" b="0" i="0" spc="-50" baseline="0" dirty="0">
                          <a:solidFill>
                            <a:srgbClr val="4D4F53"/>
                          </a:solidFill>
                          <a:latin typeface="+mn-lt"/>
                          <a:ea typeface="Palanquin" charset="0"/>
                          <a:cs typeface="Palanquin Light" panose="020B0004020203020204" pitchFamily="34" charset="77"/>
                          <a:sym typeface="Merriweather"/>
                        </a:rPr>
                        <a:t>Explain why circuit diagrams are useful</a:t>
                      </a:r>
                    </a:p>
                    <a:p>
                      <a:pPr marL="171450" lvl="0" indent="-171450" algn="l" rtl="0">
                        <a:lnSpc>
                          <a:spcPct val="100000"/>
                        </a:lnSpc>
                        <a:spcBef>
                          <a:spcPts val="0"/>
                        </a:spcBef>
                        <a:spcAft>
                          <a:spcPts val="0"/>
                        </a:spcAft>
                        <a:buClr>
                          <a:srgbClr val="0098DB"/>
                        </a:buClr>
                        <a:buSzPct val="120000"/>
                        <a:buFont typeface=".HiraKakuInterface-W3" charset="-128"/>
                        <a:buChar char="・"/>
                      </a:pPr>
                      <a:r>
                        <a:rPr lang="en-GB" sz="1200" b="0" i="0" spc="-50" baseline="0" dirty="0">
                          <a:solidFill>
                            <a:srgbClr val="4D4F53"/>
                          </a:solidFill>
                          <a:latin typeface="+mn-lt"/>
                          <a:ea typeface="Palanquin" charset="0"/>
                          <a:cs typeface="Palanquin Light" panose="020B0004020203020204" pitchFamily="34" charset="77"/>
                          <a:sym typeface="Merriweather"/>
                        </a:rPr>
                        <a:t>Explain the differences between a drawing and a circuit diagram</a:t>
                      </a:r>
                    </a:p>
                    <a:p>
                      <a:pPr marL="171450" lvl="0" indent="-171450" algn="l" rtl="0">
                        <a:lnSpc>
                          <a:spcPct val="100000"/>
                        </a:lnSpc>
                        <a:spcBef>
                          <a:spcPts val="0"/>
                        </a:spcBef>
                        <a:spcAft>
                          <a:spcPts val="0"/>
                        </a:spcAft>
                        <a:buClr>
                          <a:srgbClr val="0098DB"/>
                        </a:buClr>
                        <a:buSzPct val="120000"/>
                        <a:buFont typeface=".HiraKakuInterface-W3" charset="-128"/>
                        <a:buChar char="・"/>
                      </a:pPr>
                      <a:r>
                        <a:rPr lang="en-GB" sz="1200" b="0" i="0" spc="-50" baseline="0" dirty="0">
                          <a:solidFill>
                            <a:srgbClr val="4D4F53"/>
                          </a:solidFill>
                          <a:latin typeface="+mn-lt"/>
                          <a:ea typeface="Palanquin" charset="0"/>
                          <a:cs typeface="Palanquin Light" panose="020B0004020203020204" pitchFamily="34" charset="77"/>
                          <a:sym typeface="Merriweather"/>
                        </a:rPr>
                        <a:t>Demonstrate how to convert a real circuit to a circuit diagram</a:t>
                      </a:r>
                    </a:p>
                    <a:p>
                      <a:pPr marL="171450" lvl="0" indent="-171450" algn="l" rtl="0">
                        <a:lnSpc>
                          <a:spcPct val="100000"/>
                        </a:lnSpc>
                        <a:spcBef>
                          <a:spcPts val="0"/>
                        </a:spcBef>
                        <a:spcAft>
                          <a:spcPts val="0"/>
                        </a:spcAft>
                        <a:buClr>
                          <a:srgbClr val="0098DB"/>
                        </a:buClr>
                        <a:buSzPct val="120000"/>
                        <a:buFont typeface=".HiraKakuInterface-W3" charset="-128"/>
                        <a:buChar char="・"/>
                      </a:pPr>
                      <a:r>
                        <a:rPr lang="en-GB" sz="1200" b="0" i="0" spc="-50" baseline="0" dirty="0">
                          <a:solidFill>
                            <a:srgbClr val="4D4F53"/>
                          </a:solidFill>
                          <a:latin typeface="+mn-lt"/>
                          <a:ea typeface="Palanquin" charset="0"/>
                          <a:cs typeface="Palanquin Light" panose="020B0004020203020204" pitchFamily="34" charset="77"/>
                          <a:sym typeface="Merriweather"/>
                        </a:rPr>
                        <a:t>Task 2: Convert a drawing to a circuit diagram, then interpret circuit diagrams</a:t>
                      </a:r>
                    </a:p>
                    <a:p>
                      <a:pPr marL="171450" lvl="0" indent="-171450" algn="l" rtl="0">
                        <a:lnSpc>
                          <a:spcPct val="100000"/>
                        </a:lnSpc>
                        <a:spcBef>
                          <a:spcPts val="0"/>
                        </a:spcBef>
                        <a:spcAft>
                          <a:spcPts val="0"/>
                        </a:spcAft>
                        <a:buClr>
                          <a:srgbClr val="0098DB"/>
                        </a:buClr>
                        <a:buSzPct val="120000"/>
                        <a:buFont typeface=".HiraKakuInterface-W3" charset="-128"/>
                        <a:buChar char="・"/>
                      </a:pPr>
                      <a:r>
                        <a:rPr lang="en-GB" sz="1200" b="0" i="0" spc="-50" baseline="0" dirty="0">
                          <a:solidFill>
                            <a:srgbClr val="4D4F53"/>
                          </a:solidFill>
                          <a:latin typeface="+mn-lt"/>
                          <a:ea typeface="Palanquin" charset="0"/>
                          <a:cs typeface="Palanquin Light" panose="020B0004020203020204" pitchFamily="34" charset="77"/>
                          <a:sym typeface="Merriweather"/>
                        </a:rPr>
                        <a:t>Practical: Build circuit diagrams on Task 2 using equipment. Practice retrieving and putting away electrical equipment.</a:t>
                      </a:r>
                    </a:p>
                  </a:txBody>
                  <a:tcPr marL="91425" marR="91425" marT="75558" marB="75558" anchor="ctr">
                    <a:lnL w="6350" cap="flat" cmpd="sng" algn="ctr">
                      <a:solidFill>
                        <a:srgbClr val="4D4F53"/>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4D4F53"/>
                      </a:solidFill>
                      <a:prstDash val="solid"/>
                      <a:round/>
                      <a:headEnd type="none" w="med" len="med"/>
                      <a:tailEnd type="none" w="med" len="med"/>
                    </a:lnT>
                    <a:lnB w="6350" cap="flat" cmpd="sng" algn="ctr">
                      <a:solidFill>
                        <a:srgbClr val="4D4F53"/>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712865">
                <a:tc>
                  <a:txBody>
                    <a:bodyPr/>
                    <a:lstStyle/>
                    <a:p>
                      <a:pPr marL="0" lvl="0" indent="0" algn="l" rtl="0">
                        <a:lnSpc>
                          <a:spcPct val="100000"/>
                        </a:lnSpc>
                        <a:spcBef>
                          <a:spcPts val="0"/>
                        </a:spcBef>
                        <a:spcAft>
                          <a:spcPts val="0"/>
                        </a:spcAft>
                        <a:buNone/>
                      </a:pPr>
                      <a:r>
                        <a:rPr lang="en-GB" sz="1200" b="0" spc="0" baseline="0" noProof="0" dirty="0">
                          <a:solidFill>
                            <a:srgbClr val="4D4F53"/>
                          </a:solidFill>
                          <a:latin typeface="+mn-lt"/>
                          <a:ea typeface="Palanquin" charset="0"/>
                          <a:cs typeface="Palanquin" charset="0"/>
                          <a:sym typeface="Merriweather"/>
                        </a:rPr>
                        <a:t>5 mins</a:t>
                      </a:r>
                    </a:p>
                  </a:txBody>
                  <a:tcPr marL="91425" marR="91425" marT="75558" marB="75558" anchor="ctr">
                    <a:lnL w="12700" cap="flat" cmpd="sng" algn="ctr">
                      <a:noFill/>
                      <a:prstDash val="solid"/>
                      <a:round/>
                      <a:headEnd type="none" w="med" len="med"/>
                      <a:tailEnd type="none" w="med" len="med"/>
                    </a:lnL>
                    <a:lnR w="6350" cap="flat" cmpd="sng" algn="ctr">
                      <a:solidFill>
                        <a:srgbClr val="4D4F53"/>
                      </a:solidFill>
                      <a:prstDash val="solid"/>
                      <a:round/>
                      <a:headEnd type="none" w="med" len="med"/>
                      <a:tailEnd type="none" w="med" len="med"/>
                    </a:lnR>
                    <a:lnT w="6350" cap="flat" cmpd="sng" algn="ctr">
                      <a:solidFill>
                        <a:srgbClr val="4D4F5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rtl="0">
                        <a:lnSpc>
                          <a:spcPct val="100000"/>
                        </a:lnSpc>
                        <a:spcBef>
                          <a:spcPts val="0"/>
                        </a:spcBef>
                        <a:spcAft>
                          <a:spcPts val="0"/>
                        </a:spcAft>
                        <a:buNone/>
                      </a:pPr>
                      <a:r>
                        <a:rPr lang="en-GB" sz="1200" b="0" spc="100" dirty="0">
                          <a:solidFill>
                            <a:srgbClr val="4D4F53"/>
                          </a:solidFill>
                          <a:latin typeface="+mn-lt"/>
                          <a:ea typeface="Palanquin" charset="0"/>
                          <a:cs typeface="Palanquin" charset="0"/>
                          <a:sym typeface="Merriweather"/>
                        </a:rPr>
                        <a:t>PLENARY</a:t>
                      </a:r>
                    </a:p>
                  </a:txBody>
                  <a:tcPr marL="91425" marR="91425" marT="75558" marB="75558" anchor="ctr">
                    <a:lnL w="6350" cap="flat" cmpd="sng" algn="ctr">
                      <a:solidFill>
                        <a:srgbClr val="4D4F53"/>
                      </a:solidFill>
                      <a:prstDash val="solid"/>
                      <a:round/>
                      <a:headEnd type="none" w="med" len="med"/>
                      <a:tailEnd type="none" w="med" len="med"/>
                    </a:lnL>
                    <a:lnR w="6350" cap="flat" cmpd="sng" algn="ctr">
                      <a:solidFill>
                        <a:srgbClr val="4D4F53"/>
                      </a:solidFill>
                      <a:prstDash val="solid"/>
                      <a:round/>
                      <a:headEnd type="none" w="med" len="med"/>
                      <a:tailEnd type="none" w="med" len="med"/>
                    </a:lnR>
                    <a:lnT w="6350" cap="flat" cmpd="sng" algn="ctr">
                      <a:solidFill>
                        <a:srgbClr val="4D4F5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171450" lvl="0" indent="-171450" algn="l" rtl="0">
                        <a:lnSpc>
                          <a:spcPct val="100000"/>
                        </a:lnSpc>
                        <a:spcBef>
                          <a:spcPts val="0"/>
                        </a:spcBef>
                        <a:spcAft>
                          <a:spcPts val="0"/>
                        </a:spcAft>
                        <a:buClr>
                          <a:srgbClr val="0098DB"/>
                        </a:buClr>
                        <a:buSzPct val="120000"/>
                        <a:buFont typeface=".HiraKakuInterface-W3" charset="-128"/>
                        <a:buChar char="・"/>
                      </a:pPr>
                      <a:r>
                        <a:rPr lang="en-US" sz="1200" b="0" i="0" u="none" strike="noStrike" cap="none" dirty="0">
                          <a:solidFill>
                            <a:srgbClr val="4D4F53"/>
                          </a:solidFill>
                          <a:latin typeface="+mn-lt"/>
                          <a:ea typeface="Palanquin" charset="0"/>
                          <a:cs typeface="Palanquin Light" panose="020B0004020203020204" pitchFamily="34" charset="77"/>
                          <a:sym typeface="Merriweather"/>
                        </a:rPr>
                        <a:t>Mini-whiteboard: challenge students to draw diagrams of named components</a:t>
                      </a:r>
                    </a:p>
                  </a:txBody>
                  <a:tcPr marL="91425" marR="91425" marT="75558" marB="75558" anchor="ctr">
                    <a:lnL w="6350" cap="flat" cmpd="sng" algn="ctr">
                      <a:solidFill>
                        <a:srgbClr val="4D4F53"/>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4D4F5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bl>
          </a:graphicData>
        </a:graphic>
      </p:graphicFrame>
      <p:sp>
        <p:nvSpPr>
          <p:cNvPr id="12" name="Google Shape;70;p14">
            <a:extLst>
              <a:ext uri="{FF2B5EF4-FFF2-40B4-BE49-F238E27FC236}">
                <a16:creationId xmlns="" xmlns:a16="http://schemas.microsoft.com/office/drawing/2014/main" id="{AF953659-B285-124E-B2B9-4B369C372FD1}"/>
              </a:ext>
            </a:extLst>
          </p:cNvPr>
          <p:cNvSpPr txBox="1">
            <a:spLocks/>
          </p:cNvSpPr>
          <p:nvPr/>
        </p:nvSpPr>
        <p:spPr>
          <a:xfrm>
            <a:off x="611188" y="0"/>
            <a:ext cx="3781425" cy="592138"/>
          </a:xfrm>
          <a:prstGeom prst="rect">
            <a:avLst/>
          </a:prstGeom>
          <a:solidFill>
            <a:schemeClr val="bg2"/>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600" b="1" spc="300" dirty="0">
                <a:solidFill>
                  <a:srgbClr val="DBE2EA"/>
                </a:solidFill>
                <a:latin typeface="+mn-lt"/>
              </a:rPr>
              <a:t>PLAN</a:t>
            </a:r>
            <a:endParaRPr lang="en-GB" sz="1600" b="1" spc="300" dirty="0">
              <a:solidFill>
                <a:srgbClr val="DBE2EA"/>
              </a:solidFill>
              <a:latin typeface="+mn-lt"/>
              <a:ea typeface="Futura Medium" charset="0"/>
              <a:cs typeface="Futura Medium" charset="0"/>
            </a:endParaRPr>
          </a:p>
        </p:txBody>
      </p:sp>
    </p:spTree>
    <p:extLst>
      <p:ext uri="{BB962C8B-B14F-4D97-AF65-F5344CB8AC3E}">
        <p14:creationId xmlns:p14="http://schemas.microsoft.com/office/powerpoint/2010/main" val="4107812384"/>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D4F53"/>
        </a:solidFill>
        <a:effectLst/>
      </p:bgPr>
    </p:bg>
    <p:spTree>
      <p:nvGrpSpPr>
        <p:cNvPr id="1" name=""/>
        <p:cNvGrpSpPr/>
        <p:nvPr/>
      </p:nvGrpSpPr>
      <p:grpSpPr>
        <a:xfrm>
          <a:off x="0" y="0"/>
          <a:ext cx="0" cy="0"/>
          <a:chOff x="0" y="0"/>
          <a:chExt cx="0" cy="0"/>
        </a:xfrm>
      </p:grpSpPr>
      <p:sp>
        <p:nvSpPr>
          <p:cNvPr id="3" name="Google Shape;70;p14"/>
          <p:cNvSpPr txBox="1">
            <a:spLocks/>
          </p:cNvSpPr>
          <p:nvPr/>
        </p:nvSpPr>
        <p:spPr>
          <a:xfrm>
            <a:off x="611188" y="2143918"/>
            <a:ext cx="3781425" cy="855663"/>
          </a:xfrm>
          <a:prstGeom prst="rect">
            <a:avLst/>
          </a:prstGeom>
          <a:solidFill>
            <a:schemeClr val="bg2"/>
          </a:solidFill>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2000" b="1" spc="300" dirty="0">
                <a:solidFill>
                  <a:schemeClr val="tx2"/>
                </a:solidFill>
                <a:latin typeface="+mn-lt"/>
                <a:ea typeface="Futura Medium" charset="0"/>
                <a:cs typeface="Futura Medium" charset="0"/>
              </a:rPr>
              <a:t>CIRCUIT DIAGRAMS</a:t>
            </a:r>
            <a:endParaRPr lang="en-US" sz="2000" b="1" spc="300" dirty="0">
              <a:solidFill>
                <a:schemeClr val="tx2"/>
              </a:solidFill>
              <a:latin typeface="+mn-lt"/>
              <a:ea typeface="Futura Medium" charset="0"/>
              <a:cs typeface="Futura Medium" charset="0"/>
            </a:endParaRPr>
          </a:p>
        </p:txBody>
      </p:sp>
      <p:pic>
        <p:nvPicPr>
          <p:cNvPr id="5" name="Picture 4">
            <a:extLst>
              <a:ext uri="{FF2B5EF4-FFF2-40B4-BE49-F238E27FC236}">
                <a16:creationId xmlns="" xmlns:a16="http://schemas.microsoft.com/office/drawing/2014/main" id="{B75E968A-24BC-C941-9A81-C7A441274BAC}"/>
              </a:ext>
            </a:extLst>
          </p:cNvPr>
          <p:cNvPicPr>
            <a:picLocks noChangeAspect="1"/>
          </p:cNvPicPr>
          <p:nvPr/>
        </p:nvPicPr>
        <p:blipFill>
          <a:blip r:embed="rId3"/>
          <a:stretch>
            <a:fillRect/>
          </a:stretch>
        </p:blipFill>
        <p:spPr>
          <a:xfrm>
            <a:off x="5556459" y="1491476"/>
            <a:ext cx="1966976" cy="2458720"/>
          </a:xfrm>
          <a:prstGeom prst="rect">
            <a:avLst/>
          </a:prstGeom>
        </p:spPr>
      </p:pic>
      <p:sp>
        <p:nvSpPr>
          <p:cNvPr id="2" name="TextBox 1">
            <a:extLst>
              <a:ext uri="{FF2B5EF4-FFF2-40B4-BE49-F238E27FC236}">
                <a16:creationId xmlns="" xmlns:a16="http://schemas.microsoft.com/office/drawing/2014/main" id="{EC4F49CF-3C67-4A3F-BDD7-326D186BFAC5}"/>
              </a:ext>
            </a:extLst>
          </p:cNvPr>
          <p:cNvSpPr txBox="1"/>
          <p:nvPr/>
        </p:nvSpPr>
        <p:spPr>
          <a:xfrm>
            <a:off x="0" y="4678317"/>
            <a:ext cx="6737350" cy="461665"/>
          </a:xfrm>
          <a:prstGeom prst="rect">
            <a:avLst/>
          </a:prstGeom>
          <a:noFill/>
        </p:spPr>
        <p:txBody>
          <a:bodyPr wrap="square" rtlCol="0">
            <a:spAutoFit/>
          </a:bodyPr>
          <a:lstStyle/>
          <a:p>
            <a:fld id="{22E530F6-A0E8-4AC3-8BF5-FB9CF103FD9A}" type="datetime2">
              <a:rPr lang="en-GB" sz="2400" smtClean="0">
                <a:solidFill>
                  <a:schemeClr val="bg1"/>
                </a:solidFill>
              </a:rPr>
              <a:t>Saturday, 02 January 2021</a:t>
            </a:fld>
            <a:endParaRPr lang="en-GB" sz="2400" dirty="0">
              <a:solidFill>
                <a:schemeClr val="bg1"/>
              </a:solidFill>
            </a:endParaRPr>
          </a:p>
        </p:txBody>
      </p:sp>
    </p:spTree>
    <p:extLst>
      <p:ext uri="{BB962C8B-B14F-4D97-AF65-F5344CB8AC3E}">
        <p14:creationId xmlns:p14="http://schemas.microsoft.com/office/powerpoint/2010/main" val="1116912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8" name="Google Shape;70;p14">
            <a:extLst>
              <a:ext uri="{FF2B5EF4-FFF2-40B4-BE49-F238E27FC236}">
                <a16:creationId xmlns="" xmlns:a16="http://schemas.microsoft.com/office/drawing/2014/main" id="{CD754CBE-ED75-D140-B029-2D348097B4B6}"/>
              </a:ext>
            </a:extLst>
          </p:cNvPr>
          <p:cNvSpPr txBox="1">
            <a:spLocks/>
          </p:cNvSpPr>
          <p:nvPr/>
        </p:nvSpPr>
        <p:spPr>
          <a:xfrm>
            <a:off x="611188" y="0"/>
            <a:ext cx="3781425" cy="592138"/>
          </a:xfrm>
          <a:prstGeom prst="rect">
            <a:avLst/>
          </a:prstGeom>
          <a:solidFill>
            <a:srgbClr val="0098DB"/>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800" b="1" spc="300" dirty="0">
                <a:solidFill>
                  <a:srgbClr val="DBE2EA"/>
                </a:solidFill>
                <a:latin typeface="+mn-lt"/>
              </a:rPr>
              <a:t>STARTER</a:t>
            </a:r>
            <a:endParaRPr lang="en-US" sz="1800" b="1" spc="300" dirty="0">
              <a:solidFill>
                <a:srgbClr val="DBE2EA"/>
              </a:solidFill>
              <a:latin typeface="+mn-lt"/>
              <a:ea typeface="Futura Medium" charset="0"/>
              <a:cs typeface="Futura Medium" charset="0"/>
            </a:endParaRPr>
          </a:p>
        </p:txBody>
      </p:sp>
      <p:graphicFrame>
        <p:nvGraphicFramePr>
          <p:cNvPr id="14" name="Tabla 4">
            <a:extLst>
              <a:ext uri="{FF2B5EF4-FFF2-40B4-BE49-F238E27FC236}">
                <a16:creationId xmlns="" xmlns:a16="http://schemas.microsoft.com/office/drawing/2014/main" id="{1A15BF49-4390-3B4B-BB2C-149F10D13162}"/>
              </a:ext>
            </a:extLst>
          </p:cNvPr>
          <p:cNvGraphicFramePr>
            <a:graphicFrameLocks noGrp="1"/>
          </p:cNvGraphicFramePr>
          <p:nvPr>
            <p:extLst>
              <p:ext uri="{D42A27DB-BD31-4B8C-83A1-F6EECF244321}">
                <p14:modId xmlns:p14="http://schemas.microsoft.com/office/powerpoint/2010/main" val="1476741495"/>
              </p:ext>
            </p:extLst>
          </p:nvPr>
        </p:nvGraphicFramePr>
        <p:xfrm>
          <a:off x="3441700" y="241735"/>
          <a:ext cx="939471" cy="335280"/>
        </p:xfrm>
        <a:graphic>
          <a:graphicData uri="http://schemas.openxmlformats.org/drawingml/2006/table">
            <a:tbl>
              <a:tblPr firstRow="1" bandRow="1">
                <a:tableStyleId>{9B3C75C9-2E1C-4F95-B1AA-29FD2649E573}</a:tableStyleId>
              </a:tblPr>
              <a:tblGrid>
                <a:gridCol w="939471">
                  <a:extLst>
                    <a:ext uri="{9D8B030D-6E8A-4147-A177-3AD203B41FA5}">
                      <a16:colId xmlns="" xmlns:a16="http://schemas.microsoft.com/office/drawing/2014/main" val="20000"/>
                    </a:ext>
                  </a:extLst>
                </a:gridCol>
              </a:tblGrid>
              <a:tr h="320400">
                <a:tc>
                  <a:txBody>
                    <a:bodyPr/>
                    <a:lstStyle/>
                    <a:p>
                      <a:pPr marL="0" lvl="0" indent="0" algn="r" rtl="0">
                        <a:lnSpc>
                          <a:spcPct val="100000"/>
                        </a:lnSpc>
                        <a:spcBef>
                          <a:spcPts val="0"/>
                        </a:spcBef>
                        <a:spcAft>
                          <a:spcPts val="0"/>
                        </a:spcAft>
                        <a:buNone/>
                      </a:pPr>
                      <a:r>
                        <a:rPr lang="en-GB" sz="1600" b="1" spc="-80" dirty="0">
                          <a:solidFill>
                            <a:srgbClr val="DBE2EA"/>
                          </a:solidFill>
                          <a:latin typeface="+mn-lt"/>
                          <a:ea typeface="Palanquin" charset="0"/>
                          <a:cs typeface="Palanquin" charset="0"/>
                          <a:sym typeface="Merriweather"/>
                        </a:rPr>
                        <a:t>5</a:t>
                      </a:r>
                      <a:r>
                        <a:rPr lang="en-GB" sz="1600" b="1" spc="-80" baseline="0" dirty="0">
                          <a:solidFill>
                            <a:srgbClr val="DBE2EA"/>
                          </a:solidFill>
                          <a:latin typeface="+mn-lt"/>
                          <a:ea typeface="Palanquin" charset="0"/>
                          <a:cs typeface="Palanquin" charset="0"/>
                          <a:sym typeface="Merriweather"/>
                        </a:rPr>
                        <a:t> </a:t>
                      </a:r>
                      <a:r>
                        <a:rPr lang="en-GB" sz="1600" b="1" spc="0" dirty="0">
                          <a:solidFill>
                            <a:srgbClr val="DBE2EA"/>
                          </a:solidFill>
                          <a:latin typeface="+mn-lt"/>
                          <a:ea typeface="Palanquin" charset="0"/>
                          <a:cs typeface="Palanquin" charset="0"/>
                          <a:sym typeface="Merriweather"/>
                        </a:rPr>
                        <a:t>mins</a:t>
                      </a:r>
                    </a:p>
                  </a:txBody>
                  <a:tcPr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617374660"/>
                  </a:ext>
                </a:extLst>
              </a:tr>
            </a:tbl>
          </a:graphicData>
        </a:graphic>
      </p:graphicFrame>
      <p:sp>
        <p:nvSpPr>
          <p:cNvPr id="22" name="TextBox 21">
            <a:extLst>
              <a:ext uri="{FF2B5EF4-FFF2-40B4-BE49-F238E27FC236}">
                <a16:creationId xmlns="" xmlns:a16="http://schemas.microsoft.com/office/drawing/2014/main" id="{01A7BC5E-5CA4-4039-9317-A7603E3533E3}"/>
              </a:ext>
            </a:extLst>
          </p:cNvPr>
          <p:cNvSpPr txBox="1"/>
          <p:nvPr/>
        </p:nvSpPr>
        <p:spPr>
          <a:xfrm>
            <a:off x="620812" y="753656"/>
            <a:ext cx="7912000" cy="400110"/>
          </a:xfrm>
          <a:prstGeom prst="rect">
            <a:avLst/>
          </a:prstGeom>
          <a:noFill/>
        </p:spPr>
        <p:txBody>
          <a:bodyPr wrap="square" numCol="1" rtlCol="0">
            <a:spAutoFit/>
          </a:bodyPr>
          <a:lstStyle/>
          <a:p>
            <a:r>
              <a:rPr lang="en-US" sz="2000" b="1" dirty="0">
                <a:solidFill>
                  <a:srgbClr val="0098DB"/>
                </a:solidFill>
              </a:rPr>
              <a:t>Answer these questions in your book.</a:t>
            </a:r>
          </a:p>
        </p:txBody>
      </p:sp>
      <p:sp>
        <p:nvSpPr>
          <p:cNvPr id="5" name="Rectangle 4">
            <a:extLst>
              <a:ext uri="{FF2B5EF4-FFF2-40B4-BE49-F238E27FC236}">
                <a16:creationId xmlns="" xmlns:a16="http://schemas.microsoft.com/office/drawing/2014/main" id="{818C1281-8029-E849-A0B0-4DBE62C91BBA}"/>
              </a:ext>
            </a:extLst>
          </p:cNvPr>
          <p:cNvSpPr/>
          <p:nvPr/>
        </p:nvSpPr>
        <p:spPr>
          <a:xfrm>
            <a:off x="335584" y="1280893"/>
            <a:ext cx="5747163" cy="4093428"/>
          </a:xfrm>
          <a:prstGeom prst="rect">
            <a:avLst/>
          </a:prstGeom>
        </p:spPr>
        <p:txBody>
          <a:bodyPr wrap="square">
            <a:spAutoFit/>
          </a:bodyPr>
          <a:lstStyle/>
          <a:p>
            <a:pPr marL="457200" indent="-457200">
              <a:spcBef>
                <a:spcPts val="600"/>
              </a:spcBef>
              <a:buFont typeface="+mj-lt"/>
              <a:buAutoNum type="arabicPeriod"/>
            </a:pPr>
            <a:r>
              <a:rPr lang="en-US" sz="1800" dirty="0">
                <a:solidFill>
                  <a:schemeClr val="tx1"/>
                </a:solidFill>
                <a:latin typeface="+mn-lt"/>
              </a:rPr>
              <a:t>What two things are needed for an electric current to flow?</a:t>
            </a:r>
          </a:p>
          <a:p>
            <a:pPr marL="457200" indent="-457200">
              <a:spcBef>
                <a:spcPts val="600"/>
              </a:spcBef>
              <a:buFont typeface="+mj-lt"/>
              <a:buAutoNum type="arabicPeriod"/>
            </a:pPr>
            <a:endParaRPr lang="en-US" sz="1800" dirty="0">
              <a:solidFill>
                <a:schemeClr val="tx1"/>
              </a:solidFill>
              <a:latin typeface="+mn-lt"/>
            </a:endParaRPr>
          </a:p>
          <a:p>
            <a:pPr marL="457200" indent="-457200">
              <a:spcBef>
                <a:spcPts val="600"/>
              </a:spcBef>
              <a:buFont typeface="+mj-lt"/>
              <a:buAutoNum type="arabicPeriod"/>
            </a:pPr>
            <a:r>
              <a:rPr lang="en-US" sz="1800" dirty="0">
                <a:solidFill>
                  <a:schemeClr val="tx1"/>
                </a:solidFill>
                <a:latin typeface="+mn-lt"/>
              </a:rPr>
              <a:t>What is stored in a battery?</a:t>
            </a:r>
          </a:p>
          <a:p>
            <a:pPr marL="457200" indent="-457200">
              <a:spcBef>
                <a:spcPts val="600"/>
              </a:spcBef>
              <a:buFont typeface="+mj-lt"/>
              <a:buAutoNum type="arabicPeriod"/>
            </a:pPr>
            <a:endParaRPr lang="en-US" sz="1800" dirty="0">
              <a:solidFill>
                <a:schemeClr val="tx1"/>
              </a:solidFill>
              <a:latin typeface="+mn-lt"/>
            </a:endParaRPr>
          </a:p>
          <a:p>
            <a:pPr marL="457200" indent="-457200">
              <a:spcBef>
                <a:spcPts val="600"/>
              </a:spcBef>
              <a:buFont typeface="+mj-lt"/>
              <a:buAutoNum type="arabicPeriod"/>
            </a:pPr>
            <a:r>
              <a:rPr lang="en-US" sz="1800" dirty="0">
                <a:solidFill>
                  <a:schemeClr val="tx1"/>
                </a:solidFill>
                <a:latin typeface="+mn-lt"/>
              </a:rPr>
              <a:t>Explain why this circuit won’t work, and what needs to be done to fix it:</a:t>
            </a:r>
          </a:p>
          <a:p>
            <a:pPr marL="457200" indent="-457200">
              <a:spcBef>
                <a:spcPts val="600"/>
              </a:spcBef>
              <a:buFont typeface="+mj-lt"/>
              <a:buAutoNum type="arabicPeriod"/>
            </a:pPr>
            <a:endParaRPr lang="en-US" dirty="0">
              <a:solidFill>
                <a:schemeClr val="tx1"/>
              </a:solidFill>
              <a:latin typeface="+mn-lt"/>
            </a:endParaRPr>
          </a:p>
          <a:p>
            <a:pPr marL="457200" indent="-457200">
              <a:spcBef>
                <a:spcPts val="600"/>
              </a:spcBef>
              <a:buFont typeface="+mj-lt"/>
              <a:buAutoNum type="arabicPeriod"/>
            </a:pPr>
            <a:endParaRPr lang="en-US" dirty="0">
              <a:solidFill>
                <a:schemeClr val="tx1"/>
              </a:solidFill>
              <a:latin typeface="+mn-lt"/>
            </a:endParaRPr>
          </a:p>
          <a:p>
            <a:pPr marL="457200" indent="-457200">
              <a:spcBef>
                <a:spcPts val="600"/>
              </a:spcBef>
              <a:buFont typeface="+mj-lt"/>
              <a:buAutoNum type="arabicPeriod"/>
            </a:pPr>
            <a:endParaRPr lang="en-US" dirty="0">
              <a:solidFill>
                <a:schemeClr val="tx1"/>
              </a:solidFill>
              <a:latin typeface="+mn-lt"/>
            </a:endParaRPr>
          </a:p>
          <a:p>
            <a:pPr marL="457200" indent="-457200">
              <a:spcBef>
                <a:spcPts val="600"/>
              </a:spcBef>
              <a:buFont typeface="+mj-lt"/>
              <a:buAutoNum type="arabicPeriod"/>
            </a:pPr>
            <a:endParaRPr lang="en-US" dirty="0">
              <a:solidFill>
                <a:schemeClr val="tx1"/>
              </a:solidFill>
              <a:latin typeface="+mn-lt"/>
            </a:endParaRPr>
          </a:p>
          <a:p>
            <a:pPr marL="457200" indent="-457200">
              <a:spcBef>
                <a:spcPts val="600"/>
              </a:spcBef>
              <a:buFont typeface="+mj-lt"/>
              <a:buAutoNum type="arabicPeriod"/>
            </a:pPr>
            <a:endParaRPr lang="en-US" dirty="0">
              <a:solidFill>
                <a:schemeClr val="tx1"/>
              </a:solidFill>
              <a:latin typeface="+mn-lt"/>
            </a:endParaRPr>
          </a:p>
          <a:p>
            <a:pPr>
              <a:spcBef>
                <a:spcPts val="600"/>
              </a:spcBef>
            </a:pPr>
            <a:endParaRPr lang="en-US" dirty="0">
              <a:solidFill>
                <a:schemeClr val="tx1"/>
              </a:solidFill>
              <a:latin typeface="+mn-lt"/>
            </a:endParaRPr>
          </a:p>
        </p:txBody>
      </p:sp>
      <p:pic>
        <p:nvPicPr>
          <p:cNvPr id="3" name="Picture 2">
            <a:extLst>
              <a:ext uri="{FF2B5EF4-FFF2-40B4-BE49-F238E27FC236}">
                <a16:creationId xmlns="" xmlns:a16="http://schemas.microsoft.com/office/drawing/2014/main" id="{42CA0B58-878E-2041-9417-B2FB3646BB38}"/>
              </a:ext>
            </a:extLst>
          </p:cNvPr>
          <p:cNvPicPr>
            <a:picLocks noChangeAspect="1"/>
          </p:cNvPicPr>
          <p:nvPr/>
        </p:nvPicPr>
        <p:blipFill>
          <a:blip r:embed="rId3"/>
          <a:stretch>
            <a:fillRect/>
          </a:stretch>
        </p:blipFill>
        <p:spPr>
          <a:xfrm>
            <a:off x="6320183" y="2411896"/>
            <a:ext cx="2376557" cy="2040117"/>
          </a:xfrm>
          <a:prstGeom prst="rect">
            <a:avLst/>
          </a:prstGeom>
        </p:spPr>
      </p:pic>
      <p:sp>
        <p:nvSpPr>
          <p:cNvPr id="4" name="Rectangle 3">
            <a:extLst>
              <a:ext uri="{FF2B5EF4-FFF2-40B4-BE49-F238E27FC236}">
                <a16:creationId xmlns="" xmlns:a16="http://schemas.microsoft.com/office/drawing/2014/main" id="{DCE3FF85-08D7-8244-AC10-1881B463962A}"/>
              </a:ext>
            </a:extLst>
          </p:cNvPr>
          <p:cNvSpPr/>
          <p:nvPr/>
        </p:nvSpPr>
        <p:spPr>
          <a:xfrm>
            <a:off x="782323" y="1827118"/>
            <a:ext cx="8238153" cy="369332"/>
          </a:xfrm>
          <a:prstGeom prst="rect">
            <a:avLst/>
          </a:prstGeom>
        </p:spPr>
        <p:txBody>
          <a:bodyPr wrap="none">
            <a:spAutoFit/>
          </a:bodyPr>
          <a:lstStyle/>
          <a:p>
            <a:r>
              <a:rPr lang="en-US" sz="1800" dirty="0">
                <a:solidFill>
                  <a:srgbClr val="FF0000"/>
                </a:solidFill>
              </a:rPr>
              <a:t>A complete circuit and something to push the current around, such as a battery</a:t>
            </a:r>
            <a:endParaRPr lang="en-GB" sz="1800" dirty="0">
              <a:solidFill>
                <a:srgbClr val="FF0000"/>
              </a:solidFill>
            </a:endParaRPr>
          </a:p>
        </p:txBody>
      </p:sp>
      <p:sp>
        <p:nvSpPr>
          <p:cNvPr id="9" name="Rectangle 8">
            <a:extLst>
              <a:ext uri="{FF2B5EF4-FFF2-40B4-BE49-F238E27FC236}">
                <a16:creationId xmlns="" xmlns:a16="http://schemas.microsoft.com/office/drawing/2014/main" id="{B9790321-95B8-374C-8616-C356392873D1}"/>
              </a:ext>
            </a:extLst>
          </p:cNvPr>
          <p:cNvSpPr/>
          <p:nvPr/>
        </p:nvSpPr>
        <p:spPr>
          <a:xfrm>
            <a:off x="808996" y="2543840"/>
            <a:ext cx="915635" cy="369332"/>
          </a:xfrm>
          <a:prstGeom prst="rect">
            <a:avLst/>
          </a:prstGeom>
        </p:spPr>
        <p:txBody>
          <a:bodyPr wrap="none">
            <a:spAutoFit/>
          </a:bodyPr>
          <a:lstStyle/>
          <a:p>
            <a:r>
              <a:rPr lang="en-US" sz="1800" dirty="0">
                <a:solidFill>
                  <a:srgbClr val="FF0000"/>
                </a:solidFill>
              </a:rPr>
              <a:t>Energy</a:t>
            </a:r>
            <a:endParaRPr lang="en-GB" sz="1800" dirty="0">
              <a:solidFill>
                <a:srgbClr val="FF0000"/>
              </a:solidFill>
            </a:endParaRPr>
          </a:p>
        </p:txBody>
      </p:sp>
      <p:sp>
        <p:nvSpPr>
          <p:cNvPr id="10" name="Rectangle 9">
            <a:extLst>
              <a:ext uri="{FF2B5EF4-FFF2-40B4-BE49-F238E27FC236}">
                <a16:creationId xmlns="" xmlns:a16="http://schemas.microsoft.com/office/drawing/2014/main" id="{9F218E11-C41A-A147-B7D0-6F6D4A9A28F1}"/>
              </a:ext>
            </a:extLst>
          </p:cNvPr>
          <p:cNvSpPr/>
          <p:nvPr/>
        </p:nvSpPr>
        <p:spPr>
          <a:xfrm>
            <a:off x="782323" y="3539921"/>
            <a:ext cx="4777229" cy="1477328"/>
          </a:xfrm>
          <a:prstGeom prst="rect">
            <a:avLst/>
          </a:prstGeom>
        </p:spPr>
        <p:txBody>
          <a:bodyPr wrap="square">
            <a:spAutoFit/>
          </a:bodyPr>
          <a:lstStyle/>
          <a:p>
            <a:r>
              <a:rPr lang="en-US" sz="1800" dirty="0">
                <a:solidFill>
                  <a:srgbClr val="FF0000"/>
                </a:solidFill>
              </a:rPr>
              <a:t>Both wires are connected to the positive end of the battery.</a:t>
            </a:r>
          </a:p>
          <a:p>
            <a:r>
              <a:rPr lang="en-US" sz="1800" dirty="0">
                <a:solidFill>
                  <a:srgbClr val="FF0000"/>
                </a:solidFill>
              </a:rPr>
              <a:t>They should be connected at opposite ends, so one of the wires should be connected to the negative end of the battery.</a:t>
            </a:r>
            <a:endParaRPr lang="en-GB" sz="1800" dirty="0">
              <a:solidFill>
                <a:srgbClr val="FF0000"/>
              </a:solidFill>
            </a:endParaRPr>
          </a:p>
        </p:txBody>
      </p:sp>
    </p:spTree>
    <p:extLst>
      <p:ext uri="{BB962C8B-B14F-4D97-AF65-F5344CB8AC3E}">
        <p14:creationId xmlns:p14="http://schemas.microsoft.com/office/powerpoint/2010/main" val="17788777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4D4F53"/>
        </a:solidFill>
        <a:effectLst/>
      </p:bgPr>
    </p:bg>
    <p:spTree>
      <p:nvGrpSpPr>
        <p:cNvPr id="1" name=""/>
        <p:cNvGrpSpPr/>
        <p:nvPr/>
      </p:nvGrpSpPr>
      <p:grpSpPr>
        <a:xfrm>
          <a:off x="0" y="0"/>
          <a:ext cx="0" cy="0"/>
          <a:chOff x="0" y="0"/>
          <a:chExt cx="0" cy="0"/>
        </a:xfrm>
      </p:grpSpPr>
      <p:sp>
        <p:nvSpPr>
          <p:cNvPr id="4" name="Rectangle 3"/>
          <p:cNvSpPr/>
          <p:nvPr/>
        </p:nvSpPr>
        <p:spPr>
          <a:xfrm>
            <a:off x="611188" y="1977609"/>
            <a:ext cx="2476969" cy="1323439"/>
          </a:xfrm>
          <a:prstGeom prst="rect">
            <a:avLst/>
          </a:prstGeom>
        </p:spPr>
        <p:txBody>
          <a:bodyPr wrap="square">
            <a:spAutoFit/>
          </a:bodyPr>
          <a:lstStyle/>
          <a:p>
            <a:pPr lvl="0">
              <a:buSzPts val="1600"/>
            </a:pPr>
            <a:r>
              <a:rPr lang="en-US" sz="2000" b="1" dirty="0">
                <a:solidFill>
                  <a:schemeClr val="accent1"/>
                </a:solidFill>
                <a:latin typeface="+mn-lt"/>
                <a:ea typeface="Futura Medium" charset="0"/>
                <a:cs typeface="Palanquin" panose="020B0004020203020204" pitchFamily="34" charset="77"/>
                <a:sym typeface="Merriweather"/>
              </a:rPr>
              <a:t>1.</a:t>
            </a:r>
          </a:p>
          <a:p>
            <a:pPr lvl="0">
              <a:buSzPts val="1600"/>
            </a:pPr>
            <a:r>
              <a:rPr lang="en-US" sz="2000" dirty="0">
                <a:solidFill>
                  <a:schemeClr val="tx2"/>
                </a:solidFill>
                <a:latin typeface="+mn-lt"/>
                <a:cs typeface="Palanquin" panose="020B0004020203020204" pitchFamily="34" charset="77"/>
                <a:sym typeface="Merriweather"/>
              </a:rPr>
              <a:t>Know the names and symbols of components</a:t>
            </a:r>
          </a:p>
        </p:txBody>
      </p:sp>
      <p:sp>
        <p:nvSpPr>
          <p:cNvPr id="5" name="Google Shape;70;p14"/>
          <p:cNvSpPr txBox="1">
            <a:spLocks/>
          </p:cNvSpPr>
          <p:nvPr/>
        </p:nvSpPr>
        <p:spPr>
          <a:xfrm>
            <a:off x="611188" y="-12700"/>
            <a:ext cx="3781425" cy="592138"/>
          </a:xfrm>
          <a:prstGeom prst="rect">
            <a:avLst/>
          </a:prstGeom>
          <a:solidFill>
            <a:schemeClr val="bg2"/>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800" b="1" spc="300" dirty="0">
                <a:solidFill>
                  <a:srgbClr val="4D4F53"/>
                </a:solidFill>
                <a:latin typeface="+mn-lt"/>
              </a:rPr>
              <a:t>LEARNING OBJECTIVES</a:t>
            </a:r>
            <a:endParaRPr lang="en-GB" sz="1800" b="1" spc="300" dirty="0">
              <a:solidFill>
                <a:srgbClr val="4D4F53"/>
              </a:solidFill>
              <a:latin typeface="+mn-lt"/>
              <a:ea typeface="Futura Medium" charset="0"/>
              <a:cs typeface="Futura Medium" charset="0"/>
            </a:endParaRPr>
          </a:p>
        </p:txBody>
      </p:sp>
      <p:sp>
        <p:nvSpPr>
          <p:cNvPr id="6" name="Rectangle 1">
            <a:extLst>
              <a:ext uri="{FF2B5EF4-FFF2-40B4-BE49-F238E27FC236}">
                <a16:creationId xmlns="" xmlns:a16="http://schemas.microsoft.com/office/drawing/2014/main" id="{45772849-EE32-AC40-9EDB-F5ABE916B746}"/>
              </a:ext>
            </a:extLst>
          </p:cNvPr>
          <p:cNvSpPr/>
          <p:nvPr/>
        </p:nvSpPr>
        <p:spPr>
          <a:xfrm>
            <a:off x="4751388" y="1977609"/>
            <a:ext cx="2476969" cy="1015663"/>
          </a:xfrm>
          <a:prstGeom prst="rect">
            <a:avLst/>
          </a:prstGeom>
        </p:spPr>
        <p:txBody>
          <a:bodyPr wrap="square">
            <a:spAutoFit/>
          </a:bodyPr>
          <a:lstStyle/>
          <a:p>
            <a:pPr>
              <a:buSzPts val="1600"/>
            </a:pPr>
            <a:r>
              <a:rPr lang="en-US" sz="2000" b="1" dirty="0">
                <a:solidFill>
                  <a:schemeClr val="accent2"/>
                </a:solidFill>
                <a:latin typeface="+mn-lt"/>
                <a:ea typeface="Futura Medium" charset="0"/>
                <a:cs typeface="Palanquin" panose="020B0004020203020204" pitchFamily="34" charset="77"/>
                <a:sym typeface="Merriweather"/>
              </a:rPr>
              <a:t>2.</a:t>
            </a:r>
            <a:endParaRPr lang="en-US" sz="2000" dirty="0">
              <a:solidFill>
                <a:schemeClr val="accent2"/>
              </a:solidFill>
              <a:latin typeface="+mn-lt"/>
              <a:ea typeface="Futura Medium" charset="0"/>
              <a:cs typeface="Palanquin" panose="020B0004020203020204" pitchFamily="34" charset="77"/>
              <a:sym typeface="Merriweather"/>
            </a:endParaRPr>
          </a:p>
          <a:p>
            <a:pPr lvl="0">
              <a:buSzPts val="1600"/>
            </a:pPr>
            <a:r>
              <a:rPr lang="en-US" sz="2000" dirty="0">
                <a:solidFill>
                  <a:schemeClr val="tx2"/>
                </a:solidFill>
                <a:latin typeface="+mn-lt"/>
                <a:cs typeface="Palanquin" panose="020B0004020203020204" pitchFamily="34" charset="77"/>
                <a:sym typeface="Merriweather"/>
              </a:rPr>
              <a:t>Draw and interpret circuit diagrams</a:t>
            </a:r>
            <a:endParaRPr lang="en-GB" sz="2000" dirty="0">
              <a:solidFill>
                <a:schemeClr val="tx2"/>
              </a:solidFill>
              <a:latin typeface="+mn-lt"/>
              <a:cs typeface="Palanquin" panose="020B0004020203020204" pitchFamily="34" charset="77"/>
              <a:sym typeface="Merriweather"/>
            </a:endParaRPr>
          </a:p>
        </p:txBody>
      </p:sp>
    </p:spTree>
    <p:extLst>
      <p:ext uri="{BB962C8B-B14F-4D97-AF65-F5344CB8AC3E}">
        <p14:creationId xmlns:p14="http://schemas.microsoft.com/office/powerpoint/2010/main" val="3748075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D4F53"/>
        </a:solidFill>
        <a:effectLst/>
      </p:bgPr>
    </p:bg>
    <p:spTree>
      <p:nvGrpSpPr>
        <p:cNvPr id="1" name=""/>
        <p:cNvGrpSpPr/>
        <p:nvPr/>
      </p:nvGrpSpPr>
      <p:grpSpPr>
        <a:xfrm>
          <a:off x="0" y="0"/>
          <a:ext cx="0" cy="0"/>
          <a:chOff x="0" y="0"/>
          <a:chExt cx="0" cy="0"/>
        </a:xfrm>
      </p:grpSpPr>
      <p:sp>
        <p:nvSpPr>
          <p:cNvPr id="5" name="Google Shape;70;p14"/>
          <p:cNvSpPr txBox="1">
            <a:spLocks/>
          </p:cNvSpPr>
          <p:nvPr/>
        </p:nvSpPr>
        <p:spPr>
          <a:xfrm>
            <a:off x="611188" y="0"/>
            <a:ext cx="3781425" cy="592138"/>
          </a:xfrm>
          <a:prstGeom prst="rect">
            <a:avLst/>
          </a:prstGeom>
          <a:solidFill>
            <a:schemeClr val="accent1"/>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GB" sz="1800" b="1" spc="300" dirty="0">
                <a:solidFill>
                  <a:srgbClr val="4D4F53"/>
                </a:solidFill>
                <a:latin typeface="+mn-lt"/>
              </a:rPr>
              <a:t>LEARNING OBJECTIVES</a:t>
            </a:r>
            <a:endParaRPr lang="en-GB" sz="1800" b="1" spc="300" dirty="0">
              <a:solidFill>
                <a:srgbClr val="4D4F53"/>
              </a:solidFill>
              <a:latin typeface="+mn-lt"/>
              <a:ea typeface="Futura Medium" charset="0"/>
              <a:cs typeface="Futura Medium" charset="0"/>
            </a:endParaRPr>
          </a:p>
        </p:txBody>
      </p:sp>
      <p:sp>
        <p:nvSpPr>
          <p:cNvPr id="7" name="Rectangle 6"/>
          <p:cNvSpPr/>
          <p:nvPr/>
        </p:nvSpPr>
        <p:spPr>
          <a:xfrm>
            <a:off x="611188" y="1977609"/>
            <a:ext cx="2476969" cy="1323439"/>
          </a:xfrm>
          <a:prstGeom prst="rect">
            <a:avLst/>
          </a:prstGeom>
        </p:spPr>
        <p:txBody>
          <a:bodyPr wrap="square">
            <a:spAutoFit/>
          </a:bodyPr>
          <a:lstStyle/>
          <a:p>
            <a:pPr lvl="0">
              <a:buSzPts val="1600"/>
            </a:pPr>
            <a:r>
              <a:rPr lang="en-US" sz="2000" b="1" dirty="0">
                <a:solidFill>
                  <a:schemeClr val="accent1"/>
                </a:solidFill>
                <a:latin typeface="+mn-lt"/>
                <a:ea typeface="Futura Medium" charset="0"/>
                <a:cs typeface="Palanquin" panose="020B0004020203020204" pitchFamily="34" charset="77"/>
                <a:sym typeface="Merriweather"/>
              </a:rPr>
              <a:t>1.</a:t>
            </a:r>
          </a:p>
          <a:p>
            <a:pPr lvl="0">
              <a:buSzPts val="1600"/>
            </a:pPr>
            <a:r>
              <a:rPr lang="en-US" sz="2000" dirty="0">
                <a:solidFill>
                  <a:schemeClr val="tx2"/>
                </a:solidFill>
                <a:cs typeface="Palanquin" panose="020B0004020203020204" pitchFamily="34" charset="77"/>
                <a:sym typeface="Merriweather"/>
              </a:rPr>
              <a:t>Know the names and symbols of components</a:t>
            </a:r>
          </a:p>
        </p:txBody>
      </p:sp>
      <p:sp>
        <p:nvSpPr>
          <p:cNvPr id="8" name="Rectangle 1">
            <a:extLst>
              <a:ext uri="{FF2B5EF4-FFF2-40B4-BE49-F238E27FC236}">
                <a16:creationId xmlns="" xmlns:a16="http://schemas.microsoft.com/office/drawing/2014/main" id="{7CB34D9D-920C-4A19-8AE1-73A51761506E}"/>
              </a:ext>
            </a:extLst>
          </p:cNvPr>
          <p:cNvSpPr/>
          <p:nvPr/>
        </p:nvSpPr>
        <p:spPr>
          <a:xfrm>
            <a:off x="4751388" y="1977609"/>
            <a:ext cx="2476969" cy="1015663"/>
          </a:xfrm>
          <a:prstGeom prst="rect">
            <a:avLst/>
          </a:prstGeom>
        </p:spPr>
        <p:txBody>
          <a:bodyPr wrap="square">
            <a:spAutoFit/>
          </a:bodyPr>
          <a:lstStyle/>
          <a:p>
            <a:pPr>
              <a:buSzPts val="1600"/>
            </a:pPr>
            <a:r>
              <a:rPr lang="en-US" sz="2000" b="1" dirty="0">
                <a:solidFill>
                  <a:schemeClr val="bg1">
                    <a:lumMod val="50000"/>
                  </a:schemeClr>
                </a:solidFill>
                <a:latin typeface="+mn-lt"/>
                <a:ea typeface="Futura Medium" charset="0"/>
                <a:cs typeface="Palanquin" panose="020B0004020203020204" pitchFamily="34" charset="77"/>
                <a:sym typeface="Merriweather"/>
              </a:rPr>
              <a:t>2.</a:t>
            </a:r>
            <a:endParaRPr lang="en-US" sz="2000" dirty="0">
              <a:solidFill>
                <a:schemeClr val="bg1">
                  <a:lumMod val="50000"/>
                </a:schemeClr>
              </a:solidFill>
              <a:latin typeface="+mn-lt"/>
              <a:ea typeface="Futura Medium" charset="0"/>
              <a:cs typeface="Palanquin" panose="020B0004020203020204" pitchFamily="34" charset="77"/>
              <a:sym typeface="Merriweather"/>
            </a:endParaRPr>
          </a:p>
          <a:p>
            <a:pPr lvl="0">
              <a:buSzPts val="1600"/>
            </a:pPr>
            <a:r>
              <a:rPr lang="en-US" sz="2000" dirty="0">
                <a:solidFill>
                  <a:schemeClr val="bg1">
                    <a:lumMod val="50000"/>
                  </a:schemeClr>
                </a:solidFill>
                <a:latin typeface="+mn-lt"/>
                <a:cs typeface="Palanquin" panose="020B0004020203020204" pitchFamily="34" charset="77"/>
                <a:sym typeface="Merriweather"/>
              </a:rPr>
              <a:t>Draw and interpret circuit diagrams</a:t>
            </a:r>
            <a:endParaRPr lang="en-GB" sz="2000" dirty="0">
              <a:solidFill>
                <a:schemeClr val="bg1">
                  <a:lumMod val="50000"/>
                </a:schemeClr>
              </a:solidFill>
              <a:latin typeface="+mn-lt"/>
              <a:cs typeface="Palanquin" panose="020B0004020203020204" pitchFamily="34" charset="77"/>
              <a:sym typeface="Merriweather"/>
            </a:endParaRPr>
          </a:p>
        </p:txBody>
      </p:sp>
    </p:spTree>
    <p:extLst>
      <p:ext uri="{BB962C8B-B14F-4D97-AF65-F5344CB8AC3E}">
        <p14:creationId xmlns:p14="http://schemas.microsoft.com/office/powerpoint/2010/main" val="9978530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a:extLst>
              <a:ext uri="{FF2B5EF4-FFF2-40B4-BE49-F238E27FC236}">
                <a16:creationId xmlns="" xmlns:a16="http://schemas.microsoft.com/office/drawing/2014/main" id="{81671B44-F1E5-E64A-9A29-073EB0CE60D9}"/>
              </a:ext>
            </a:extLst>
          </p:cNvPr>
          <p:cNvPicPr>
            <a:picLocks noChangeAspect="1"/>
          </p:cNvPicPr>
          <p:nvPr/>
        </p:nvPicPr>
        <p:blipFill>
          <a:blip r:embed="rId3"/>
          <a:stretch>
            <a:fillRect/>
          </a:stretch>
        </p:blipFill>
        <p:spPr>
          <a:xfrm>
            <a:off x="5059993" y="2686353"/>
            <a:ext cx="1264310" cy="1264310"/>
          </a:xfrm>
          <a:prstGeom prst="rect">
            <a:avLst/>
          </a:prstGeom>
        </p:spPr>
      </p:pic>
      <p:sp>
        <p:nvSpPr>
          <p:cNvPr id="6" name="Rectangle 5"/>
          <p:cNvSpPr/>
          <p:nvPr/>
        </p:nvSpPr>
        <p:spPr>
          <a:xfrm>
            <a:off x="505638" y="361305"/>
            <a:ext cx="4801314" cy="461665"/>
          </a:xfrm>
          <a:prstGeom prst="rect">
            <a:avLst/>
          </a:prstGeom>
        </p:spPr>
        <p:txBody>
          <a:bodyPr wrap="square">
            <a:spAutoFit/>
          </a:bodyPr>
          <a:lstStyle/>
          <a:p>
            <a:pPr lvl="0">
              <a:lnSpc>
                <a:spcPct val="80000"/>
              </a:lnSpc>
              <a:defRPr/>
            </a:pPr>
            <a:r>
              <a:rPr lang="en-US" sz="3000" b="1" dirty="0">
                <a:solidFill>
                  <a:srgbClr val="FFA02F"/>
                </a:solidFill>
                <a:latin typeface="+mn-lt"/>
                <a:ea typeface="Futura Medium" charset="0"/>
                <a:cs typeface="Futura Medium" charset="0"/>
              </a:rPr>
              <a:t>Components</a:t>
            </a:r>
          </a:p>
        </p:txBody>
      </p:sp>
      <p:pic>
        <p:nvPicPr>
          <p:cNvPr id="2" name="Picture 1">
            <a:extLst>
              <a:ext uri="{FF2B5EF4-FFF2-40B4-BE49-F238E27FC236}">
                <a16:creationId xmlns="" xmlns:a16="http://schemas.microsoft.com/office/drawing/2014/main" id="{9AC543FD-C6A1-8D4C-920D-C537D7590793}"/>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505638" y="1436037"/>
            <a:ext cx="850987" cy="1556506"/>
          </a:xfrm>
          <a:prstGeom prst="rect">
            <a:avLst/>
          </a:prstGeom>
        </p:spPr>
      </p:pic>
      <p:pic>
        <p:nvPicPr>
          <p:cNvPr id="9" name="Picture 8">
            <a:extLst>
              <a:ext uri="{FF2B5EF4-FFF2-40B4-BE49-F238E27FC236}">
                <a16:creationId xmlns="" xmlns:a16="http://schemas.microsoft.com/office/drawing/2014/main" id="{64E6FBF9-9FCB-784B-9811-5737574B4C49}"/>
              </a:ext>
            </a:extLst>
          </p:cNvPr>
          <p:cNvPicPr>
            <a:picLocks noChangeAspect="1"/>
          </p:cNvPicPr>
          <p:nvPr/>
        </p:nvPicPr>
        <p:blipFill>
          <a:blip r:embed="rId5"/>
          <a:stretch>
            <a:fillRect/>
          </a:stretch>
        </p:blipFill>
        <p:spPr>
          <a:xfrm>
            <a:off x="1411084" y="1935063"/>
            <a:ext cx="793113" cy="1179687"/>
          </a:xfrm>
          <a:prstGeom prst="rect">
            <a:avLst/>
          </a:prstGeom>
        </p:spPr>
      </p:pic>
      <p:pic>
        <p:nvPicPr>
          <p:cNvPr id="21" name="Picture 20">
            <a:extLst>
              <a:ext uri="{FF2B5EF4-FFF2-40B4-BE49-F238E27FC236}">
                <a16:creationId xmlns="" xmlns:a16="http://schemas.microsoft.com/office/drawing/2014/main" id="{42DA99D5-61B0-234C-B99D-1513A5B33D68}"/>
              </a:ext>
            </a:extLst>
          </p:cNvPr>
          <p:cNvPicPr>
            <a:picLocks noChangeAspect="1"/>
          </p:cNvPicPr>
          <p:nvPr/>
        </p:nvPicPr>
        <p:blipFill>
          <a:blip r:embed="rId6"/>
          <a:stretch>
            <a:fillRect/>
          </a:stretch>
        </p:blipFill>
        <p:spPr>
          <a:xfrm>
            <a:off x="630102" y="2961327"/>
            <a:ext cx="1011420" cy="801503"/>
          </a:xfrm>
          <a:prstGeom prst="rect">
            <a:avLst/>
          </a:prstGeom>
        </p:spPr>
      </p:pic>
      <p:pic>
        <p:nvPicPr>
          <p:cNvPr id="24" name="Picture 23">
            <a:extLst>
              <a:ext uri="{FF2B5EF4-FFF2-40B4-BE49-F238E27FC236}">
                <a16:creationId xmlns="" xmlns:a16="http://schemas.microsoft.com/office/drawing/2014/main" id="{28AF565F-5EC6-1041-9E2A-EFDE2C4D12ED}"/>
              </a:ext>
            </a:extLst>
          </p:cNvPr>
          <p:cNvPicPr>
            <a:picLocks noChangeAspect="1"/>
          </p:cNvPicPr>
          <p:nvPr/>
        </p:nvPicPr>
        <p:blipFill>
          <a:blip r:embed="rId7"/>
          <a:stretch>
            <a:fillRect/>
          </a:stretch>
        </p:blipFill>
        <p:spPr>
          <a:xfrm>
            <a:off x="684250" y="3902940"/>
            <a:ext cx="1188605" cy="1188605"/>
          </a:xfrm>
          <a:prstGeom prst="rect">
            <a:avLst/>
          </a:prstGeom>
        </p:spPr>
      </p:pic>
      <p:pic>
        <p:nvPicPr>
          <p:cNvPr id="26" name="Picture 25">
            <a:extLst>
              <a:ext uri="{FF2B5EF4-FFF2-40B4-BE49-F238E27FC236}">
                <a16:creationId xmlns="" xmlns:a16="http://schemas.microsoft.com/office/drawing/2014/main" id="{4BBE70CB-5B7F-6840-92CE-D0458B4E0C9D}"/>
              </a:ext>
            </a:extLst>
          </p:cNvPr>
          <p:cNvPicPr>
            <a:picLocks noChangeAspect="1"/>
          </p:cNvPicPr>
          <p:nvPr/>
        </p:nvPicPr>
        <p:blipFill>
          <a:blip r:embed="rId8"/>
          <a:stretch>
            <a:fillRect/>
          </a:stretch>
        </p:blipFill>
        <p:spPr>
          <a:xfrm>
            <a:off x="2636976" y="1462860"/>
            <a:ext cx="1062182" cy="1168400"/>
          </a:xfrm>
          <a:prstGeom prst="rect">
            <a:avLst/>
          </a:prstGeom>
        </p:spPr>
      </p:pic>
      <p:pic>
        <p:nvPicPr>
          <p:cNvPr id="27" name="Picture 26">
            <a:extLst>
              <a:ext uri="{FF2B5EF4-FFF2-40B4-BE49-F238E27FC236}">
                <a16:creationId xmlns="" xmlns:a16="http://schemas.microsoft.com/office/drawing/2014/main" id="{06C6D896-4CC4-C846-9768-28801EFA5AB2}"/>
              </a:ext>
            </a:extLst>
          </p:cNvPr>
          <p:cNvPicPr>
            <a:picLocks noChangeAspect="1"/>
          </p:cNvPicPr>
          <p:nvPr/>
        </p:nvPicPr>
        <p:blipFill>
          <a:blip r:embed="rId9"/>
          <a:stretch>
            <a:fillRect/>
          </a:stretch>
        </p:blipFill>
        <p:spPr>
          <a:xfrm>
            <a:off x="3682150" y="1494033"/>
            <a:ext cx="694373" cy="1198857"/>
          </a:xfrm>
          <a:prstGeom prst="rect">
            <a:avLst/>
          </a:prstGeom>
        </p:spPr>
      </p:pic>
      <p:pic>
        <p:nvPicPr>
          <p:cNvPr id="29" name="Picture 28">
            <a:extLst>
              <a:ext uri="{FF2B5EF4-FFF2-40B4-BE49-F238E27FC236}">
                <a16:creationId xmlns="" xmlns:a16="http://schemas.microsoft.com/office/drawing/2014/main" id="{D92B3EB5-8113-F94A-8138-7D4AE71979D5}"/>
              </a:ext>
            </a:extLst>
          </p:cNvPr>
          <p:cNvPicPr>
            <a:picLocks noChangeAspect="1"/>
          </p:cNvPicPr>
          <p:nvPr/>
        </p:nvPicPr>
        <p:blipFill>
          <a:blip r:embed="rId10"/>
          <a:stretch>
            <a:fillRect/>
          </a:stretch>
        </p:blipFill>
        <p:spPr>
          <a:xfrm>
            <a:off x="2782452" y="2716974"/>
            <a:ext cx="1353126" cy="1006959"/>
          </a:xfrm>
          <a:prstGeom prst="rect">
            <a:avLst/>
          </a:prstGeom>
        </p:spPr>
      </p:pic>
      <p:pic>
        <p:nvPicPr>
          <p:cNvPr id="31" name="Picture 30">
            <a:extLst>
              <a:ext uri="{FF2B5EF4-FFF2-40B4-BE49-F238E27FC236}">
                <a16:creationId xmlns="" xmlns:a16="http://schemas.microsoft.com/office/drawing/2014/main" id="{A25B983B-5703-E54F-A5A9-14A28D0F045B}"/>
              </a:ext>
            </a:extLst>
          </p:cNvPr>
          <p:cNvPicPr>
            <a:picLocks noChangeAspect="1"/>
          </p:cNvPicPr>
          <p:nvPr/>
        </p:nvPicPr>
        <p:blipFill>
          <a:blip r:embed="rId11"/>
          <a:stretch>
            <a:fillRect/>
          </a:stretch>
        </p:blipFill>
        <p:spPr>
          <a:xfrm>
            <a:off x="2970146" y="3806980"/>
            <a:ext cx="1141845" cy="1210749"/>
          </a:xfrm>
          <a:prstGeom prst="rect">
            <a:avLst/>
          </a:prstGeom>
        </p:spPr>
      </p:pic>
      <p:pic>
        <p:nvPicPr>
          <p:cNvPr id="32" name="Picture 31">
            <a:extLst>
              <a:ext uri="{FF2B5EF4-FFF2-40B4-BE49-F238E27FC236}">
                <a16:creationId xmlns="" xmlns:a16="http://schemas.microsoft.com/office/drawing/2014/main" id="{E827F03A-45D5-F74C-B286-701CDD3ACEEC}"/>
              </a:ext>
            </a:extLst>
          </p:cNvPr>
          <p:cNvPicPr>
            <a:picLocks noChangeAspect="1"/>
          </p:cNvPicPr>
          <p:nvPr/>
        </p:nvPicPr>
        <p:blipFill>
          <a:blip r:embed="rId12"/>
          <a:stretch>
            <a:fillRect/>
          </a:stretch>
        </p:blipFill>
        <p:spPr>
          <a:xfrm>
            <a:off x="4943096" y="811132"/>
            <a:ext cx="1686303" cy="1204502"/>
          </a:xfrm>
          <a:prstGeom prst="rect">
            <a:avLst/>
          </a:prstGeom>
        </p:spPr>
      </p:pic>
      <p:pic>
        <p:nvPicPr>
          <p:cNvPr id="34" name="Picture 33">
            <a:extLst>
              <a:ext uri="{FF2B5EF4-FFF2-40B4-BE49-F238E27FC236}">
                <a16:creationId xmlns="" xmlns:a16="http://schemas.microsoft.com/office/drawing/2014/main" id="{21F07A64-F6FE-2643-BE72-67E34DE1BC40}"/>
              </a:ext>
            </a:extLst>
          </p:cNvPr>
          <p:cNvPicPr>
            <a:picLocks noChangeAspect="1"/>
          </p:cNvPicPr>
          <p:nvPr/>
        </p:nvPicPr>
        <p:blipFill>
          <a:blip r:embed="rId13"/>
          <a:stretch>
            <a:fillRect/>
          </a:stretch>
        </p:blipFill>
        <p:spPr>
          <a:xfrm>
            <a:off x="4866712" y="2065934"/>
            <a:ext cx="1658838" cy="699402"/>
          </a:xfrm>
          <a:prstGeom prst="rect">
            <a:avLst/>
          </a:prstGeom>
        </p:spPr>
      </p:pic>
      <p:pic>
        <p:nvPicPr>
          <p:cNvPr id="37" name="Picture 36">
            <a:extLst>
              <a:ext uri="{FF2B5EF4-FFF2-40B4-BE49-F238E27FC236}">
                <a16:creationId xmlns="" xmlns:a16="http://schemas.microsoft.com/office/drawing/2014/main" id="{DB4F4637-4BDD-6F4C-897A-B15B79DDC0E1}"/>
              </a:ext>
            </a:extLst>
          </p:cNvPr>
          <p:cNvPicPr>
            <a:picLocks noChangeAspect="1"/>
          </p:cNvPicPr>
          <p:nvPr/>
        </p:nvPicPr>
        <p:blipFill>
          <a:blip r:embed="rId14"/>
          <a:stretch>
            <a:fillRect/>
          </a:stretch>
        </p:blipFill>
        <p:spPr>
          <a:xfrm rot="16200000">
            <a:off x="5285001" y="3962726"/>
            <a:ext cx="920896" cy="967406"/>
          </a:xfrm>
          <a:prstGeom prst="rect">
            <a:avLst/>
          </a:prstGeom>
        </p:spPr>
      </p:pic>
      <p:pic>
        <p:nvPicPr>
          <p:cNvPr id="39" name="Picture 38">
            <a:extLst>
              <a:ext uri="{FF2B5EF4-FFF2-40B4-BE49-F238E27FC236}">
                <a16:creationId xmlns="" xmlns:a16="http://schemas.microsoft.com/office/drawing/2014/main" id="{A2FDE7AF-C671-B248-B129-2D5CFBDCC24B}"/>
              </a:ext>
            </a:extLst>
          </p:cNvPr>
          <p:cNvPicPr>
            <a:picLocks noChangeAspect="1"/>
          </p:cNvPicPr>
          <p:nvPr/>
        </p:nvPicPr>
        <p:blipFill>
          <a:blip r:embed="rId15"/>
          <a:stretch>
            <a:fillRect/>
          </a:stretch>
        </p:blipFill>
        <p:spPr>
          <a:xfrm>
            <a:off x="7272191" y="815898"/>
            <a:ext cx="1709563" cy="1709563"/>
          </a:xfrm>
          <a:prstGeom prst="rect">
            <a:avLst/>
          </a:prstGeom>
        </p:spPr>
      </p:pic>
      <p:pic>
        <p:nvPicPr>
          <p:cNvPr id="38" name="Picture 37">
            <a:extLst>
              <a:ext uri="{FF2B5EF4-FFF2-40B4-BE49-F238E27FC236}">
                <a16:creationId xmlns="" xmlns:a16="http://schemas.microsoft.com/office/drawing/2014/main" id="{F6100F76-9D20-294B-BADF-A7377C4F02EF}"/>
              </a:ext>
            </a:extLst>
          </p:cNvPr>
          <p:cNvPicPr>
            <a:picLocks noChangeAspect="1"/>
          </p:cNvPicPr>
          <p:nvPr/>
        </p:nvPicPr>
        <p:blipFill>
          <a:blip r:embed="rId16">
            <a:extLst>
              <a:ext uri="{BEBA8EAE-BF5A-486C-A8C5-ECC9F3942E4B}">
                <a14:imgProps xmlns:a14="http://schemas.microsoft.com/office/drawing/2010/main">
                  <a14:imgLayer>
                    <a14:imgEffect>
                      <a14:backgroundRemoval t="9167" b="90000" l="10000" r="90000">
                        <a14:foregroundMark x1="51833" y1="11667" x2="51833" y2="11667"/>
                        <a14:foregroundMark x1="52667" y1="11667" x2="52667" y2="11667"/>
                        <a14:foregroundMark x1="52667" y1="10000" x2="55000" y2="10000"/>
                        <a14:foregroundMark x1="52667" y1="9167" x2="55833" y2="9167"/>
                      </a14:backgroundRemoval>
                    </a14:imgEffect>
                  </a14:imgLayer>
                </a14:imgProps>
              </a:ext>
            </a:extLst>
          </a:blip>
          <a:stretch>
            <a:fillRect/>
          </a:stretch>
        </p:blipFill>
        <p:spPr>
          <a:xfrm>
            <a:off x="6814844" y="1608735"/>
            <a:ext cx="1267691" cy="1267691"/>
          </a:xfrm>
          <a:prstGeom prst="rect">
            <a:avLst/>
          </a:prstGeom>
        </p:spPr>
      </p:pic>
      <p:pic>
        <p:nvPicPr>
          <p:cNvPr id="44" name="Picture 43">
            <a:extLst>
              <a:ext uri="{FF2B5EF4-FFF2-40B4-BE49-F238E27FC236}">
                <a16:creationId xmlns="" xmlns:a16="http://schemas.microsoft.com/office/drawing/2014/main" id="{D5836DFE-2A36-1143-AC80-9BCE925FC15E}"/>
              </a:ext>
            </a:extLst>
          </p:cNvPr>
          <p:cNvPicPr>
            <a:picLocks noChangeAspect="1"/>
          </p:cNvPicPr>
          <p:nvPr/>
        </p:nvPicPr>
        <p:blipFill>
          <a:blip r:embed="rId17"/>
          <a:stretch>
            <a:fillRect/>
          </a:stretch>
        </p:blipFill>
        <p:spPr>
          <a:xfrm rot="5400000">
            <a:off x="7471080" y="3579137"/>
            <a:ext cx="904888" cy="1432740"/>
          </a:xfrm>
          <a:prstGeom prst="rect">
            <a:avLst/>
          </a:prstGeom>
        </p:spPr>
      </p:pic>
      <p:sp>
        <p:nvSpPr>
          <p:cNvPr id="45" name="Rectangle 44">
            <a:extLst>
              <a:ext uri="{FF2B5EF4-FFF2-40B4-BE49-F238E27FC236}">
                <a16:creationId xmlns="" xmlns:a16="http://schemas.microsoft.com/office/drawing/2014/main" id="{9D8D016E-8FFB-6040-A42A-317EB9DDD1EB}"/>
              </a:ext>
            </a:extLst>
          </p:cNvPr>
          <p:cNvSpPr/>
          <p:nvPr/>
        </p:nvSpPr>
        <p:spPr>
          <a:xfrm>
            <a:off x="353291" y="901745"/>
            <a:ext cx="1943100" cy="4084811"/>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 xmlns:a16="http://schemas.microsoft.com/office/drawing/2014/main" id="{63EAD0D4-B7F0-0F43-A285-33668D09BB4E}"/>
              </a:ext>
            </a:extLst>
          </p:cNvPr>
          <p:cNvSpPr/>
          <p:nvPr/>
        </p:nvSpPr>
        <p:spPr>
          <a:xfrm>
            <a:off x="2564090" y="901744"/>
            <a:ext cx="1943100" cy="4084811"/>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 xmlns:a16="http://schemas.microsoft.com/office/drawing/2014/main" id="{CFF8775B-8B78-E646-8D2E-5EB0C0B64204}"/>
              </a:ext>
            </a:extLst>
          </p:cNvPr>
          <p:cNvSpPr/>
          <p:nvPr/>
        </p:nvSpPr>
        <p:spPr>
          <a:xfrm>
            <a:off x="4796347" y="361305"/>
            <a:ext cx="1943100" cy="4625249"/>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 xmlns:a16="http://schemas.microsoft.com/office/drawing/2014/main" id="{5B8F5F0E-F27A-1E43-99B5-8A60A7FA5616}"/>
              </a:ext>
            </a:extLst>
          </p:cNvPr>
          <p:cNvSpPr/>
          <p:nvPr/>
        </p:nvSpPr>
        <p:spPr>
          <a:xfrm>
            <a:off x="7057488" y="361305"/>
            <a:ext cx="1943100" cy="4625249"/>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0" name="Picture 39">
            <a:extLst>
              <a:ext uri="{FF2B5EF4-FFF2-40B4-BE49-F238E27FC236}">
                <a16:creationId xmlns="" xmlns:a16="http://schemas.microsoft.com/office/drawing/2014/main" id="{1D2FFBC9-D45D-2145-8949-8EB1CB7655AB}"/>
              </a:ext>
            </a:extLst>
          </p:cNvPr>
          <p:cNvPicPr>
            <a:picLocks noChangeAspect="1"/>
          </p:cNvPicPr>
          <p:nvPr/>
        </p:nvPicPr>
        <p:blipFill>
          <a:blip r:embed="rId18">
            <a:extLst>
              <a:ext uri="{BEBA8EAE-BF5A-486C-A8C5-ECC9F3942E4B}">
                <a14:imgProps xmlns:a14="http://schemas.microsoft.com/office/drawing/2010/main">
                  <a14:imgLayer r:embed="rId19">
                    <a14:imgEffect>
                      <a14:backgroundRemoval t="7879" b="90000" l="7273" r="90000">
                        <a14:foregroundMark x1="13030" y1="10606" x2="13030" y2="10606"/>
                        <a14:foregroundMark x1="12121" y1="7879" x2="12121" y2="7879"/>
                        <a14:foregroundMark x1="8788" y1="16061" x2="7273" y2="12727"/>
                      </a14:backgroundRemoval>
                    </a14:imgEffect>
                  </a14:imgLayer>
                </a14:imgProps>
              </a:ext>
            </a:extLst>
          </a:blip>
          <a:stretch>
            <a:fillRect/>
          </a:stretch>
        </p:blipFill>
        <p:spPr>
          <a:xfrm>
            <a:off x="7516856" y="2522145"/>
            <a:ext cx="1492827" cy="1492827"/>
          </a:xfrm>
          <a:prstGeom prst="rect">
            <a:avLst/>
          </a:prstGeom>
        </p:spPr>
      </p:pic>
      <p:sp>
        <p:nvSpPr>
          <p:cNvPr id="23" name="Google Shape;70;p14">
            <a:extLst>
              <a:ext uri="{FF2B5EF4-FFF2-40B4-BE49-F238E27FC236}">
                <a16:creationId xmlns="" xmlns:a16="http://schemas.microsoft.com/office/drawing/2014/main" id="{4F8CE109-C99B-E949-B2E5-5595C1EC4B6F}"/>
              </a:ext>
            </a:extLst>
          </p:cNvPr>
          <p:cNvSpPr txBox="1">
            <a:spLocks/>
          </p:cNvSpPr>
          <p:nvPr/>
        </p:nvSpPr>
        <p:spPr>
          <a:xfrm>
            <a:off x="353292" y="905073"/>
            <a:ext cx="1943100" cy="425975"/>
          </a:xfrm>
          <a:prstGeom prst="rect">
            <a:avLst/>
          </a:prstGeom>
          <a:solidFill>
            <a:srgbClr val="FFA02F"/>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US" sz="1600" b="1" spc="300" dirty="0">
                <a:solidFill>
                  <a:schemeClr val="bg1"/>
                </a:solidFill>
                <a:latin typeface="+mn-lt"/>
              </a:rPr>
              <a:t>BATTERY</a:t>
            </a:r>
          </a:p>
        </p:txBody>
      </p:sp>
      <p:sp>
        <p:nvSpPr>
          <p:cNvPr id="25" name="Google Shape;70;p14">
            <a:extLst>
              <a:ext uri="{FF2B5EF4-FFF2-40B4-BE49-F238E27FC236}">
                <a16:creationId xmlns="" xmlns:a16="http://schemas.microsoft.com/office/drawing/2014/main" id="{AA2DC2FD-698E-1A46-B0C4-AE23631ABB58}"/>
              </a:ext>
            </a:extLst>
          </p:cNvPr>
          <p:cNvSpPr txBox="1">
            <a:spLocks/>
          </p:cNvSpPr>
          <p:nvPr/>
        </p:nvSpPr>
        <p:spPr>
          <a:xfrm>
            <a:off x="2564089" y="901745"/>
            <a:ext cx="1943100" cy="429304"/>
          </a:xfrm>
          <a:prstGeom prst="rect">
            <a:avLst/>
          </a:prstGeom>
          <a:solidFill>
            <a:srgbClr val="FFA02F"/>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US" sz="1600" b="1" spc="300" dirty="0">
                <a:solidFill>
                  <a:schemeClr val="bg1"/>
                </a:solidFill>
                <a:latin typeface="+mn-lt"/>
              </a:rPr>
              <a:t>BULB</a:t>
            </a:r>
          </a:p>
        </p:txBody>
      </p:sp>
      <p:sp>
        <p:nvSpPr>
          <p:cNvPr id="28" name="Google Shape;70;p14">
            <a:extLst>
              <a:ext uri="{FF2B5EF4-FFF2-40B4-BE49-F238E27FC236}">
                <a16:creationId xmlns="" xmlns:a16="http://schemas.microsoft.com/office/drawing/2014/main" id="{9A9C7CD1-596C-044A-9BD2-B60A142CEF7D}"/>
              </a:ext>
            </a:extLst>
          </p:cNvPr>
          <p:cNvSpPr txBox="1">
            <a:spLocks/>
          </p:cNvSpPr>
          <p:nvPr/>
        </p:nvSpPr>
        <p:spPr>
          <a:xfrm>
            <a:off x="4787252" y="361306"/>
            <a:ext cx="1943100" cy="414510"/>
          </a:xfrm>
          <a:prstGeom prst="rect">
            <a:avLst/>
          </a:prstGeom>
          <a:solidFill>
            <a:srgbClr val="FFA02F"/>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US" sz="1600" b="1" spc="300" dirty="0">
                <a:solidFill>
                  <a:schemeClr val="bg1"/>
                </a:solidFill>
                <a:latin typeface="+mn-lt"/>
              </a:rPr>
              <a:t>WIRE</a:t>
            </a:r>
          </a:p>
        </p:txBody>
      </p:sp>
      <p:sp>
        <p:nvSpPr>
          <p:cNvPr id="30" name="Google Shape;70;p14">
            <a:extLst>
              <a:ext uri="{FF2B5EF4-FFF2-40B4-BE49-F238E27FC236}">
                <a16:creationId xmlns="" xmlns:a16="http://schemas.microsoft.com/office/drawing/2014/main" id="{B99064DF-EBE5-C742-82CD-514B4774122F}"/>
              </a:ext>
            </a:extLst>
          </p:cNvPr>
          <p:cNvSpPr txBox="1">
            <a:spLocks/>
          </p:cNvSpPr>
          <p:nvPr/>
        </p:nvSpPr>
        <p:spPr>
          <a:xfrm>
            <a:off x="7066583" y="361305"/>
            <a:ext cx="1943100" cy="414512"/>
          </a:xfrm>
          <a:prstGeom prst="rect">
            <a:avLst/>
          </a:prstGeom>
          <a:solidFill>
            <a:srgbClr val="FFA02F"/>
          </a:solidFill>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5" algn="ctr"/>
            <a:r>
              <a:rPr lang="en-US" sz="1600" b="1" spc="300" dirty="0">
                <a:solidFill>
                  <a:schemeClr val="bg1"/>
                </a:solidFill>
                <a:latin typeface="+mn-lt"/>
              </a:rPr>
              <a:t>SWITCH</a:t>
            </a:r>
          </a:p>
        </p:txBody>
      </p:sp>
      <p:sp>
        <p:nvSpPr>
          <p:cNvPr id="3" name="TextBox 2">
            <a:extLst>
              <a:ext uri="{FF2B5EF4-FFF2-40B4-BE49-F238E27FC236}">
                <a16:creationId xmlns="" xmlns:a16="http://schemas.microsoft.com/office/drawing/2014/main" id="{FC28E6B1-EFC4-C14B-A7B0-0C4A1EF1DE30}"/>
              </a:ext>
            </a:extLst>
          </p:cNvPr>
          <p:cNvSpPr txBox="1"/>
          <p:nvPr/>
        </p:nvSpPr>
        <p:spPr>
          <a:xfrm>
            <a:off x="1431061" y="4014972"/>
            <a:ext cx="922823" cy="338554"/>
          </a:xfrm>
          <a:prstGeom prst="rect">
            <a:avLst/>
          </a:prstGeom>
          <a:noFill/>
        </p:spPr>
        <p:txBody>
          <a:bodyPr wrap="square" rtlCol="0">
            <a:spAutoFit/>
          </a:bodyPr>
          <a:lstStyle/>
          <a:p>
            <a:r>
              <a:rPr lang="en-GB" sz="1600" dirty="0"/>
              <a:t>Positive</a:t>
            </a:r>
          </a:p>
        </p:txBody>
      </p:sp>
      <p:sp>
        <p:nvSpPr>
          <p:cNvPr id="33" name="TextBox 32">
            <a:extLst>
              <a:ext uri="{FF2B5EF4-FFF2-40B4-BE49-F238E27FC236}">
                <a16:creationId xmlns="" xmlns:a16="http://schemas.microsoft.com/office/drawing/2014/main" id="{34C6EA61-77A1-1242-B4B9-867410AA660F}"/>
              </a:ext>
            </a:extLst>
          </p:cNvPr>
          <p:cNvSpPr txBox="1"/>
          <p:nvPr/>
        </p:nvSpPr>
        <p:spPr>
          <a:xfrm>
            <a:off x="326662" y="4014972"/>
            <a:ext cx="1029002" cy="338554"/>
          </a:xfrm>
          <a:prstGeom prst="rect">
            <a:avLst/>
          </a:prstGeom>
          <a:noFill/>
        </p:spPr>
        <p:txBody>
          <a:bodyPr wrap="square" rtlCol="0">
            <a:spAutoFit/>
          </a:bodyPr>
          <a:lstStyle/>
          <a:p>
            <a:r>
              <a:rPr lang="en-GB" sz="1600" dirty="0"/>
              <a:t>Negative</a:t>
            </a:r>
          </a:p>
        </p:txBody>
      </p:sp>
    </p:spTree>
    <p:extLst>
      <p:ext uri="{BB962C8B-B14F-4D97-AF65-F5344CB8AC3E}">
        <p14:creationId xmlns:p14="http://schemas.microsoft.com/office/powerpoint/2010/main" val="14601306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theme/theme1.xml><?xml version="1.0" encoding="utf-8"?>
<a:theme xmlns:a="http://schemas.openxmlformats.org/drawingml/2006/main" name="Paradigm">
  <a:themeElements>
    <a:clrScheme name="Custom 1">
      <a:dk1>
        <a:srgbClr val="31394D"/>
      </a:dk1>
      <a:lt1>
        <a:srgbClr val="FFFFFF"/>
      </a:lt1>
      <a:dk2>
        <a:srgbClr val="0098DB"/>
      </a:dk2>
      <a:lt2>
        <a:srgbClr val="DBE2E9"/>
      </a:lt2>
      <a:accent1>
        <a:srgbClr val="FFA02F"/>
      </a:accent1>
      <a:accent2>
        <a:srgbClr val="E59AAA"/>
      </a:accent2>
      <a:accent3>
        <a:srgbClr val="FADA63"/>
      </a:accent3>
      <a:accent4>
        <a:srgbClr val="A0CFEB"/>
      </a:accent4>
      <a:accent5>
        <a:srgbClr val="72CE9B"/>
      </a:accent5>
      <a:accent6>
        <a:srgbClr val="72CE9B"/>
      </a:accent6>
      <a:hlink>
        <a:srgbClr val="72CE9B"/>
      </a:hlink>
      <a:folHlink>
        <a:srgbClr val="72CE9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32731</TotalTime>
  <Words>2354</Words>
  <Application>Microsoft Office PowerPoint</Application>
  <PresentationFormat>On-screen Show (16:9)</PresentationFormat>
  <Paragraphs>255</Paragraphs>
  <Slides>24</Slides>
  <Notes>24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24</vt:i4>
      </vt:variant>
    </vt:vector>
  </HeadingPairs>
  <TitlesOfParts>
    <vt:vector size="36" baseType="lpstr">
      <vt:lpstr>.AppleSystemUIFont</vt:lpstr>
      <vt:lpstr>.HiraKakuInterface-W3</vt:lpstr>
      <vt:lpstr>Arial</vt:lpstr>
      <vt:lpstr>ArialMT</vt:lpstr>
      <vt:lpstr>Calibri</vt:lpstr>
      <vt:lpstr>Futura Medium</vt:lpstr>
      <vt:lpstr>Merriweather</vt:lpstr>
      <vt:lpstr>Palanquin</vt:lpstr>
      <vt:lpstr>Palanquin Light</vt:lpstr>
      <vt:lpstr>Roboto</vt:lpstr>
      <vt:lpstr>Times New Roman</vt:lpstr>
      <vt:lpstr>Paradigm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Teacher instructions</dc:title>
  <dc:creator>Ariel Bothen</dc:creator>
  <cp:lastModifiedBy>Kathryn Atherton</cp:lastModifiedBy>
  <cp:revision>394</cp:revision>
  <cp:lastPrinted>2019-07-18T15:57:08Z</cp:lastPrinted>
  <dcterms:modified xsi:type="dcterms:W3CDTF">2021-01-02T21:28:51Z</dcterms:modified>
</cp:coreProperties>
</file>